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9" r:id="rId3"/>
    <p:sldId id="257" r:id="rId4"/>
    <p:sldId id="258" r:id="rId5"/>
    <p:sldId id="260" r:id="rId6"/>
    <p:sldId id="261" r:id="rId7"/>
    <p:sldId id="280" r:id="rId8"/>
    <p:sldId id="281" r:id="rId9"/>
    <p:sldId id="274" r:id="rId10"/>
    <p:sldId id="275" r:id="rId11"/>
    <p:sldId id="276" r:id="rId12"/>
    <p:sldId id="277" r:id="rId13"/>
    <p:sldId id="297" r:id="rId14"/>
    <p:sldId id="313" r:id="rId15"/>
    <p:sldId id="282" r:id="rId16"/>
    <p:sldId id="309" r:id="rId17"/>
    <p:sldId id="312" r:id="rId18"/>
    <p:sldId id="310" r:id="rId19"/>
    <p:sldId id="301" r:id="rId20"/>
    <p:sldId id="304" r:id="rId21"/>
    <p:sldId id="306" r:id="rId22"/>
    <p:sldId id="307" r:id="rId23"/>
    <p:sldId id="336" r:id="rId24"/>
    <p:sldId id="308" r:id="rId25"/>
    <p:sldId id="284" r:id="rId26"/>
    <p:sldId id="285" r:id="rId27"/>
    <p:sldId id="286" r:id="rId28"/>
    <p:sldId id="287" r:id="rId29"/>
    <p:sldId id="317" r:id="rId30"/>
    <p:sldId id="293" r:id="rId31"/>
    <p:sldId id="314" r:id="rId32"/>
    <p:sldId id="318" r:id="rId33"/>
    <p:sldId id="321" r:id="rId34"/>
    <p:sldId id="324" r:id="rId35"/>
    <p:sldId id="325" r:id="rId36"/>
    <p:sldId id="326" r:id="rId37"/>
    <p:sldId id="333" r:id="rId38"/>
    <p:sldId id="334" r:id="rId39"/>
    <p:sldId id="335" r:id="rId40"/>
    <p:sldId id="337" r:id="rId41"/>
    <p:sldId id="338" r:id="rId42"/>
    <p:sldId id="278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17" autoAdjust="0"/>
    <p:restoredTop sz="94660"/>
  </p:normalViewPr>
  <p:slideViewPr>
    <p:cSldViewPr>
      <p:cViewPr>
        <p:scale>
          <a:sx n="60" d="100"/>
          <a:sy n="60" d="100"/>
        </p:scale>
        <p:origin x="-78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AB58A-92A6-421F-B366-39F6A8869A62}" type="datetimeFigureOut">
              <a:rPr lang="uk-UA" smtClean="0"/>
              <a:t>13.05.2016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F60C8-A6B8-4F60-86E6-44FEBBEFD2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F60C8-A6B8-4F60-86E6-44FEBBEFD22B}" type="slidenum">
              <a:rPr lang="uk-UA" smtClean="0"/>
              <a:t>41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E2E76-6765-4D59-B5BA-160BBE1E4FA2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19118-9D93-4321-9977-C51302C50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C6182-E420-45DF-986B-BC51F8E86C46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2C325-7348-4C4A-81F0-39B17C587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098A4-48B6-41A0-AE8B-C378BDF73258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73364-277C-4D4B-9B33-E7C3DE662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68F4B-D3D2-4AF4-85D7-412D75029BC9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E24DA-E2CC-45C1-B406-324B7EB8D0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CF337-0D06-4AA7-AEF3-4A2D63CBD251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BB39-FFD7-4CCA-96B5-2C0847B53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A2AB-D45D-41A4-A48B-3DD88186BCA1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D98F7-F88F-425B-82C2-7A45CE5EC9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D473A-F884-41DD-B6F6-EF7BBF332C7F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E7EA7-8DE9-421F-9F07-CEF882142A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1D7B-D84A-4CF9-BF9F-18BBE9C12874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86BCD-1132-451A-A8C9-13788A0C7B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3242D-E0F5-4BC7-A173-7ABAD94EA547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54BE5-825C-4FD8-99C0-639F8FBC7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C2391-A7B1-44DA-A0D5-C8724E0D3BD7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E0421-C778-4D5D-8559-E94B1E5535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3E3BA-9229-4332-A013-2815AB1DC35A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11ED7-3E47-4188-9928-C1FE1E820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8AFCCD-97A4-4F5D-B0D6-E357A45FCC87}" type="datetimeFigureOut">
              <a:rPr lang="ru-RU"/>
              <a:pPr>
                <a:defRPr/>
              </a:pPr>
              <a:t>13.05.2016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DAAEF5-9ABA-4D79-B445-E74B7A923D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9" r:id="rId2"/>
    <p:sldLayoutId id="2147483698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9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67.jpeg"/><Relationship Id="rId9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63" y="785813"/>
            <a:ext cx="7300912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Бережанська </a:t>
            </a:r>
            <a:b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станція юних техніків</a:t>
            </a:r>
            <a:endParaRPr lang="uk-UA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Рисунок 2" descr="11009192_350542795141682_1938084383161926229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85750"/>
            <a:ext cx="1997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20151118_093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214554"/>
            <a:ext cx="8001024" cy="4185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5000628" y="1071546"/>
            <a:ext cx="364333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Дитяча технічна творчість – це опанування технікою й технологією креслення, моделювання, конструювання, цілеспрямований процес навчання і розвитку творчих здібностей вихованців.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0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143404" cy="3107554"/>
          </a:xfrm>
          <a:prstGeom prst="rect">
            <a:avLst/>
          </a:prstGeom>
        </p:spPr>
      </p:pic>
      <p:pic>
        <p:nvPicPr>
          <p:cNvPr id="4" name="Рисунок 3" descr="DSC002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876"/>
            <a:ext cx="4119559" cy="3089670"/>
          </a:xfrm>
          <a:prstGeom prst="rect">
            <a:avLst/>
          </a:prstGeom>
        </p:spPr>
      </p:pic>
      <p:pic>
        <p:nvPicPr>
          <p:cNvPr id="5" name="Рисунок 4" descr="DSC003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548650"/>
            <a:ext cx="4143404" cy="310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357158" y="1142984"/>
            <a:ext cx="435771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Дитяча технічна творчість – це формування готовності вихованців до обґрунтованого вибору професії, усвідомлення значення новаторства й винахідництва, цілеспрямованість, готовність до подолання труднощів на шляху досягнення мети.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150924_162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714752"/>
            <a:ext cx="4865689" cy="2736950"/>
          </a:xfrm>
          <a:prstGeom prst="rect">
            <a:avLst/>
          </a:prstGeom>
        </p:spPr>
      </p:pic>
      <p:pic>
        <p:nvPicPr>
          <p:cNvPr id="3" name="Рисунок 2" descr="DSC01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57166"/>
            <a:ext cx="4286279" cy="3214710"/>
          </a:xfrm>
          <a:prstGeom prst="rect">
            <a:avLst/>
          </a:prstGeom>
        </p:spPr>
      </p:pic>
      <p:pic>
        <p:nvPicPr>
          <p:cNvPr id="5" name="Рисунок 4" descr="IMG_20151118_1555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3857628"/>
            <a:ext cx="3750500" cy="2500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214282" y="500042"/>
            <a:ext cx="457203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Отже, технічна творчість – це свобода вибору, крок у невідоме, це новизна, здогадка, евристичне прозріння, що викликає натхнення, радість, віру у свої можливості. Технічна творчість розвиває у вихованців відчуття форми, гармонії, композиції, симетрії, розуміння того, що художнє начало присутнє при створенні будь-якого виробу, тобто технічна творчість нерозривно пов’язана з естетичним вихованням, з художньо-конструкторською діяльністю.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_0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500042"/>
            <a:ext cx="4071965" cy="2714644"/>
          </a:xfrm>
          <a:prstGeom prst="rect">
            <a:avLst/>
          </a:prstGeom>
        </p:spPr>
      </p:pic>
      <p:pic>
        <p:nvPicPr>
          <p:cNvPr id="7" name="Рисунок 6" descr="DSC00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887980"/>
            <a:ext cx="3714776" cy="2786082"/>
          </a:xfrm>
          <a:prstGeom prst="rect">
            <a:avLst/>
          </a:prstGeom>
        </p:spPr>
      </p:pic>
      <p:pic>
        <p:nvPicPr>
          <p:cNvPr id="8" name="Рисунок 7" descr="DSCN8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500438"/>
            <a:ext cx="4143404" cy="3107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 descr="DSC035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857250"/>
            <a:ext cx="378618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5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473450"/>
            <a:ext cx="44069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6" descr="DSC011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732213"/>
            <a:ext cx="3786188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7" descr="DSC03523.JPG"/>
          <p:cNvPicPr>
            <a:picLocks noChangeAspect="1"/>
          </p:cNvPicPr>
          <p:nvPr/>
        </p:nvPicPr>
        <p:blipFill>
          <a:blip r:embed="rId5" cstate="print"/>
          <a:srcRect l="6110" t="24440"/>
          <a:stretch>
            <a:fillRect/>
          </a:stretch>
        </p:blipFill>
        <p:spPr bwMode="auto">
          <a:xfrm>
            <a:off x="4572000" y="820738"/>
            <a:ext cx="4214813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643063" y="214313"/>
            <a:ext cx="5500687" cy="500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Виставки-ярмарки  на День Незалежності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07.JPG"/>
          <p:cNvPicPr>
            <a:picLocks noChangeAspect="1"/>
          </p:cNvPicPr>
          <p:nvPr/>
        </p:nvPicPr>
        <p:blipFill>
          <a:blip r:embed="rId2" cstate="print"/>
          <a:srcRect t="18368"/>
          <a:stretch>
            <a:fillRect/>
          </a:stretch>
        </p:blipFill>
        <p:spPr>
          <a:xfrm>
            <a:off x="642910" y="214290"/>
            <a:ext cx="3786214" cy="1904992"/>
          </a:xfrm>
          <a:prstGeom prst="rect">
            <a:avLst/>
          </a:prstGeom>
        </p:spPr>
      </p:pic>
      <p:pic>
        <p:nvPicPr>
          <p:cNvPr id="3" name="Рисунок 2" descr="DSC_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285992"/>
            <a:ext cx="3071834" cy="2047890"/>
          </a:xfrm>
          <a:prstGeom prst="rect">
            <a:avLst/>
          </a:prstGeom>
        </p:spPr>
      </p:pic>
      <p:pic>
        <p:nvPicPr>
          <p:cNvPr id="4" name="Рисунок 3" descr="DSC_0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14" y="4429132"/>
            <a:ext cx="3286148" cy="2190765"/>
          </a:xfrm>
          <a:prstGeom prst="rect">
            <a:avLst/>
          </a:prstGeom>
        </p:spPr>
      </p:pic>
      <p:pic>
        <p:nvPicPr>
          <p:cNvPr id="5" name="Рисунок 4" descr="DSC_0027.JPG"/>
          <p:cNvPicPr>
            <a:picLocks noChangeAspect="1"/>
          </p:cNvPicPr>
          <p:nvPr/>
        </p:nvPicPr>
        <p:blipFill>
          <a:blip r:embed="rId5" cstate="print"/>
          <a:srcRect l="6122" t="9184" r="6122"/>
          <a:stretch>
            <a:fillRect/>
          </a:stretch>
        </p:blipFill>
        <p:spPr>
          <a:xfrm>
            <a:off x="4929190" y="214290"/>
            <a:ext cx="3714776" cy="2316474"/>
          </a:xfrm>
          <a:prstGeom prst="rect">
            <a:avLst/>
          </a:prstGeom>
        </p:spPr>
      </p:pic>
      <p:pic>
        <p:nvPicPr>
          <p:cNvPr id="7" name="Рисунок 6" descr="DSC_0057.JPG"/>
          <p:cNvPicPr>
            <a:picLocks noChangeAspect="1"/>
          </p:cNvPicPr>
          <p:nvPr/>
        </p:nvPicPr>
        <p:blipFill>
          <a:blip r:embed="rId6" cstate="print"/>
          <a:srcRect t="9783"/>
          <a:stretch>
            <a:fillRect/>
          </a:stretch>
        </p:blipFill>
        <p:spPr>
          <a:xfrm>
            <a:off x="5929322" y="2571744"/>
            <a:ext cx="3000396" cy="1976451"/>
          </a:xfrm>
          <a:prstGeom prst="rect">
            <a:avLst/>
          </a:prstGeom>
        </p:spPr>
      </p:pic>
      <p:pic>
        <p:nvPicPr>
          <p:cNvPr id="10" name="Рисунок 9" descr="DSC_007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7752" y="4572008"/>
            <a:ext cx="3143272" cy="209551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571868" y="2357430"/>
            <a:ext cx="2286016" cy="2143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Мотоциклетний гурток.</a:t>
            </a:r>
          </a:p>
          <a:p>
            <a:pPr algn="ctr"/>
            <a:r>
              <a:rPr lang="uk-UA" dirty="0" smtClean="0"/>
              <a:t>Святкування Дня св. Миколая із  учнями з школи-інтернату.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 descr="20150305_1649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214563"/>
            <a:ext cx="330835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7" descr="TiR_w0h-KH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57188"/>
            <a:ext cx="3821112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5" descr="20150305_16502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0" y="285750"/>
            <a:ext cx="29527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6" descr="20150305_16510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2976563"/>
            <a:ext cx="27146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4214813" y="428625"/>
            <a:ext cx="1714500" cy="2357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Зустріч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із військовими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3" descr="DSC0949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2143125"/>
            <a:ext cx="3214687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 descr="DSC094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4786313"/>
            <a:ext cx="25717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5" descr="DSC094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214313"/>
            <a:ext cx="25717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7" descr="DSC0972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500563"/>
            <a:ext cx="2762250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8" descr="DSC0971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428625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Рисунок 9" descr="DSC0969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00" y="214313"/>
            <a:ext cx="25717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Рисунок 11" descr="DSC0968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2214563"/>
            <a:ext cx="273685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Рисунок 12" descr="DSC09672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88" y="1595438"/>
            <a:ext cx="2071687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2928938" y="214313"/>
            <a:ext cx="3214687" cy="1214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Участь у проекті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музею Б.Лепкого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 “ Різдвяні візерунки у </a:t>
            </a:r>
            <a:r>
              <a:rPr lang="uk-UA" dirty="0" err="1"/>
              <a:t>Лепківській</a:t>
            </a:r>
            <a:r>
              <a:rPr lang="uk-UA" dirty="0"/>
              <a:t> </a:t>
            </a:r>
            <a:r>
              <a:rPr lang="uk-UA" dirty="0" err="1"/>
              <a:t>світлиці”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 descr="DSC097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3857625"/>
            <a:ext cx="3662363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7" descr="DSC097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85750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2" descr="CAM0058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5" y="2071688"/>
            <a:ext cx="335756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6" descr="DSC0974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214313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5" descr="DSC0974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0" y="4143375"/>
            <a:ext cx="3475038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857625" y="357188"/>
            <a:ext cx="2071688" cy="1571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Участь у благодійні акції </a:t>
            </a:r>
            <a:r>
              <a:rPr lang="uk-UA" dirty="0" err="1"/>
              <a:t>“Допоможи</a:t>
            </a:r>
            <a:r>
              <a:rPr lang="uk-UA" dirty="0"/>
              <a:t> воїнам </a:t>
            </a:r>
            <a:r>
              <a:rPr lang="uk-UA" dirty="0" err="1"/>
              <a:t>АТО”</a:t>
            </a:r>
            <a:r>
              <a:rPr lang="uk-UA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 descr="DSC096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3803650"/>
            <a:ext cx="407193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4" descr="DSC0966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714375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6" descr="DSC096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3929063"/>
            <a:ext cx="3643313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3" descr="DSC0966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714375"/>
            <a:ext cx="32797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22" descr="DSC0969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38" y="2446338"/>
            <a:ext cx="307181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1357313" y="214313"/>
            <a:ext cx="6072187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Тиждень науки і техніки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Рисунок 4" descr="DSC001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714752"/>
            <a:ext cx="3857654" cy="289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4" descr="13356_372821462913815_4832271450248417191_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37877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5" descr="10956258_829970517051571_1265971282593044798_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38" y="25717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6" descr="11215082_360350954160866_5039068499263062483_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785794"/>
            <a:ext cx="4129087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3" descr="DSC0012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214818"/>
            <a:ext cx="32861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643174" y="214290"/>
            <a:ext cx="4500594" cy="571504"/>
          </a:xfrm>
          <a:prstGeom prst="roundRect">
            <a:avLst>
              <a:gd name="adj" fmla="val 26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Участь у майстер класах на мистецькій поляні у фестивалі </a:t>
            </a:r>
            <a:r>
              <a:rPr lang="uk-UA" sz="1600" dirty="0" err="1" smtClean="0"/>
              <a:t>“Європейська</a:t>
            </a:r>
            <a:r>
              <a:rPr lang="uk-UA" sz="1600" dirty="0" smtClean="0"/>
              <a:t> ніч в </a:t>
            </a:r>
            <a:r>
              <a:rPr lang="uk-UA" sz="1600" dirty="0" err="1" smtClean="0"/>
              <a:t>музеї”</a:t>
            </a: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3" descr="simvol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5133975"/>
            <a:ext cx="57150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28750" y="214313"/>
            <a:ext cx="65897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Основною метою Бережанської  </a:t>
            </a: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СЮТ</a:t>
            </a:r>
            <a:endParaRPr lang="uk-UA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285750" y="857250"/>
            <a:ext cx="85725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вивчення та популяризація досягнень дитячих колективів з науково-технічної, пошуково-конструкторської, дослідницької діяльності, а також раціоналізаторства та винахідництва;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формування гармонійно розвиненої творчої особистості;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формування  інтересу до поглибленого вивчення технічних дисциплін;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пошук, розвиток та підтримка здібних, обдарованих і талановитих школярів;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організація дозвілля;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формування здорового способу життя;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здійснення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інформаційно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– методичної та  організаційно – масової роботи  технічного  спрямування;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співпраця з навчальними закладами регіону;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залучення учнівської молоді до  суспільно корисної праці.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 descr="DSC003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749300"/>
            <a:ext cx="31432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Рисунок 2" descr="DSC0039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63" y="3071813"/>
            <a:ext cx="32861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3" descr="DSC004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214688"/>
            <a:ext cx="3238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4" descr="DSC0057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50" y="2286000"/>
            <a:ext cx="1785938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Рисунок 5" descr="P5tgvf3X5gI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75" y="785813"/>
            <a:ext cx="3063875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Рисунок 6" descr="w4HATBXnPJ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63" y="4786313"/>
            <a:ext cx="280035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3643313" y="285750"/>
            <a:ext cx="2000250" cy="1928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/>
              <a:t>Участь у майстер класах на літературному фестивалі </a:t>
            </a:r>
          </a:p>
          <a:p>
            <a:pPr algn="ctr">
              <a:defRPr/>
            </a:pPr>
            <a:r>
              <a:rPr lang="uk-UA" dirty="0"/>
              <a:t>“У храмі </a:t>
            </a:r>
            <a:r>
              <a:rPr lang="uk-UA" dirty="0" err="1"/>
              <a:t>книги”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 descr="DSC000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1510640_356910797838215_8133674744666912010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500570"/>
            <a:ext cx="3000364" cy="2000243"/>
          </a:xfrm>
          <a:prstGeom prst="rect">
            <a:avLst/>
          </a:prstGeom>
        </p:spPr>
      </p:pic>
      <p:pic>
        <p:nvPicPr>
          <p:cNvPr id="4" name="Рисунок 3" descr="1896824_356910291171599_2822512853692087257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428868"/>
            <a:ext cx="2921802" cy="1947868"/>
          </a:xfrm>
          <a:prstGeom prst="rect">
            <a:avLst/>
          </a:prstGeom>
        </p:spPr>
      </p:pic>
      <p:pic>
        <p:nvPicPr>
          <p:cNvPr id="5" name="Рисунок 4" descr="11013521_356910287838266_143079500941530203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276164"/>
            <a:ext cx="2786082" cy="2000242"/>
          </a:xfrm>
          <a:prstGeom prst="rect">
            <a:avLst/>
          </a:prstGeom>
        </p:spPr>
      </p:pic>
      <p:pic>
        <p:nvPicPr>
          <p:cNvPr id="6" name="Рисунок 5" descr="11050117_356910561171572_9176092362651587247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4429132"/>
            <a:ext cx="2928958" cy="2095515"/>
          </a:xfrm>
          <a:prstGeom prst="rect">
            <a:avLst/>
          </a:prstGeom>
        </p:spPr>
      </p:pic>
      <p:pic>
        <p:nvPicPr>
          <p:cNvPr id="7" name="Рисунок 6" descr="11052382_356910827838212_6528185554697300461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2357430"/>
            <a:ext cx="2793075" cy="1862050"/>
          </a:xfrm>
          <a:prstGeom prst="rect">
            <a:avLst/>
          </a:prstGeom>
        </p:spPr>
      </p:pic>
      <p:pic>
        <p:nvPicPr>
          <p:cNvPr id="8" name="Рисунок 7" descr="11150670_356910587838236_230177015454071500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86116" y="4643446"/>
            <a:ext cx="2571768" cy="1809763"/>
          </a:xfrm>
          <a:prstGeom prst="rect">
            <a:avLst/>
          </a:prstGeom>
        </p:spPr>
      </p:pic>
      <p:pic>
        <p:nvPicPr>
          <p:cNvPr id="9" name="Рисунок 8" descr="11165261_356910584504903_607580862975830927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43240" y="214290"/>
            <a:ext cx="2857520" cy="190501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286116" y="2285992"/>
            <a:ext cx="2643206" cy="2071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Щорічна участь у обласних виставках-конкурсах </a:t>
            </a:r>
            <a:r>
              <a:rPr lang="uk-UA" sz="1600" dirty="0" err="1" smtClean="0"/>
              <a:t>“Наш</a:t>
            </a:r>
            <a:r>
              <a:rPr lang="uk-UA" sz="1600" dirty="0" smtClean="0"/>
              <a:t> пошук і творчість тобі, Україно!”, початкового технічного моделювання  та дизайну</a:t>
            </a: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5500694" y="571480"/>
            <a:ext cx="3286148" cy="2500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Виготовлення мешканцям міста квітів-емблем та участь </a:t>
            </a:r>
            <a:r>
              <a:rPr lang="uk-UA" dirty="0"/>
              <a:t>у ярмарку-розпродажі </a:t>
            </a:r>
            <a:r>
              <a:rPr lang="uk-UA" dirty="0" smtClean="0"/>
              <a:t>маків </a:t>
            </a:r>
            <a:r>
              <a:rPr lang="uk-UA" dirty="0"/>
              <a:t>– символів пам’яті про </a:t>
            </a:r>
            <a:r>
              <a:rPr lang="uk-UA" dirty="0" err="1"/>
              <a:t>загинувших</a:t>
            </a:r>
            <a:r>
              <a:rPr lang="uk-UA" dirty="0"/>
              <a:t> у Другій світовій війні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2" cstate="print"/>
          <a:srcRect l="10156" t="12500" r="7812"/>
          <a:stretch>
            <a:fillRect/>
          </a:stretch>
        </p:blipFill>
        <p:spPr>
          <a:xfrm>
            <a:off x="428596" y="285728"/>
            <a:ext cx="4572032" cy="2743208"/>
          </a:xfrm>
          <a:prstGeom prst="rect">
            <a:avLst/>
          </a:prstGeom>
        </p:spPr>
      </p:pic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929066"/>
            <a:ext cx="4714908" cy="2652135"/>
          </a:xfrm>
          <a:prstGeom prst="rect">
            <a:avLst/>
          </a:prstGeom>
        </p:spPr>
      </p:pic>
      <p:pic>
        <p:nvPicPr>
          <p:cNvPr id="33794" name="Рисунок 1" descr="GQFCc30OTlI.jpg"/>
          <p:cNvPicPr>
            <a:picLocks noChangeAspect="1"/>
          </p:cNvPicPr>
          <p:nvPr/>
        </p:nvPicPr>
        <p:blipFill>
          <a:blip r:embed="rId4" cstate="print"/>
          <a:srcRect t="12059" r="8974"/>
          <a:stretch>
            <a:fillRect/>
          </a:stretch>
        </p:blipFill>
        <p:spPr bwMode="auto">
          <a:xfrm>
            <a:off x="4714876" y="3286124"/>
            <a:ext cx="4143404" cy="23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428604"/>
            <a:ext cx="52149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Працівники </a:t>
            </a:r>
            <a:r>
              <a:rPr lang="uk-UA" dirty="0" smtClean="0"/>
              <a:t>Бережанської СЮТ разом із місцевими жителями та владою міста взяли участь у мітингу-реквіємі біля Меморіалу загиблим воїнам у Другій світовій війні.</a:t>
            </a:r>
            <a:br>
              <a:rPr lang="uk-UA" dirty="0" smtClean="0"/>
            </a:br>
            <a:r>
              <a:rPr lang="uk-UA" dirty="0" smtClean="0"/>
              <a:t>З нагоди вшанування свята керівники гуртків прикололи військовослужбовцям Бережанського гарнізону маки-символи, які власноруч виготовили вихованці гуртків СЮТ.</a:t>
            </a:r>
            <a:endParaRPr lang="uk-UA" dirty="0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rcRect t="23214" b="5357"/>
          <a:stretch>
            <a:fillRect/>
          </a:stretch>
        </p:blipFill>
        <p:spPr>
          <a:xfrm>
            <a:off x="285719" y="3571876"/>
            <a:ext cx="5600705" cy="3000396"/>
          </a:xfrm>
          <a:prstGeom prst="rect">
            <a:avLst/>
          </a:prstGeom>
        </p:spPr>
      </p:pic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3" cstate="print"/>
          <a:srcRect l="23636" r="7273"/>
          <a:stretch>
            <a:fillRect/>
          </a:stretch>
        </p:blipFill>
        <p:spPr>
          <a:xfrm>
            <a:off x="285720" y="285728"/>
            <a:ext cx="2928958" cy="3179436"/>
          </a:xfrm>
          <a:prstGeom prst="rect">
            <a:avLst/>
          </a:prstGeom>
        </p:spPr>
      </p:pic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2857496"/>
            <a:ext cx="3214710" cy="241103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Рисунок 3" descr="DSC003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28604"/>
            <a:ext cx="3286148" cy="246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Рисунок 6" descr="DSC0036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46462"/>
            <a:ext cx="3214710" cy="241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5" descr="DSC0036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214818"/>
            <a:ext cx="3266004" cy="244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Рисунок 2" descr="DSC0034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357430"/>
            <a:ext cx="3428991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Рисунок 7" descr="DSC0037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911158"/>
            <a:ext cx="3643338" cy="27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3500430" y="500042"/>
            <a:ext cx="2071702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/>
              <a:t>Майстер клас по виготовленню новорічних листівок для дітей із багатодітних сімей із фонду </a:t>
            </a:r>
            <a:r>
              <a:rPr lang="uk-UA" sz="1600" dirty="0" err="1" smtClean="0"/>
              <a:t>“Челіс”</a:t>
            </a: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DSCN80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2928958" cy="219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S2OeXsoLBBE.jpg"/>
          <p:cNvPicPr>
            <a:picLocks noChangeAspect="1"/>
          </p:cNvPicPr>
          <p:nvPr/>
        </p:nvPicPr>
        <p:blipFill>
          <a:blip r:embed="rId3" cstate="print"/>
          <a:srcRect l="8889" r="11110"/>
          <a:stretch>
            <a:fillRect/>
          </a:stretch>
        </p:blipFill>
        <p:spPr>
          <a:xfrm>
            <a:off x="6357950" y="428604"/>
            <a:ext cx="2571768" cy="2142282"/>
          </a:xfrm>
          <a:prstGeom prst="rect">
            <a:avLst/>
          </a:prstGeom>
        </p:spPr>
      </p:pic>
      <p:pic>
        <p:nvPicPr>
          <p:cNvPr id="6" name="Рисунок 5" descr="P5tgvf3X5gI.jpg"/>
          <p:cNvPicPr>
            <a:picLocks noChangeAspect="1"/>
          </p:cNvPicPr>
          <p:nvPr/>
        </p:nvPicPr>
        <p:blipFill>
          <a:blip r:embed="rId4" cstate="print"/>
          <a:srcRect b="7026"/>
          <a:stretch>
            <a:fillRect/>
          </a:stretch>
        </p:blipFill>
        <p:spPr>
          <a:xfrm>
            <a:off x="6215074" y="4929198"/>
            <a:ext cx="2763830" cy="1714512"/>
          </a:xfrm>
          <a:prstGeom prst="rect">
            <a:avLst/>
          </a:prstGeom>
        </p:spPr>
      </p:pic>
      <p:pic>
        <p:nvPicPr>
          <p:cNvPr id="7" name="Рисунок 6" descr="20150305_164954.jpg"/>
          <p:cNvPicPr>
            <a:picLocks noChangeAspect="1"/>
          </p:cNvPicPr>
          <p:nvPr/>
        </p:nvPicPr>
        <p:blipFill>
          <a:blip r:embed="rId5" cstate="print"/>
          <a:srcRect l="10000"/>
          <a:stretch>
            <a:fillRect/>
          </a:stretch>
        </p:blipFill>
        <p:spPr>
          <a:xfrm rot="5400000">
            <a:off x="3363505" y="4423181"/>
            <a:ext cx="2500306" cy="2083580"/>
          </a:xfrm>
          <a:prstGeom prst="rect">
            <a:avLst/>
          </a:prstGeom>
        </p:spPr>
      </p:pic>
      <p:pic>
        <p:nvPicPr>
          <p:cNvPr id="8" name="Рисунок 7" descr="DSC097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5143512"/>
            <a:ext cx="1857356" cy="1393017"/>
          </a:xfrm>
          <a:prstGeom prst="rect">
            <a:avLst/>
          </a:prstGeom>
        </p:spPr>
      </p:pic>
      <p:pic>
        <p:nvPicPr>
          <p:cNvPr id="10" name="Рисунок 9" descr="DSC015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2571744"/>
            <a:ext cx="2500298" cy="1875224"/>
          </a:xfrm>
          <a:prstGeom prst="rect">
            <a:avLst/>
          </a:prstGeom>
        </p:spPr>
      </p:pic>
      <p:pic>
        <p:nvPicPr>
          <p:cNvPr id="12" name="Рисунок 11" descr="12190056_910280199054168_1786131359264837820_n.jpg"/>
          <p:cNvPicPr>
            <a:picLocks noChangeAspect="1"/>
          </p:cNvPicPr>
          <p:nvPr/>
        </p:nvPicPr>
        <p:blipFill>
          <a:blip r:embed="rId8" cstate="print"/>
          <a:srcRect t="17857" r="4762"/>
          <a:stretch>
            <a:fillRect/>
          </a:stretch>
        </p:blipFill>
        <p:spPr>
          <a:xfrm>
            <a:off x="3286116" y="857232"/>
            <a:ext cx="2857520" cy="1643074"/>
          </a:xfrm>
          <a:prstGeom prst="rect">
            <a:avLst/>
          </a:prstGeom>
        </p:spPr>
      </p:pic>
      <p:pic>
        <p:nvPicPr>
          <p:cNvPr id="14" name="Рисунок 13" descr="Похiд на Лисоню (6.10.2015) 004.jpg"/>
          <p:cNvPicPr>
            <a:picLocks noChangeAspect="1"/>
          </p:cNvPicPr>
          <p:nvPr/>
        </p:nvPicPr>
        <p:blipFill>
          <a:blip r:embed="rId9" cstate="print"/>
          <a:srcRect t="9537"/>
          <a:stretch>
            <a:fillRect/>
          </a:stretch>
        </p:blipFill>
        <p:spPr>
          <a:xfrm>
            <a:off x="357158" y="4786322"/>
            <a:ext cx="2737559" cy="1857364"/>
          </a:xfrm>
          <a:prstGeom prst="rect">
            <a:avLst/>
          </a:prstGeom>
        </p:spPr>
      </p:pic>
      <p:pic>
        <p:nvPicPr>
          <p:cNvPr id="15" name="Рисунок 14" descr="0 00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7158" y="2714620"/>
            <a:ext cx="2608894" cy="1956671"/>
          </a:xfrm>
          <a:prstGeom prst="rect">
            <a:avLst/>
          </a:prstGeom>
        </p:spPr>
      </p:pic>
      <p:pic>
        <p:nvPicPr>
          <p:cNvPr id="16" name="Рисунок 15" descr="DSC_0963.JPG"/>
          <p:cNvPicPr>
            <a:picLocks noChangeAspect="1"/>
          </p:cNvPicPr>
          <p:nvPr/>
        </p:nvPicPr>
        <p:blipFill>
          <a:blip r:embed="rId11" cstate="print"/>
          <a:srcRect l="7500"/>
          <a:stretch>
            <a:fillRect/>
          </a:stretch>
        </p:blipFill>
        <p:spPr>
          <a:xfrm>
            <a:off x="6000760" y="2643182"/>
            <a:ext cx="2940567" cy="2119328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214678" y="285728"/>
            <a:ext cx="314327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Зустрічі з цікавими людьми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51006_104517.jpg"/>
          <p:cNvPicPr>
            <a:picLocks noChangeAspect="1"/>
          </p:cNvPicPr>
          <p:nvPr/>
        </p:nvPicPr>
        <p:blipFill>
          <a:blip r:embed="rId2" cstate="print"/>
          <a:srcRect t="24918"/>
          <a:stretch>
            <a:fillRect/>
          </a:stretch>
        </p:blipFill>
        <p:spPr>
          <a:xfrm>
            <a:off x="214282" y="4572008"/>
            <a:ext cx="3564744" cy="2007363"/>
          </a:xfrm>
          <a:prstGeom prst="rect">
            <a:avLst/>
          </a:prstGeom>
        </p:spPr>
      </p:pic>
      <p:pic>
        <p:nvPicPr>
          <p:cNvPr id="5" name="Рисунок 4" descr="IMG_20151006_105307.jpg"/>
          <p:cNvPicPr>
            <a:picLocks noChangeAspect="1"/>
          </p:cNvPicPr>
          <p:nvPr/>
        </p:nvPicPr>
        <p:blipFill>
          <a:blip r:embed="rId3" cstate="print"/>
          <a:srcRect b="24145"/>
          <a:stretch>
            <a:fillRect/>
          </a:stretch>
        </p:blipFill>
        <p:spPr>
          <a:xfrm>
            <a:off x="214282" y="2428868"/>
            <a:ext cx="3629058" cy="2064628"/>
          </a:xfrm>
          <a:prstGeom prst="rect">
            <a:avLst/>
          </a:prstGeom>
        </p:spPr>
      </p:pic>
      <p:pic>
        <p:nvPicPr>
          <p:cNvPr id="8" name="Рисунок 7" descr="IMG_20151006_140913.jpg"/>
          <p:cNvPicPr>
            <a:picLocks noChangeAspect="1"/>
          </p:cNvPicPr>
          <p:nvPr/>
        </p:nvPicPr>
        <p:blipFill>
          <a:blip r:embed="rId4" cstate="print"/>
          <a:srcRect b="5128"/>
          <a:stretch>
            <a:fillRect/>
          </a:stretch>
        </p:blipFill>
        <p:spPr>
          <a:xfrm>
            <a:off x="214283" y="142852"/>
            <a:ext cx="3071833" cy="2185727"/>
          </a:xfrm>
          <a:prstGeom prst="rect">
            <a:avLst/>
          </a:prstGeom>
        </p:spPr>
      </p:pic>
      <p:pic>
        <p:nvPicPr>
          <p:cNvPr id="9" name="Рисунок 8" descr="IMG_20151006_1507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8443" y="4534440"/>
            <a:ext cx="2714612" cy="2035959"/>
          </a:xfrm>
          <a:prstGeom prst="rect">
            <a:avLst/>
          </a:prstGeom>
        </p:spPr>
      </p:pic>
      <p:pic>
        <p:nvPicPr>
          <p:cNvPr id="10" name="Рисунок 9" descr="IMG_20151006_151511.jpg"/>
          <p:cNvPicPr>
            <a:picLocks noChangeAspect="1"/>
          </p:cNvPicPr>
          <p:nvPr/>
        </p:nvPicPr>
        <p:blipFill>
          <a:blip r:embed="rId6" cstate="print"/>
          <a:srcRect l="13404" r="24936" b="27617"/>
          <a:stretch>
            <a:fillRect/>
          </a:stretch>
        </p:blipFill>
        <p:spPr>
          <a:xfrm>
            <a:off x="4000496" y="3643314"/>
            <a:ext cx="1928826" cy="3019032"/>
          </a:xfrm>
          <a:prstGeom prst="rect">
            <a:avLst/>
          </a:prstGeom>
        </p:spPr>
      </p:pic>
      <p:pic>
        <p:nvPicPr>
          <p:cNvPr id="6" name="Рисунок 5" descr="IMG_20151006_115431.jpg"/>
          <p:cNvPicPr>
            <a:picLocks noChangeAspect="1"/>
          </p:cNvPicPr>
          <p:nvPr/>
        </p:nvPicPr>
        <p:blipFill>
          <a:blip r:embed="rId7" cstate="print"/>
          <a:srcRect t="34286"/>
          <a:stretch>
            <a:fillRect/>
          </a:stretch>
        </p:blipFill>
        <p:spPr>
          <a:xfrm>
            <a:off x="6000760" y="2643182"/>
            <a:ext cx="2976518" cy="1643025"/>
          </a:xfrm>
          <a:prstGeom prst="rect">
            <a:avLst/>
          </a:prstGeom>
        </p:spPr>
      </p:pic>
      <p:pic>
        <p:nvPicPr>
          <p:cNvPr id="7" name="Рисунок 6" descr="IMG_20151006_1341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14678" y="214290"/>
            <a:ext cx="2428892" cy="1821670"/>
          </a:xfrm>
          <a:prstGeom prst="rect">
            <a:avLst/>
          </a:prstGeom>
        </p:spPr>
      </p:pic>
      <p:pic>
        <p:nvPicPr>
          <p:cNvPr id="3" name="Рисунок 2" descr="IMG_20151006_094313.jpg"/>
          <p:cNvPicPr>
            <a:picLocks noChangeAspect="1"/>
          </p:cNvPicPr>
          <p:nvPr/>
        </p:nvPicPr>
        <p:blipFill>
          <a:blip r:embed="rId9" cstate="print"/>
          <a:srcRect r="3279" b="23497"/>
          <a:stretch>
            <a:fillRect/>
          </a:stretch>
        </p:blipFill>
        <p:spPr>
          <a:xfrm>
            <a:off x="5478242" y="285728"/>
            <a:ext cx="3492298" cy="207170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000496" y="2285992"/>
            <a:ext cx="1785950" cy="185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Краєзнавча та національно патріотична робота БРСЮТ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387549_1070886832943796_4988457033333773039_n.jpg"/>
          <p:cNvPicPr>
            <a:picLocks noChangeAspect="1"/>
          </p:cNvPicPr>
          <p:nvPr/>
        </p:nvPicPr>
        <p:blipFill>
          <a:blip r:embed="rId2" cstate="print"/>
          <a:srcRect l="6107" t="33830" r="3820" b="8256"/>
          <a:stretch>
            <a:fillRect/>
          </a:stretch>
        </p:blipFill>
        <p:spPr>
          <a:xfrm>
            <a:off x="214282" y="285728"/>
            <a:ext cx="4000528" cy="1712090"/>
          </a:xfrm>
          <a:prstGeom prst="rect">
            <a:avLst/>
          </a:prstGeom>
        </p:spPr>
      </p:pic>
      <p:pic>
        <p:nvPicPr>
          <p:cNvPr id="5" name="Рисунок 4" descr="1779751_910277839054404_589390831435869143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4429132"/>
            <a:ext cx="3275430" cy="2183620"/>
          </a:xfrm>
          <a:prstGeom prst="rect">
            <a:avLst/>
          </a:prstGeom>
        </p:spPr>
      </p:pic>
      <p:pic>
        <p:nvPicPr>
          <p:cNvPr id="6" name="Рисунок 5" descr="12027776_910274485721406_5591913930970296836_n.jpg"/>
          <p:cNvPicPr>
            <a:picLocks noChangeAspect="1"/>
          </p:cNvPicPr>
          <p:nvPr/>
        </p:nvPicPr>
        <p:blipFill>
          <a:blip r:embed="rId4" cstate="print"/>
          <a:srcRect l="14851" t="22277" r="19555"/>
          <a:stretch>
            <a:fillRect/>
          </a:stretch>
        </p:blipFill>
        <p:spPr>
          <a:xfrm>
            <a:off x="6072198" y="4429132"/>
            <a:ext cx="2857520" cy="2257265"/>
          </a:xfrm>
          <a:prstGeom prst="rect">
            <a:avLst/>
          </a:prstGeom>
        </p:spPr>
      </p:pic>
      <p:pic>
        <p:nvPicPr>
          <p:cNvPr id="7" name="Рисунок 6" descr="12036753_910279965720858_5451451689234476243_n.jpg"/>
          <p:cNvPicPr>
            <a:picLocks noChangeAspect="1"/>
          </p:cNvPicPr>
          <p:nvPr/>
        </p:nvPicPr>
        <p:blipFill>
          <a:blip r:embed="rId5" cstate="print"/>
          <a:srcRect l="9913" t="39033" r="12020" b="5205"/>
          <a:stretch>
            <a:fillRect/>
          </a:stretch>
        </p:blipFill>
        <p:spPr>
          <a:xfrm>
            <a:off x="4429124" y="285728"/>
            <a:ext cx="4500594" cy="2143140"/>
          </a:xfrm>
          <a:prstGeom prst="rect">
            <a:avLst/>
          </a:prstGeom>
        </p:spPr>
      </p:pic>
      <p:pic>
        <p:nvPicPr>
          <p:cNvPr id="8" name="Рисунок 7" descr="12046614_910276555721199_9186051034427346810_n.jpg"/>
          <p:cNvPicPr>
            <a:picLocks noChangeAspect="1"/>
          </p:cNvPicPr>
          <p:nvPr/>
        </p:nvPicPr>
        <p:blipFill>
          <a:blip r:embed="rId6" cstate="print"/>
          <a:srcRect t="10475" r="20392"/>
          <a:stretch>
            <a:fillRect/>
          </a:stretch>
        </p:blipFill>
        <p:spPr>
          <a:xfrm>
            <a:off x="6357950" y="2500306"/>
            <a:ext cx="2428892" cy="1820977"/>
          </a:xfrm>
          <a:prstGeom prst="rect">
            <a:avLst/>
          </a:prstGeom>
        </p:spPr>
      </p:pic>
      <p:pic>
        <p:nvPicPr>
          <p:cNvPr id="11" name="Рисунок 10" descr="12118671_910272355721619_3699705085222421128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2143116"/>
            <a:ext cx="3107552" cy="2071702"/>
          </a:xfrm>
          <a:prstGeom prst="rect">
            <a:avLst/>
          </a:prstGeom>
        </p:spPr>
      </p:pic>
      <p:pic>
        <p:nvPicPr>
          <p:cNvPr id="15" name="Рисунок 14" descr="12138384_10208086518150182_7928328545045225616_o.jpg"/>
          <p:cNvPicPr>
            <a:picLocks noChangeAspect="1"/>
          </p:cNvPicPr>
          <p:nvPr/>
        </p:nvPicPr>
        <p:blipFill>
          <a:blip r:embed="rId8" cstate="print"/>
          <a:srcRect l="14063" t="24896"/>
          <a:stretch>
            <a:fillRect/>
          </a:stretch>
        </p:blipFill>
        <p:spPr>
          <a:xfrm>
            <a:off x="3643306" y="3714752"/>
            <a:ext cx="2214578" cy="2903109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428992" y="2500306"/>
            <a:ext cx="2643206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вихованців  у воєнно-патріотичних вишколах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187709_910278545721000_702621989617362167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214290"/>
            <a:ext cx="3157718" cy="2105145"/>
          </a:xfrm>
          <a:prstGeom prst="rect">
            <a:avLst/>
          </a:prstGeom>
        </p:spPr>
      </p:pic>
      <p:pic>
        <p:nvPicPr>
          <p:cNvPr id="3" name="Рисунок 2" descr="12189632_910274445721410_1540994615006022837_n.jpg"/>
          <p:cNvPicPr>
            <a:picLocks noChangeAspect="1"/>
          </p:cNvPicPr>
          <p:nvPr/>
        </p:nvPicPr>
        <p:blipFill>
          <a:blip r:embed="rId3" cstate="print"/>
          <a:srcRect t="25276" r="25858"/>
          <a:stretch>
            <a:fillRect/>
          </a:stretch>
        </p:blipFill>
        <p:spPr>
          <a:xfrm>
            <a:off x="285720" y="2500306"/>
            <a:ext cx="3143272" cy="2111984"/>
          </a:xfrm>
          <a:prstGeom prst="rect">
            <a:avLst/>
          </a:prstGeom>
        </p:spPr>
      </p:pic>
      <p:pic>
        <p:nvPicPr>
          <p:cNvPr id="5" name="Рисунок 4" descr="12106794_910277829054405_6247326261984293481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3357586" cy="2238391"/>
          </a:xfrm>
          <a:prstGeom prst="rect">
            <a:avLst/>
          </a:prstGeom>
        </p:spPr>
      </p:pic>
      <p:pic>
        <p:nvPicPr>
          <p:cNvPr id="6" name="Рисунок 5" descr="12143277_10208086519550217_8127029974161509706_n.jpg"/>
          <p:cNvPicPr>
            <a:picLocks noChangeAspect="1"/>
          </p:cNvPicPr>
          <p:nvPr/>
        </p:nvPicPr>
        <p:blipFill>
          <a:blip r:embed="rId5" cstate="print"/>
          <a:srcRect t="21641"/>
          <a:stretch>
            <a:fillRect/>
          </a:stretch>
        </p:blipFill>
        <p:spPr>
          <a:xfrm>
            <a:off x="285720" y="4693552"/>
            <a:ext cx="3714776" cy="1940572"/>
          </a:xfrm>
          <a:prstGeom prst="rect">
            <a:avLst/>
          </a:prstGeom>
        </p:spPr>
      </p:pic>
      <p:pic>
        <p:nvPicPr>
          <p:cNvPr id="7" name="Рисунок 6" descr="12049558_910271842388337_5994621348838758686_n.jpg"/>
          <p:cNvPicPr>
            <a:picLocks noChangeAspect="1"/>
          </p:cNvPicPr>
          <p:nvPr/>
        </p:nvPicPr>
        <p:blipFill>
          <a:blip r:embed="rId6" cstate="print"/>
          <a:srcRect t="6667"/>
          <a:stretch>
            <a:fillRect/>
          </a:stretch>
        </p:blipFill>
        <p:spPr>
          <a:xfrm>
            <a:off x="5715008" y="2500306"/>
            <a:ext cx="3214777" cy="200030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571868" y="642918"/>
            <a:ext cx="2214578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вихованців у воєнно-патріотичних вишколах</a:t>
            </a:r>
            <a:endParaRPr lang="uk-UA" dirty="0"/>
          </a:p>
        </p:txBody>
      </p:sp>
      <p:pic>
        <p:nvPicPr>
          <p:cNvPr id="9" name="Рисунок 8" descr="1604535_910278479054340_6080329452839773857_n.jpg"/>
          <p:cNvPicPr>
            <a:picLocks noChangeAspect="1"/>
          </p:cNvPicPr>
          <p:nvPr/>
        </p:nvPicPr>
        <p:blipFill>
          <a:blip r:embed="rId7" cstate="print"/>
          <a:srcRect t="12500" r="11382"/>
          <a:stretch>
            <a:fillRect/>
          </a:stretch>
        </p:blipFill>
        <p:spPr>
          <a:xfrm>
            <a:off x="5786446" y="4572008"/>
            <a:ext cx="3071834" cy="2104254"/>
          </a:xfrm>
          <a:prstGeom prst="rect">
            <a:avLst/>
          </a:prstGeom>
        </p:spPr>
      </p:pic>
      <p:pic>
        <p:nvPicPr>
          <p:cNvPr id="4" name="Рисунок 3" descr="12068428_10208086520030229_3409957777744272994_o.jpg"/>
          <p:cNvPicPr>
            <a:picLocks noChangeAspect="1"/>
          </p:cNvPicPr>
          <p:nvPr/>
        </p:nvPicPr>
        <p:blipFill>
          <a:blip r:embed="rId8" cstate="print"/>
          <a:srcRect t="10417"/>
          <a:stretch>
            <a:fillRect/>
          </a:stretch>
        </p:blipFill>
        <p:spPr>
          <a:xfrm>
            <a:off x="3571868" y="2214554"/>
            <a:ext cx="2060071" cy="2768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1120_123040.jpg"/>
          <p:cNvPicPr>
            <a:picLocks noChangeAspect="1"/>
          </p:cNvPicPr>
          <p:nvPr/>
        </p:nvPicPr>
        <p:blipFill>
          <a:blip r:embed="rId2" cstate="print"/>
          <a:srcRect t="3125"/>
          <a:stretch>
            <a:fillRect/>
          </a:stretch>
        </p:blipFill>
        <p:spPr>
          <a:xfrm>
            <a:off x="6000760" y="214290"/>
            <a:ext cx="2986542" cy="5143488"/>
          </a:xfrm>
          <a:prstGeom prst="rect">
            <a:avLst/>
          </a:prstGeom>
        </p:spPr>
      </p:pic>
      <p:pic>
        <p:nvPicPr>
          <p:cNvPr id="3" name="Рисунок 2" descr="IMG_20151120_123424.jpg"/>
          <p:cNvPicPr>
            <a:picLocks noChangeAspect="1"/>
          </p:cNvPicPr>
          <p:nvPr/>
        </p:nvPicPr>
        <p:blipFill>
          <a:blip r:embed="rId3" cstate="print"/>
          <a:srcRect r="12578"/>
          <a:stretch>
            <a:fillRect/>
          </a:stretch>
        </p:blipFill>
        <p:spPr>
          <a:xfrm>
            <a:off x="285720" y="500043"/>
            <a:ext cx="3552869" cy="2286016"/>
          </a:xfrm>
          <a:prstGeom prst="rect">
            <a:avLst/>
          </a:prstGeom>
        </p:spPr>
      </p:pic>
      <p:pic>
        <p:nvPicPr>
          <p:cNvPr id="4" name="Рисунок 3" descr="IMG_20151120_123449.jpg"/>
          <p:cNvPicPr>
            <a:picLocks noChangeAspect="1"/>
          </p:cNvPicPr>
          <p:nvPr/>
        </p:nvPicPr>
        <p:blipFill>
          <a:blip r:embed="rId4" cstate="print"/>
          <a:srcRect t="6042"/>
          <a:stretch>
            <a:fillRect/>
          </a:stretch>
        </p:blipFill>
        <p:spPr>
          <a:xfrm>
            <a:off x="357158" y="3143248"/>
            <a:ext cx="2057441" cy="3436679"/>
          </a:xfrm>
          <a:prstGeom prst="rect">
            <a:avLst/>
          </a:prstGeom>
        </p:spPr>
      </p:pic>
      <p:pic>
        <p:nvPicPr>
          <p:cNvPr id="7" name="Рисунок 6" descr="IMG_20151120_152845.jpg"/>
          <p:cNvPicPr>
            <a:picLocks noChangeAspect="1"/>
          </p:cNvPicPr>
          <p:nvPr/>
        </p:nvPicPr>
        <p:blipFill>
          <a:blip r:embed="rId5" cstate="print"/>
          <a:srcRect t="13022" b="10936"/>
          <a:stretch>
            <a:fillRect/>
          </a:stretch>
        </p:blipFill>
        <p:spPr>
          <a:xfrm>
            <a:off x="2714612" y="4143380"/>
            <a:ext cx="1857388" cy="2510920"/>
          </a:xfrm>
          <a:prstGeom prst="rect">
            <a:avLst/>
          </a:prstGeom>
        </p:spPr>
      </p:pic>
      <p:pic>
        <p:nvPicPr>
          <p:cNvPr id="8" name="Рисунок 7" descr="IMG_20151120_152900.jpg"/>
          <p:cNvPicPr>
            <a:picLocks noChangeAspect="1"/>
          </p:cNvPicPr>
          <p:nvPr/>
        </p:nvPicPr>
        <p:blipFill>
          <a:blip r:embed="rId6" cstate="print"/>
          <a:srcRect t="8751" b="13123"/>
          <a:stretch>
            <a:fillRect/>
          </a:stretch>
        </p:blipFill>
        <p:spPr>
          <a:xfrm>
            <a:off x="4071934" y="428604"/>
            <a:ext cx="1785950" cy="248049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571736" y="3000372"/>
            <a:ext cx="3143272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Призери обласного конкурсу-виставки юних фотоаматорів </a:t>
            </a:r>
            <a:r>
              <a:rPr lang="uk-UA" dirty="0" err="1" smtClean="0"/>
              <a:t>“Ми</a:t>
            </a:r>
            <a:r>
              <a:rPr lang="uk-UA" dirty="0" smtClean="0"/>
              <a:t> в Україні  і Україна у </a:t>
            </a:r>
            <a:r>
              <a:rPr lang="uk-UA" dirty="0" err="1" smtClean="0"/>
              <a:t>нас”</a:t>
            </a:r>
            <a:endParaRPr lang="uk-UA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57752" y="5429264"/>
            <a:ext cx="4071966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Організатори: департамент освіти корпорація </a:t>
            </a:r>
            <a:r>
              <a:rPr lang="uk-UA" dirty="0" err="1" smtClean="0"/>
              <a:t>“Агропродсервіс”</a:t>
            </a:r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 descr="11009192_350542795141682_1938084383161926229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928688"/>
            <a:ext cx="357187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14876" y="714356"/>
            <a:ext cx="339381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Проблема </a:t>
            </a: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 якою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працює заклад: </a:t>
            </a:r>
            <a:endParaRPr lang="uk-UA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4500563" y="1785938"/>
            <a:ext cx="41433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dirty="0">
                <a:latin typeface="Constantia" pitchFamily="18" charset="0"/>
              </a:rPr>
              <a:t>«</a:t>
            </a:r>
            <a:r>
              <a:rPr lang="uk-UA" dirty="0">
                <a:latin typeface="Constantia" pitchFamily="18" charset="0"/>
              </a:rPr>
              <a:t>Використання оптимальних форм і методів роботи для забезпечення результативності навчання і виховання в науково-технічній творчості вихованців».</a:t>
            </a:r>
          </a:p>
          <a:p>
            <a:endParaRPr lang="uk-UA" dirty="0"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3714750"/>
            <a:ext cx="46831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Головна мета роботи:</a:t>
            </a:r>
          </a:p>
        </p:txBody>
      </p:sp>
      <p:sp>
        <p:nvSpPr>
          <p:cNvPr id="7174" name="Прямоугольник 5"/>
          <p:cNvSpPr>
            <a:spLocks noChangeArrowheads="1"/>
          </p:cNvSpPr>
          <p:nvPr/>
        </p:nvSpPr>
        <p:spPr bwMode="auto">
          <a:xfrm>
            <a:off x="2143125" y="4357688"/>
            <a:ext cx="6643688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66800">
              <a:lnSpc>
                <a:spcPct val="90000"/>
              </a:lnSpc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Створення умов для творчого, інтелектуального, духовного та фізичного розвитку дітей та учнівської молоді у вільний від навчання час, підготовка підлітків до самостійного життя та подальшої трудової діяльності. Задоволення їх освітніх потреб шляхом впровадження якісно нових форм і методів організації позашкільної освіти, залучення до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науково-екпериментальної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дослідницької, технічно-конструкторської, художньої, декоративно-прикладної  та інших видів діяльності</a:t>
            </a:r>
            <a:endParaRPr lang="fr-C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 descr="DSC082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357167"/>
            <a:ext cx="3595712" cy="269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MG_20151016_105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7166"/>
            <a:ext cx="4191029" cy="2357454"/>
          </a:xfrm>
          <a:prstGeom prst="rect">
            <a:avLst/>
          </a:prstGeom>
        </p:spPr>
      </p:pic>
      <p:pic>
        <p:nvPicPr>
          <p:cNvPr id="6" name="Рисунок 5" descr="k20151016_101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643314"/>
            <a:ext cx="4000528" cy="3000396"/>
          </a:xfrm>
          <a:prstGeom prst="rect">
            <a:avLst/>
          </a:prstGeom>
        </p:spPr>
      </p:pic>
      <p:pic>
        <p:nvPicPr>
          <p:cNvPr id="8" name="Рисунок 7" descr="12043074_908831855865669_6923023638116361801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4071942"/>
            <a:ext cx="3850496" cy="2566997"/>
          </a:xfrm>
          <a:prstGeom prst="rect">
            <a:avLst/>
          </a:prstGeom>
        </p:spPr>
      </p:pic>
      <p:pic>
        <p:nvPicPr>
          <p:cNvPr id="9" name="Рисунок 8" descr="12107949_908831245865730_369384142724729364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2428868"/>
            <a:ext cx="3057554" cy="2038369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786578" y="2857496"/>
            <a:ext cx="2143140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Майстер класи керівників гуртків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278.JPG"/>
          <p:cNvPicPr>
            <a:picLocks noChangeAspect="1"/>
          </p:cNvPicPr>
          <p:nvPr/>
        </p:nvPicPr>
        <p:blipFill>
          <a:blip r:embed="rId2" cstate="print"/>
          <a:srcRect l="12329" r="9588" b="5479"/>
          <a:stretch>
            <a:fillRect/>
          </a:stretch>
        </p:blipFill>
        <p:spPr>
          <a:xfrm>
            <a:off x="5929322" y="142852"/>
            <a:ext cx="3000396" cy="2421372"/>
          </a:xfrm>
          <a:prstGeom prst="rect">
            <a:avLst/>
          </a:prstGeom>
        </p:spPr>
      </p:pic>
      <p:pic>
        <p:nvPicPr>
          <p:cNvPr id="3" name="Рисунок 2" descr="DSC_12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2852"/>
            <a:ext cx="3286148" cy="2190765"/>
          </a:xfrm>
          <a:prstGeom prst="rect">
            <a:avLst/>
          </a:prstGeom>
        </p:spPr>
      </p:pic>
      <p:pic>
        <p:nvPicPr>
          <p:cNvPr id="4" name="Рисунок 3" descr="DSC_12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643182"/>
            <a:ext cx="3071834" cy="2047890"/>
          </a:xfrm>
          <a:prstGeom prst="rect">
            <a:avLst/>
          </a:prstGeom>
        </p:spPr>
      </p:pic>
      <p:pic>
        <p:nvPicPr>
          <p:cNvPr id="5" name="Рисунок 4" descr="DSC_13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428868"/>
            <a:ext cx="3071834" cy="2047889"/>
          </a:xfrm>
          <a:prstGeom prst="rect">
            <a:avLst/>
          </a:prstGeom>
        </p:spPr>
      </p:pic>
      <p:pic>
        <p:nvPicPr>
          <p:cNvPr id="6" name="Рисунок 5" descr="DSC_13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500570"/>
            <a:ext cx="3257620" cy="2171747"/>
          </a:xfrm>
          <a:prstGeom prst="rect">
            <a:avLst/>
          </a:prstGeom>
        </p:spPr>
      </p:pic>
      <p:pic>
        <p:nvPicPr>
          <p:cNvPr id="7" name="Рисунок 6" descr="DSC_1324.JPG"/>
          <p:cNvPicPr>
            <a:picLocks noChangeAspect="1"/>
          </p:cNvPicPr>
          <p:nvPr/>
        </p:nvPicPr>
        <p:blipFill>
          <a:blip r:embed="rId7" cstate="print"/>
          <a:srcRect l="25000"/>
          <a:stretch>
            <a:fillRect/>
          </a:stretch>
        </p:blipFill>
        <p:spPr>
          <a:xfrm>
            <a:off x="3500430" y="4429132"/>
            <a:ext cx="2571768" cy="2286016"/>
          </a:xfrm>
          <a:prstGeom prst="rect">
            <a:avLst/>
          </a:prstGeom>
        </p:spPr>
      </p:pic>
      <p:pic>
        <p:nvPicPr>
          <p:cNvPr id="8" name="Рисунок 7" descr="DSC_13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0430" y="2714620"/>
            <a:ext cx="2214578" cy="1476385"/>
          </a:xfrm>
          <a:prstGeom prst="rect">
            <a:avLst/>
          </a:prstGeom>
        </p:spPr>
      </p:pic>
      <p:pic>
        <p:nvPicPr>
          <p:cNvPr id="9" name="Рисунок 8" descr="DSC_1291.JPG"/>
          <p:cNvPicPr>
            <a:picLocks noChangeAspect="1"/>
          </p:cNvPicPr>
          <p:nvPr/>
        </p:nvPicPr>
        <p:blipFill>
          <a:blip r:embed="rId9" cstate="print"/>
          <a:srcRect l="10908" r="5455" b="20908"/>
          <a:stretch>
            <a:fillRect/>
          </a:stretch>
        </p:blipFill>
        <p:spPr>
          <a:xfrm>
            <a:off x="6143636" y="4857760"/>
            <a:ext cx="2786050" cy="1756423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643306" y="285728"/>
            <a:ext cx="2143140" cy="2286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у районній акції  </a:t>
            </a:r>
            <a:r>
              <a:rPr lang="uk-UA" dirty="0" err="1" smtClean="0"/>
              <a:t>“Приберемо</a:t>
            </a:r>
            <a:r>
              <a:rPr lang="uk-UA" dirty="0" smtClean="0"/>
              <a:t> могили </a:t>
            </a:r>
            <a:r>
              <a:rPr lang="uk-UA" dirty="0" err="1" smtClean="0"/>
              <a:t>звитяжців”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1121_120345.jpg"/>
          <p:cNvPicPr>
            <a:picLocks noChangeAspect="1"/>
          </p:cNvPicPr>
          <p:nvPr/>
        </p:nvPicPr>
        <p:blipFill>
          <a:blip r:embed="rId2" cstate="print"/>
          <a:srcRect r="8393"/>
          <a:stretch>
            <a:fillRect/>
          </a:stretch>
        </p:blipFill>
        <p:spPr>
          <a:xfrm>
            <a:off x="214282" y="428604"/>
            <a:ext cx="4071966" cy="2500330"/>
          </a:xfrm>
          <a:prstGeom prst="rect">
            <a:avLst/>
          </a:prstGeom>
        </p:spPr>
      </p:pic>
      <p:pic>
        <p:nvPicPr>
          <p:cNvPr id="3" name="Рисунок 2" descr="IMG_20151121_1204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4000504"/>
            <a:ext cx="4572032" cy="2571768"/>
          </a:xfrm>
          <a:prstGeom prst="rect">
            <a:avLst/>
          </a:prstGeom>
        </p:spPr>
      </p:pic>
      <p:pic>
        <p:nvPicPr>
          <p:cNvPr id="4" name="Рисунок 3" descr="IMG_20151121_11507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14290"/>
            <a:ext cx="4470329" cy="2514560"/>
          </a:xfrm>
          <a:prstGeom prst="rect">
            <a:avLst/>
          </a:prstGeom>
        </p:spPr>
      </p:pic>
      <p:pic>
        <p:nvPicPr>
          <p:cNvPr id="5" name="Рисунок 4" descr="IMG_20151121_1150728.jpg"/>
          <p:cNvPicPr>
            <a:picLocks noChangeAspect="1"/>
          </p:cNvPicPr>
          <p:nvPr/>
        </p:nvPicPr>
        <p:blipFill>
          <a:blip r:embed="rId5" cstate="print"/>
          <a:srcRect b="9618"/>
          <a:stretch>
            <a:fillRect/>
          </a:stretch>
        </p:blipFill>
        <p:spPr>
          <a:xfrm>
            <a:off x="285720" y="4500570"/>
            <a:ext cx="3934443" cy="200026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2928934"/>
            <a:ext cx="4143404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000372"/>
            <a:ext cx="44291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</a:rPr>
              <a:t>Бережанська РСТЮ з листопада 2015 р.</a:t>
            </a:r>
          </a:p>
          <a:p>
            <a:r>
              <a:rPr lang="uk-UA" sz="1400" dirty="0" smtClean="0">
                <a:solidFill>
                  <a:schemeClr val="bg1"/>
                </a:solidFill>
              </a:rPr>
              <a:t>розпочала свою співпрацю із Всеукраїнською молодіжною громадською скаутською о</a:t>
            </a:r>
          </a:p>
          <a:p>
            <a:r>
              <a:rPr lang="uk-UA" sz="1400" dirty="0" err="1" smtClean="0">
                <a:solidFill>
                  <a:schemeClr val="bg1"/>
                </a:solidFill>
              </a:rPr>
              <a:t>оганізацією</a:t>
            </a:r>
            <a:r>
              <a:rPr lang="uk-UA" sz="1400" dirty="0" smtClean="0">
                <a:solidFill>
                  <a:schemeClr val="bg1"/>
                </a:solidFill>
              </a:rPr>
              <a:t> "Бережанська станиця Пласт"</a:t>
            </a:r>
            <a:r>
              <a:rPr lang="uk-UA" sz="1400" dirty="0" smtClean="0"/>
              <a:t/>
            </a:r>
            <a:br>
              <a:rPr lang="uk-UA" sz="1400" dirty="0" smtClean="0"/>
            </a:br>
            <a:endParaRPr lang="uk-UA" sz="1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0628" y="2714620"/>
            <a:ext cx="3714776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smtClean="0"/>
              <a:t>21 листопада 2015 року на Площі Ринок пластуни, вихованці та керівники гуртків відвідали молебень за Україну та Народне віче на площі Ринок приуроченому Другій річниці Революції Гідності</a:t>
            </a:r>
            <a:r>
              <a:rPr lang="uk-UA" dirty="0" smtClean="0"/>
              <a:t>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186" y="4410365"/>
            <a:ext cx="3490741" cy="2308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6423" y="2833946"/>
            <a:ext cx="3163872" cy="20927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4" r="5900"/>
          <a:stretch/>
        </p:blipFill>
        <p:spPr>
          <a:xfrm>
            <a:off x="5909498" y="836013"/>
            <a:ext cx="2748707" cy="15883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893" y="1272210"/>
            <a:ext cx="2029720" cy="28767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2" t="632" r="5501" b="-632"/>
          <a:stretch/>
        </p:blipFill>
        <p:spPr>
          <a:xfrm>
            <a:off x="2467221" y="852660"/>
            <a:ext cx="3083903" cy="18936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2731" y="2476117"/>
            <a:ext cx="3667444" cy="20629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4630902"/>
            <a:ext cx="3712786" cy="2088442"/>
          </a:xfrm>
          <a:prstGeom prst="rect">
            <a:avLst/>
          </a:prstGeom>
        </p:spPr>
      </p:pic>
      <p:sp>
        <p:nvSpPr>
          <p:cNvPr id="16" name="Округлений прямокутник 15"/>
          <p:cNvSpPr/>
          <p:nvPr/>
        </p:nvSpPr>
        <p:spPr>
          <a:xfrm>
            <a:off x="559215" y="174708"/>
            <a:ext cx="8304447" cy="626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Співпраця з МГО «Рідне місто». Участь у соціально-благодійному проекті «Миколай тебе не </a:t>
            </a:r>
            <a:r>
              <a:rPr lang="uk-UA" dirty="0" err="1" smtClean="0"/>
              <a:t>забуде</a:t>
            </a:r>
            <a:r>
              <a:rPr lang="uk-UA" dirty="0" smtClean="0"/>
              <a:t>!». Благодійна </a:t>
            </a:r>
            <a:r>
              <a:rPr lang="uk-UA" dirty="0" err="1" smtClean="0"/>
              <a:t>ярмарка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6574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07704" y="188640"/>
            <a:ext cx="540060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2123728" y="188640"/>
            <a:ext cx="5160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Волонтерська діяльність 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національно-патріотичного гуртка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“Миротворець”</a:t>
            </a:r>
            <a:endParaRPr lang="uk-UA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5991_422739581255336_800705324771470675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980728"/>
            <a:ext cx="2302228" cy="3069638"/>
          </a:xfrm>
          <a:prstGeom prst="rect">
            <a:avLst/>
          </a:prstGeom>
        </p:spPr>
      </p:pic>
      <p:pic>
        <p:nvPicPr>
          <p:cNvPr id="5" name="Рисунок 4" descr="12256_422739537922007_4472941407260149686_n.jpg"/>
          <p:cNvPicPr>
            <a:picLocks noChangeAspect="1"/>
          </p:cNvPicPr>
          <p:nvPr/>
        </p:nvPicPr>
        <p:blipFill>
          <a:blip r:embed="rId3" cstate="print"/>
          <a:srcRect t="17363"/>
          <a:stretch>
            <a:fillRect/>
          </a:stretch>
        </p:blipFill>
        <p:spPr>
          <a:xfrm>
            <a:off x="5076056" y="4221088"/>
            <a:ext cx="3799540" cy="2354864"/>
          </a:xfrm>
          <a:prstGeom prst="rect">
            <a:avLst/>
          </a:prstGeom>
        </p:spPr>
      </p:pic>
      <p:pic>
        <p:nvPicPr>
          <p:cNvPr id="6" name="Рисунок 5" descr="1604445_422739534588674_551013457273973743_n.jpg"/>
          <p:cNvPicPr>
            <a:picLocks noChangeAspect="1"/>
          </p:cNvPicPr>
          <p:nvPr/>
        </p:nvPicPr>
        <p:blipFill>
          <a:blip r:embed="rId4" cstate="print"/>
          <a:srcRect t="23100"/>
          <a:stretch>
            <a:fillRect/>
          </a:stretch>
        </p:blipFill>
        <p:spPr>
          <a:xfrm>
            <a:off x="2915816" y="1628800"/>
            <a:ext cx="3672408" cy="2118070"/>
          </a:xfrm>
          <a:prstGeom prst="rect">
            <a:avLst/>
          </a:prstGeom>
        </p:spPr>
      </p:pic>
      <p:pic>
        <p:nvPicPr>
          <p:cNvPr id="7" name="Рисунок 6" descr="1916485_422739531255341_7402920326067676122_n.jpg"/>
          <p:cNvPicPr>
            <a:picLocks noChangeAspect="1"/>
          </p:cNvPicPr>
          <p:nvPr/>
        </p:nvPicPr>
        <p:blipFill>
          <a:blip r:embed="rId5" cstate="print"/>
          <a:srcRect l="11407" t="27376" r="13308"/>
          <a:stretch>
            <a:fillRect/>
          </a:stretch>
        </p:blipFill>
        <p:spPr>
          <a:xfrm>
            <a:off x="179512" y="1052736"/>
            <a:ext cx="2687293" cy="1944216"/>
          </a:xfrm>
          <a:prstGeom prst="rect">
            <a:avLst/>
          </a:prstGeom>
        </p:spPr>
      </p:pic>
      <p:pic>
        <p:nvPicPr>
          <p:cNvPr id="8" name="Рисунок 7" descr="1934178_422739594588668_6033504354942507513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3728" y="4581128"/>
            <a:ext cx="2747864" cy="2060898"/>
          </a:xfrm>
          <a:prstGeom prst="rect">
            <a:avLst/>
          </a:prstGeom>
        </p:spPr>
      </p:pic>
      <p:pic>
        <p:nvPicPr>
          <p:cNvPr id="9" name="Рисунок 8" descr="12376166_422739567922004_8883531279940346271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3212976"/>
            <a:ext cx="2525856" cy="1894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476672"/>
            <a:ext cx="792088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у Андріївських вечорницях </a:t>
            </a:r>
            <a:r>
              <a:rPr lang="uk-UA" dirty="0" err="1" smtClean="0"/>
              <a:t>нац.-патр</a:t>
            </a:r>
            <a:r>
              <a:rPr lang="uk-UA" dirty="0" smtClean="0"/>
              <a:t>. гуртка </a:t>
            </a:r>
            <a:r>
              <a:rPr lang="uk-UA" dirty="0" err="1" smtClean="0"/>
              <a:t>“Миротворець”</a:t>
            </a:r>
            <a:r>
              <a:rPr lang="uk-UA" dirty="0" smtClean="0"/>
              <a:t> спільно із вихованцями Всеукраїнської молодіжної скаутської організації </a:t>
            </a:r>
            <a:r>
              <a:rPr lang="uk-UA" dirty="0" err="1" smtClean="0"/>
              <a:t>“Пласт”</a:t>
            </a:r>
            <a:endParaRPr lang="uk-UA" dirty="0"/>
          </a:p>
        </p:txBody>
      </p:sp>
      <p:pic>
        <p:nvPicPr>
          <p:cNvPr id="3" name="Рисунок 2" descr="7DJdLPrJwwY.jpg"/>
          <p:cNvPicPr>
            <a:picLocks noChangeAspect="1"/>
          </p:cNvPicPr>
          <p:nvPr/>
        </p:nvPicPr>
        <p:blipFill>
          <a:blip r:embed="rId2" cstate="print"/>
          <a:srcRect l="7087" t="31100" r="4326"/>
          <a:stretch>
            <a:fillRect/>
          </a:stretch>
        </p:blipFill>
        <p:spPr>
          <a:xfrm>
            <a:off x="4644008" y="1412776"/>
            <a:ext cx="4248472" cy="2202872"/>
          </a:xfrm>
          <a:prstGeom prst="rect">
            <a:avLst/>
          </a:prstGeom>
        </p:spPr>
      </p:pic>
      <p:pic>
        <p:nvPicPr>
          <p:cNvPr id="5" name="Рисунок 4" descr="hPss8thjs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412771"/>
            <a:ext cx="3240360" cy="2160240"/>
          </a:xfrm>
          <a:prstGeom prst="rect">
            <a:avLst/>
          </a:prstGeom>
        </p:spPr>
      </p:pic>
      <p:pic>
        <p:nvPicPr>
          <p:cNvPr id="8" name="Рисунок 7" descr="Z5mE4A0APM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789039"/>
            <a:ext cx="3966016" cy="2644011"/>
          </a:xfrm>
          <a:prstGeom prst="rect">
            <a:avLst/>
          </a:prstGeom>
        </p:spPr>
      </p:pic>
      <p:pic>
        <p:nvPicPr>
          <p:cNvPr id="9" name="Рисунок 8" descr="Zv8HWGtfojk.jpg"/>
          <p:cNvPicPr>
            <a:picLocks noChangeAspect="1"/>
          </p:cNvPicPr>
          <p:nvPr/>
        </p:nvPicPr>
        <p:blipFill>
          <a:blip r:embed="rId5" cstate="print"/>
          <a:srcRect l="22045" t="28149"/>
          <a:stretch>
            <a:fillRect/>
          </a:stretch>
        </p:blipFill>
        <p:spPr>
          <a:xfrm>
            <a:off x="179512" y="1412776"/>
            <a:ext cx="3495376" cy="2147800"/>
          </a:xfrm>
          <a:prstGeom prst="rect">
            <a:avLst/>
          </a:prstGeom>
        </p:spPr>
      </p:pic>
      <p:pic>
        <p:nvPicPr>
          <p:cNvPr id="4" name="Рисунок 3" descr="BgHD4aD3XBs.jpg"/>
          <p:cNvPicPr>
            <a:picLocks noChangeAspect="1"/>
          </p:cNvPicPr>
          <p:nvPr/>
        </p:nvPicPr>
        <p:blipFill>
          <a:blip r:embed="rId6" cstate="print"/>
          <a:srcRect l="16537" t="11812"/>
          <a:stretch>
            <a:fillRect/>
          </a:stretch>
        </p:blipFill>
        <p:spPr>
          <a:xfrm>
            <a:off x="2555776" y="2852936"/>
            <a:ext cx="2808312" cy="1978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1339.JPG"/>
          <p:cNvPicPr>
            <a:picLocks noChangeAspect="1"/>
          </p:cNvPicPr>
          <p:nvPr/>
        </p:nvPicPr>
        <p:blipFill>
          <a:blip r:embed="rId2" cstate="print"/>
          <a:srcRect t="20469"/>
          <a:stretch>
            <a:fillRect/>
          </a:stretch>
        </p:blipFill>
        <p:spPr>
          <a:xfrm>
            <a:off x="395536" y="4149080"/>
            <a:ext cx="4427984" cy="2347742"/>
          </a:xfrm>
          <a:prstGeom prst="rect">
            <a:avLst/>
          </a:prstGeom>
        </p:spPr>
      </p:pic>
      <p:pic>
        <p:nvPicPr>
          <p:cNvPr id="3" name="Рисунок 2" descr="DSC_1349.JPG"/>
          <p:cNvPicPr>
            <a:picLocks noChangeAspect="1"/>
          </p:cNvPicPr>
          <p:nvPr/>
        </p:nvPicPr>
        <p:blipFill>
          <a:blip r:embed="rId3" cstate="print"/>
          <a:srcRect t="12102" r="20141"/>
          <a:stretch>
            <a:fillRect/>
          </a:stretch>
        </p:blipFill>
        <p:spPr>
          <a:xfrm>
            <a:off x="5508104" y="260648"/>
            <a:ext cx="3336556" cy="2448272"/>
          </a:xfrm>
          <a:prstGeom prst="rect">
            <a:avLst/>
          </a:prstGeom>
        </p:spPr>
      </p:pic>
      <p:pic>
        <p:nvPicPr>
          <p:cNvPr id="4" name="Рисунок 3" descr="DSC_1365.JPG"/>
          <p:cNvPicPr>
            <a:picLocks noChangeAspect="1"/>
          </p:cNvPicPr>
          <p:nvPr/>
        </p:nvPicPr>
        <p:blipFill>
          <a:blip r:embed="rId4" cstate="print"/>
          <a:srcRect t="15548"/>
          <a:stretch>
            <a:fillRect/>
          </a:stretch>
        </p:blipFill>
        <p:spPr>
          <a:xfrm>
            <a:off x="5580112" y="4797152"/>
            <a:ext cx="3096344" cy="1743285"/>
          </a:xfrm>
          <a:prstGeom prst="rect">
            <a:avLst/>
          </a:prstGeom>
        </p:spPr>
      </p:pic>
      <p:pic>
        <p:nvPicPr>
          <p:cNvPr id="5" name="Рисунок 4" descr="DSC_1376.JPG"/>
          <p:cNvPicPr>
            <a:picLocks noChangeAspect="1"/>
          </p:cNvPicPr>
          <p:nvPr/>
        </p:nvPicPr>
        <p:blipFill>
          <a:blip r:embed="rId5" cstate="print"/>
          <a:srcRect t="11906"/>
          <a:stretch>
            <a:fillRect/>
          </a:stretch>
        </p:blipFill>
        <p:spPr>
          <a:xfrm>
            <a:off x="251520" y="1124744"/>
            <a:ext cx="4914088" cy="2886010"/>
          </a:xfrm>
          <a:prstGeom prst="rect">
            <a:avLst/>
          </a:prstGeom>
        </p:spPr>
      </p:pic>
      <p:pic>
        <p:nvPicPr>
          <p:cNvPr id="6" name="Рисунок 5" descr="DSC_1383.JPG"/>
          <p:cNvPicPr>
            <a:picLocks noChangeAspect="1"/>
          </p:cNvPicPr>
          <p:nvPr/>
        </p:nvPicPr>
        <p:blipFill>
          <a:blip r:embed="rId6" cstate="print"/>
          <a:srcRect t="24801"/>
          <a:stretch>
            <a:fillRect/>
          </a:stretch>
        </p:blipFill>
        <p:spPr>
          <a:xfrm>
            <a:off x="5004048" y="2780928"/>
            <a:ext cx="3899992" cy="195515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79512" y="260648"/>
            <a:ext cx="504056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Святкування гуртківцями </a:t>
            </a:r>
            <a:r>
              <a:rPr lang="uk-UA" dirty="0" err="1" smtClean="0"/>
              <a:t>мото</a:t>
            </a:r>
            <a:r>
              <a:rPr lang="uk-UA" dirty="0" smtClean="0"/>
              <a:t> гуртка </a:t>
            </a:r>
          </a:p>
          <a:p>
            <a:pPr algn="ctr"/>
            <a:r>
              <a:rPr lang="uk-UA" dirty="0" smtClean="0"/>
              <a:t>Дня святого Миколая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764704"/>
            <a:ext cx="41044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     </a:t>
            </a:r>
            <a:r>
              <a:rPr lang="uk-UA" dirty="0" err="1" smtClean="0"/>
              <a:t>Лисоня</a:t>
            </a:r>
            <a:r>
              <a:rPr lang="uk-UA" dirty="0" smtClean="0"/>
              <a:t> -100</a:t>
            </a:r>
            <a:br>
              <a:rPr lang="uk-UA" dirty="0" smtClean="0"/>
            </a:br>
            <a:r>
              <a:rPr lang="uk-UA" dirty="0" smtClean="0"/>
              <a:t>100 років тому на горі </a:t>
            </a:r>
            <a:r>
              <a:rPr lang="uk-UA" dirty="0" err="1" smtClean="0"/>
              <a:t>Лисоня</a:t>
            </a:r>
            <a:r>
              <a:rPr lang="uk-UA" dirty="0" smtClean="0"/>
              <a:t> вели бої славні українські січові стрільці – патріоти, які пожертвували собою задля України.</a:t>
            </a:r>
            <a:br>
              <a:rPr lang="uk-UA" dirty="0" smtClean="0"/>
            </a:br>
            <a:r>
              <a:rPr lang="uk-UA" dirty="0" smtClean="0"/>
              <a:t>Вони захищали свою землю від військ царської Росії, яка вже тоді зазіхала на наші землі.</a:t>
            </a:r>
            <a:br>
              <a:rPr lang="uk-UA" dirty="0" smtClean="0"/>
            </a:br>
            <a:r>
              <a:rPr lang="uk-UA" dirty="0" smtClean="0"/>
              <a:t>Ми гордимося ними і хочемо, щоб про нескорених духом лицарів волі знав весь світ.</a:t>
            </a:r>
            <a:br>
              <a:rPr lang="uk-UA" dirty="0" smtClean="0"/>
            </a:br>
            <a:r>
              <a:rPr lang="uk-UA" dirty="0" smtClean="0"/>
              <a:t>З цією метою з 10.08. по 10.09.2016 р. колективна радіостанція Бережанської станції юних техніків буде працювати спеціальним позивним сигналом приуроченим до цієї дати: </a:t>
            </a:r>
            <a:r>
              <a:rPr lang="en-US" dirty="0" smtClean="0"/>
              <a:t>EM100BL – </a:t>
            </a:r>
            <a:r>
              <a:rPr lang="uk-UA" dirty="0" smtClean="0"/>
              <a:t>Євген Марія 100 Бережани </a:t>
            </a:r>
            <a:r>
              <a:rPr lang="uk-UA" dirty="0" err="1" smtClean="0"/>
              <a:t>Лисоня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3" name="Рисунок 2" descr="12729095_439763719552922_3958242088474064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3471802"/>
            <a:ext cx="2736304" cy="3061599"/>
          </a:xfrm>
          <a:prstGeom prst="rect">
            <a:avLst/>
          </a:prstGeom>
        </p:spPr>
      </p:pic>
      <p:pic>
        <p:nvPicPr>
          <p:cNvPr id="4" name="Рисунок 3" descr="10528111_886988281369937_80846885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8640"/>
            <a:ext cx="4211960" cy="3158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260648"/>
            <a:ext cx="835292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18 лютого 2016 р. Бережанській станції юних техніків проходять ряд заходів присвячених вшануванню пам'яті Героїв Небесної Сотні "Вони тримають небо".</a:t>
            </a:r>
            <a:endParaRPr lang="uk-UA" dirty="0"/>
          </a:p>
        </p:txBody>
      </p:sp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005064"/>
            <a:ext cx="3563888" cy="2672916"/>
          </a:xfrm>
          <a:prstGeom prst="rect">
            <a:avLst/>
          </a:prstGeom>
        </p:spPr>
      </p:pic>
      <p:pic>
        <p:nvPicPr>
          <p:cNvPr id="4" name="Рисунок 3" descr="2.jpg"/>
          <p:cNvPicPr>
            <a:picLocks noChangeAspect="1"/>
          </p:cNvPicPr>
          <p:nvPr/>
        </p:nvPicPr>
        <p:blipFill>
          <a:blip r:embed="rId3" cstate="print"/>
          <a:srcRect t="17475"/>
          <a:stretch>
            <a:fillRect/>
          </a:stretch>
        </p:blipFill>
        <p:spPr>
          <a:xfrm>
            <a:off x="683568" y="1484784"/>
            <a:ext cx="3845936" cy="2380396"/>
          </a:xfrm>
          <a:prstGeom prst="rect">
            <a:avLst/>
          </a:prstGeom>
        </p:spPr>
      </p:pic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789040"/>
            <a:ext cx="3840427" cy="2880320"/>
          </a:xfrm>
          <a:prstGeom prst="rect">
            <a:avLst/>
          </a:prstGeom>
        </p:spPr>
      </p:pic>
      <p:pic>
        <p:nvPicPr>
          <p:cNvPr id="6" name="Рисунок 5" descr="IMG_20160218_1035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1556792"/>
            <a:ext cx="2609832" cy="1957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9552" y="260648"/>
            <a:ext cx="79928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Участь </a:t>
            </a:r>
            <a:r>
              <a:rPr lang="ru-RU" dirty="0" err="1" smtClean="0"/>
              <a:t>вихованців</a:t>
            </a:r>
            <a:r>
              <a:rPr lang="ru-RU" dirty="0" smtClean="0"/>
              <a:t> у </a:t>
            </a:r>
            <a:r>
              <a:rPr lang="ru-RU" dirty="0" err="1" smtClean="0"/>
              <a:t>флешмобі</a:t>
            </a:r>
            <a:r>
              <a:rPr lang="ru-RU" dirty="0" smtClean="0"/>
              <a:t>, </a:t>
            </a:r>
            <a:r>
              <a:rPr lang="ru-RU" dirty="0" err="1" smtClean="0"/>
              <a:t>присвяченому</a:t>
            </a:r>
            <a:r>
              <a:rPr lang="ru-RU" dirty="0" smtClean="0"/>
              <a:t> </a:t>
            </a:r>
            <a:r>
              <a:rPr lang="ru-RU" dirty="0" err="1" smtClean="0"/>
              <a:t>вшануванню</a:t>
            </a:r>
            <a:r>
              <a:rPr lang="ru-RU" dirty="0" smtClean="0"/>
              <a:t> </a:t>
            </a:r>
            <a:r>
              <a:rPr lang="ru-RU" dirty="0" err="1" smtClean="0"/>
              <a:t>пам'яті</a:t>
            </a:r>
            <a:r>
              <a:rPr lang="ru-RU" dirty="0" smtClean="0"/>
              <a:t> </a:t>
            </a:r>
            <a:r>
              <a:rPr lang="ru-RU" dirty="0" err="1" smtClean="0"/>
              <a:t>Героїв</a:t>
            </a:r>
            <a:r>
              <a:rPr lang="ru-RU" dirty="0" smtClean="0"/>
              <a:t> </a:t>
            </a:r>
            <a:r>
              <a:rPr lang="ru-RU" dirty="0" err="1" smtClean="0"/>
              <a:t>Небесної</a:t>
            </a:r>
            <a:r>
              <a:rPr lang="ru-RU" dirty="0" smtClean="0"/>
              <a:t> </a:t>
            </a:r>
            <a:r>
              <a:rPr lang="ru-RU" dirty="0" err="1" smtClean="0"/>
              <a:t>Сотні</a:t>
            </a:r>
            <a:r>
              <a:rPr lang="ru-RU" dirty="0" smtClean="0"/>
              <a:t> "Вони </a:t>
            </a:r>
            <a:r>
              <a:rPr lang="ru-RU" dirty="0" err="1" smtClean="0"/>
              <a:t>тримають</a:t>
            </a:r>
            <a:r>
              <a:rPr lang="ru-RU" dirty="0" smtClean="0"/>
              <a:t> небо".</a:t>
            </a:r>
            <a:endParaRPr lang="uk-UA" dirty="0"/>
          </a:p>
        </p:txBody>
      </p:sp>
      <p:pic>
        <p:nvPicPr>
          <p:cNvPr id="3" name="Рисунок 2" descr="12376166_422739567922004_888353127994034627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3312368" cy="2484276"/>
          </a:xfrm>
          <a:prstGeom prst="rect">
            <a:avLst/>
          </a:prstGeom>
        </p:spPr>
      </p:pic>
      <p:pic>
        <p:nvPicPr>
          <p:cNvPr id="4" name="Рисунок 3" descr="12705549_1574042159584469_3640523782652892022_n.jpg"/>
          <p:cNvPicPr>
            <a:picLocks noChangeAspect="1"/>
          </p:cNvPicPr>
          <p:nvPr/>
        </p:nvPicPr>
        <p:blipFill>
          <a:blip r:embed="rId3" cstate="print"/>
          <a:srcRect r="12266"/>
          <a:stretch>
            <a:fillRect/>
          </a:stretch>
        </p:blipFill>
        <p:spPr>
          <a:xfrm>
            <a:off x="467544" y="3717032"/>
            <a:ext cx="3344328" cy="2858920"/>
          </a:xfrm>
          <a:prstGeom prst="rect">
            <a:avLst/>
          </a:prstGeom>
        </p:spPr>
      </p:pic>
      <p:pic>
        <p:nvPicPr>
          <p:cNvPr id="5" name="Рисунок 4" descr="12715237_1574042102917808_2542759101634277070_n.jpg"/>
          <p:cNvPicPr>
            <a:picLocks noChangeAspect="1"/>
          </p:cNvPicPr>
          <p:nvPr/>
        </p:nvPicPr>
        <p:blipFill>
          <a:blip r:embed="rId4" cstate="print"/>
          <a:srcRect t="17276"/>
          <a:stretch>
            <a:fillRect/>
          </a:stretch>
        </p:blipFill>
        <p:spPr>
          <a:xfrm>
            <a:off x="4283968" y="980728"/>
            <a:ext cx="4153362" cy="2576872"/>
          </a:xfrm>
          <a:prstGeom prst="rect">
            <a:avLst/>
          </a:prstGeom>
        </p:spPr>
      </p:pic>
      <p:pic>
        <p:nvPicPr>
          <p:cNvPr id="7" name="Рисунок 6" descr="12734209_1574042176251134_2163113547697502011_n.jpg"/>
          <p:cNvPicPr>
            <a:picLocks noChangeAspect="1"/>
          </p:cNvPicPr>
          <p:nvPr/>
        </p:nvPicPr>
        <p:blipFill>
          <a:blip r:embed="rId5" cstate="print"/>
          <a:srcRect t="10101"/>
          <a:stretch>
            <a:fillRect/>
          </a:stretch>
        </p:blipFill>
        <p:spPr>
          <a:xfrm>
            <a:off x="4211960" y="3717032"/>
            <a:ext cx="4320480" cy="2913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13304368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500188"/>
            <a:ext cx="4143375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428875" y="714375"/>
            <a:ext cx="43576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Проекти </a:t>
            </a:r>
            <a:r>
              <a:rPr lang="uk-UA" sz="36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БСЮТ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196" name="TextBox 2"/>
          <p:cNvSpPr txBox="1">
            <a:spLocks noChangeArrowheads="1"/>
          </p:cNvSpPr>
          <p:nvPr/>
        </p:nvSpPr>
        <p:spPr bwMode="auto">
          <a:xfrm>
            <a:off x="4286250" y="2071688"/>
            <a:ext cx="45005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dirty="0" err="1">
                <a:latin typeface="Constantia" pitchFamily="18" charset="0"/>
              </a:rPr>
              <a:t>“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Обдарована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>
                <a:latin typeface="Times New Roman" pitchFamily="18" charset="0"/>
                <a:cs typeface="Times New Roman" pitchFamily="18" charset="0"/>
              </a:rPr>
              <a:t>дитина”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Програма по національному 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та військово-патріотичному 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вихованню молоді </a:t>
            </a:r>
          </a:p>
          <a:p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на 2015-2016 навчальний рік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357166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 20 по 27 </a:t>
            </a:r>
            <a:r>
              <a:rPr lang="ru-RU" dirty="0" err="1" smtClean="0"/>
              <a:t>квітня</a:t>
            </a:r>
            <a:r>
              <a:rPr lang="ru-RU" dirty="0" smtClean="0"/>
              <a:t> </a:t>
            </a:r>
            <a:r>
              <a:rPr lang="ru-RU" dirty="0" err="1" smtClean="0"/>
              <a:t>вперше</a:t>
            </a:r>
            <a:r>
              <a:rPr lang="ru-RU" dirty="0" smtClean="0"/>
              <a:t> в школах та </a:t>
            </a:r>
            <a:r>
              <a:rPr lang="ru-RU" dirty="0" err="1" smtClean="0"/>
              <a:t>позашкільних</a:t>
            </a:r>
            <a:r>
              <a:rPr lang="ru-RU" dirty="0" smtClean="0"/>
              <a:t> закладах </a:t>
            </a:r>
            <a:r>
              <a:rPr lang="ru-RU" dirty="0" err="1" smtClean="0"/>
              <a:t>міста</a:t>
            </a:r>
            <a:r>
              <a:rPr lang="ru-RU" dirty="0" smtClean="0"/>
              <a:t> проходив дитячий </a:t>
            </a:r>
            <a:r>
              <a:rPr lang="ru-RU" dirty="0" err="1" smtClean="0"/>
              <a:t>арт-дизайн</a:t>
            </a:r>
            <a:r>
              <a:rPr lang="ru-RU" dirty="0" smtClean="0"/>
              <a:t> "</a:t>
            </a:r>
            <a:r>
              <a:rPr lang="ru-RU" dirty="0" err="1" smtClean="0"/>
              <a:t>Бережанська</a:t>
            </a:r>
            <a:r>
              <a:rPr lang="ru-RU" dirty="0" smtClean="0"/>
              <a:t> </a:t>
            </a:r>
            <a:r>
              <a:rPr lang="ru-RU" dirty="0" err="1" smtClean="0"/>
              <a:t>писанка-писанка</a:t>
            </a:r>
            <a:r>
              <a:rPr lang="ru-RU" dirty="0" smtClean="0"/>
              <a:t> миру".</a:t>
            </a:r>
            <a:br>
              <a:rPr lang="ru-RU" dirty="0" smtClean="0"/>
            </a:br>
            <a:r>
              <a:rPr lang="ru-RU" dirty="0" smtClean="0"/>
              <a:t>28 </a:t>
            </a:r>
            <a:r>
              <a:rPr lang="ru-RU" dirty="0" err="1" smtClean="0"/>
              <a:t>квітня</a:t>
            </a:r>
            <a:r>
              <a:rPr lang="ru-RU" dirty="0" smtClean="0"/>
              <a:t> </a:t>
            </a:r>
            <a:r>
              <a:rPr lang="ru-RU" dirty="0" err="1" smtClean="0"/>
              <a:t>працівники</a:t>
            </a:r>
            <a:r>
              <a:rPr lang="ru-RU" dirty="0" smtClean="0"/>
              <a:t> </a:t>
            </a:r>
            <a:r>
              <a:rPr lang="ru-RU" dirty="0" err="1" smtClean="0"/>
              <a:t>Бережанської</a:t>
            </a:r>
            <a:r>
              <a:rPr lang="ru-RU" dirty="0" smtClean="0"/>
              <a:t> СЮТ </a:t>
            </a:r>
            <a:r>
              <a:rPr lang="ru-RU" dirty="0" err="1" smtClean="0"/>
              <a:t>долучилися</a:t>
            </a:r>
            <a:r>
              <a:rPr lang="ru-RU" dirty="0" smtClean="0"/>
              <a:t> до </a:t>
            </a:r>
            <a:r>
              <a:rPr lang="ru-RU" dirty="0" err="1" smtClean="0"/>
              <a:t>акції</a:t>
            </a:r>
            <a:r>
              <a:rPr lang="ru-RU" dirty="0" smtClean="0"/>
              <a:t> та прикрасили </a:t>
            </a:r>
            <a:r>
              <a:rPr lang="ru-RU" dirty="0" err="1" smtClean="0"/>
              <a:t>виготовленими</a:t>
            </a:r>
            <a:r>
              <a:rPr lang="ru-RU" dirty="0" smtClean="0"/>
              <a:t> </a:t>
            </a:r>
            <a:r>
              <a:rPr lang="ru-RU" dirty="0" err="1" smtClean="0"/>
              <a:t>писанками</a:t>
            </a:r>
            <a:r>
              <a:rPr lang="ru-RU" dirty="0" smtClean="0"/>
              <a:t> </a:t>
            </a:r>
            <a:r>
              <a:rPr lang="ru-RU" dirty="0" err="1" smtClean="0"/>
              <a:t>центральну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 smtClean="0"/>
              <a:t>. </a:t>
            </a:r>
            <a:endParaRPr lang="uk-UA" dirty="0"/>
          </a:p>
        </p:txBody>
      </p:sp>
      <p:pic>
        <p:nvPicPr>
          <p:cNvPr id="4" name="Рисунок 3" descr="2а.JPG"/>
          <p:cNvPicPr>
            <a:picLocks noChangeAspect="1"/>
          </p:cNvPicPr>
          <p:nvPr/>
        </p:nvPicPr>
        <p:blipFill>
          <a:blip r:embed="rId2" cstate="print"/>
          <a:srcRect l="8909" r="8687"/>
          <a:stretch>
            <a:fillRect/>
          </a:stretch>
        </p:blipFill>
        <p:spPr>
          <a:xfrm>
            <a:off x="6215074" y="1928802"/>
            <a:ext cx="2643174" cy="4276757"/>
          </a:xfrm>
          <a:prstGeom prst="rect">
            <a:avLst/>
          </a:prstGeom>
        </p:spPr>
      </p:pic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2571744"/>
            <a:ext cx="2486064" cy="3314752"/>
          </a:xfrm>
          <a:prstGeom prst="rect">
            <a:avLst/>
          </a:prstGeom>
        </p:spPr>
      </p:pic>
      <p:pic>
        <p:nvPicPr>
          <p:cNvPr id="7" name="Рисунок 6" descr="IMG_20160428_152240.jpg"/>
          <p:cNvPicPr>
            <a:picLocks noChangeAspect="1"/>
          </p:cNvPicPr>
          <p:nvPr/>
        </p:nvPicPr>
        <p:blipFill>
          <a:blip r:embed="rId4" cstate="print"/>
          <a:srcRect b="13541"/>
          <a:stretch>
            <a:fillRect/>
          </a:stretch>
        </p:blipFill>
        <p:spPr>
          <a:xfrm>
            <a:off x="285720" y="1857364"/>
            <a:ext cx="2857520" cy="439212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500042"/>
            <a:ext cx="514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Участь у </a:t>
            </a:r>
            <a:r>
              <a:rPr lang="ru-RU" dirty="0" err="1" smtClean="0"/>
              <a:t>великодніх</a:t>
            </a:r>
            <a:r>
              <a:rPr lang="ru-RU" dirty="0" smtClean="0"/>
              <a:t> </a:t>
            </a:r>
            <a:r>
              <a:rPr lang="ru-RU" dirty="0" err="1" smtClean="0"/>
              <a:t>майстер</a:t>
            </a:r>
            <a:r>
              <a:rPr lang="ru-RU" dirty="0" smtClean="0"/>
              <a:t> </a:t>
            </a:r>
            <a:r>
              <a:rPr lang="ru-RU" dirty="0" err="1" smtClean="0"/>
              <a:t>класах</a:t>
            </a:r>
            <a:r>
              <a:rPr lang="ru-RU" dirty="0" smtClean="0"/>
              <a:t> для </a:t>
            </a:r>
            <a:r>
              <a:rPr lang="ru-RU" dirty="0" err="1" smtClean="0"/>
              <a:t>дітей</a:t>
            </a:r>
            <a:r>
              <a:rPr lang="ru-RU" dirty="0" smtClean="0"/>
              <a:t>, </a:t>
            </a:r>
            <a:r>
              <a:rPr lang="ru-RU" dirty="0" err="1" smtClean="0"/>
              <a:t>позбавлених</a:t>
            </a:r>
            <a:r>
              <a:rPr lang="ru-RU" dirty="0" smtClean="0"/>
              <a:t> </a:t>
            </a:r>
            <a:r>
              <a:rPr lang="ru-RU" dirty="0" err="1" smtClean="0"/>
              <a:t>батьківського</a:t>
            </a:r>
            <a:r>
              <a:rPr lang="ru-RU" dirty="0" smtClean="0"/>
              <a:t> </a:t>
            </a:r>
            <a:r>
              <a:rPr lang="ru-RU" dirty="0" err="1" smtClean="0"/>
              <a:t>піклування</a:t>
            </a:r>
            <a:r>
              <a:rPr lang="ru-RU" dirty="0" smtClean="0"/>
              <a:t>, </a:t>
            </a:r>
            <a:r>
              <a:rPr lang="ru-RU" dirty="0" err="1" smtClean="0"/>
              <a:t>дітей</a:t>
            </a:r>
            <a:r>
              <a:rPr lang="ru-RU" dirty="0" smtClean="0"/>
              <a:t> - </a:t>
            </a:r>
            <a:r>
              <a:rPr lang="ru-RU" dirty="0" err="1" smtClean="0"/>
              <a:t>сиріт</a:t>
            </a:r>
            <a:r>
              <a:rPr lang="ru-RU" dirty="0" smtClean="0"/>
              <a:t>, </a:t>
            </a:r>
            <a:r>
              <a:rPr lang="ru-RU" dirty="0" err="1" smtClean="0"/>
              <a:t>дітей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перебувають</a:t>
            </a:r>
            <a:r>
              <a:rPr lang="ru-RU" dirty="0" smtClean="0"/>
              <a:t> у </a:t>
            </a:r>
            <a:r>
              <a:rPr lang="ru-RU" dirty="0" err="1" smtClean="0"/>
              <a:t>прийомних</a:t>
            </a:r>
            <a:r>
              <a:rPr lang="ru-RU" dirty="0" smtClean="0"/>
              <a:t> </a:t>
            </a:r>
            <a:r>
              <a:rPr lang="ru-RU" dirty="0" smtClean="0"/>
              <a:t>родинах.</a:t>
            </a:r>
            <a:endParaRPr lang="uk-UA" dirty="0"/>
          </a:p>
        </p:txBody>
      </p:sp>
      <p:pic>
        <p:nvPicPr>
          <p:cNvPr id="3" name="Рисунок 2" descr="DSC026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214686"/>
            <a:ext cx="4500594" cy="3375446"/>
          </a:xfrm>
          <a:prstGeom prst="rect">
            <a:avLst/>
          </a:prstGeom>
        </p:spPr>
      </p:pic>
      <p:pic>
        <p:nvPicPr>
          <p:cNvPr id="4" name="Рисунок 3" descr="DSC025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642918"/>
            <a:ext cx="3214678" cy="2411009"/>
          </a:xfrm>
          <a:prstGeom prst="rect">
            <a:avLst/>
          </a:prstGeom>
        </p:spPr>
      </p:pic>
      <p:pic>
        <p:nvPicPr>
          <p:cNvPr id="5" name="Рисунок 4" descr="13118931_468438220018805_1675086162405622381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24" y="1714488"/>
            <a:ext cx="4398086" cy="292895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1143000" y="2286000"/>
            <a:ext cx="65008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Щиро запрошуємо Вас </a:t>
            </a:r>
          </a:p>
          <a:p>
            <a:pPr algn="ctr"/>
            <a:r>
              <a:rPr lang="uk-UA" sz="4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країну технічної творчості</a:t>
            </a:r>
            <a:endParaRPr lang="uk-UA" sz="440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428750" y="214313"/>
            <a:ext cx="6143625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9219" name="TextBox 1"/>
          <p:cNvSpPr txBox="1">
            <a:spLocks noChangeArrowheads="1"/>
          </p:cNvSpPr>
          <p:nvPr/>
        </p:nvSpPr>
        <p:spPr bwMode="auto">
          <a:xfrm>
            <a:off x="1500188" y="214313"/>
            <a:ext cx="62198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Бережанської РСЮТ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71750" y="928688"/>
            <a:ext cx="3929063" cy="428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Профілі гуртків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313" y="1643063"/>
            <a:ext cx="2071687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Початково-технічний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00313" y="1643063"/>
            <a:ext cx="2000250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Спортивно - технічний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4875" y="1643063"/>
            <a:ext cx="2000250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Художньо-технічний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313" y="2428875"/>
            <a:ext cx="1857375" cy="4071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/>
              <a:t>початкове технічне моделювання;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/>
              <a:t>виготовлення іграшок - сувенірів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3125" y="2428875"/>
            <a:ext cx="2143125" cy="40719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/>
              <a:t>мотоциклетний;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smtClean="0"/>
              <a:t>оператори </a:t>
            </a:r>
            <a:r>
              <a:rPr lang="uk-UA" sz="1600" b="1" dirty="0"/>
              <a:t>колективної радіостанції;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smtClean="0"/>
              <a:t>авто </a:t>
            </a:r>
            <a:r>
              <a:rPr lang="uk-UA" sz="1600" b="1" dirty="0"/>
              <a:t>моделювання</a:t>
            </a:r>
            <a:r>
              <a:rPr lang="uk-UA" sz="1600" b="1" dirty="0" smtClean="0"/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err="1" smtClean="0"/>
              <a:t>історико-технічне</a:t>
            </a:r>
            <a:r>
              <a:rPr lang="uk-UA" sz="1600" b="1" dirty="0" smtClean="0"/>
              <a:t> стендове моделювання</a:t>
            </a: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57688" y="2428875"/>
            <a:ext cx="2214562" cy="4000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/>
              <a:t>технічний дизайн;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err="1"/>
              <a:t>бісеро</a:t>
            </a:r>
            <a:r>
              <a:rPr lang="uk-UA" sz="1600" b="1" dirty="0"/>
              <a:t> плетіння;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err="1"/>
              <a:t>паперопластика</a:t>
            </a:r>
            <a:r>
              <a:rPr lang="uk-UA" sz="1600" b="1" dirty="0"/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smtClean="0"/>
              <a:t>фотогурток;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sz="1600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 smtClean="0"/>
              <a:t>студія образотворчого мистецтва</a:t>
            </a: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58000" y="1643063"/>
            <a:ext cx="2071688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Предметно-технічний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15140" y="2428868"/>
            <a:ext cx="2143110" cy="40005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600" b="1" dirty="0"/>
              <a:t> </a:t>
            </a:r>
            <a:r>
              <a:rPr lang="uk-UA" sz="1600" b="1" dirty="0" err="1"/>
              <a:t>“юні</a:t>
            </a:r>
            <a:r>
              <a:rPr lang="uk-UA" sz="1600" b="1" dirty="0"/>
              <a:t> </a:t>
            </a:r>
            <a:r>
              <a:rPr lang="uk-UA" sz="1600" b="1" dirty="0" err="1"/>
              <a:t>винахідники”</a:t>
            </a:r>
            <a:endParaRPr lang="uk-UA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250" y="642938"/>
            <a:ext cx="6000750" cy="4094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закладі займаються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450 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вихованців  у 38 групах.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 учнів від 6 до 18 років.</a:t>
            </a:r>
            <a:b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Гуртки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працюють 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базі шкіл</a:t>
            </a:r>
            <a:endParaRPr lang="uk-UA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Бережанської ЗОШ №1,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Бережанської ЗОШ №3,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Бережанської спеціалізованої школи І ступеня,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Бережанська школа-інтернат 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Бережанської гімназії ім. Б.Лепкого,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Потуторської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ЗОШ,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Лапшинської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ЗОШ,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Рогачинської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ЗОШ,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Літятинського</a:t>
            </a: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НВК “ЗНЗ – І-ІІ ст. – ДНЗ”,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Бережанського краєзнавчого музею</a:t>
            </a:r>
          </a:p>
        </p:txBody>
      </p:sp>
      <p:pic>
        <p:nvPicPr>
          <p:cNvPr id="10243" name="Рисунок 3" descr="DSCN80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3"/>
            <a:ext cx="278606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Рисунок 9" descr="DSC098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4643438"/>
            <a:ext cx="2797175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14282" y="2428868"/>
            <a:ext cx="2775949" cy="2081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19896"/>
          <a:stretch/>
        </p:blipFill>
        <p:spPr>
          <a:xfrm>
            <a:off x="3286116" y="4714884"/>
            <a:ext cx="2786082" cy="1924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11040" t="7134" r="11700" b="7281"/>
          <a:stretch/>
        </p:blipFill>
        <p:spPr>
          <a:xfrm>
            <a:off x="6429388" y="4786322"/>
            <a:ext cx="2214578" cy="1839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2" descr="1391014169_schoo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5" y="4929188"/>
            <a:ext cx="28575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Прямоугольник 1"/>
          <p:cNvSpPr>
            <a:spLocks noChangeArrowheads="1"/>
          </p:cNvSpPr>
          <p:nvPr/>
        </p:nvSpPr>
        <p:spPr bwMode="auto">
          <a:xfrm>
            <a:off x="428625" y="642938"/>
            <a:ext cx="87153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dirty="0">
                <a:latin typeface="Constantia" pitchFamily="18" charset="0"/>
              </a:rPr>
              <a:t>Визначаючи головне завдання позашкільної освіти та виховання, спрямоване на розвиток творчої особистості, здобуття дітьми та підлітками додаткових знань, умінь та навичок за інтересами, допрофесійної підготовки і професійного самовизначення, підготовку їх до соціально-громадської діяльності, педагоги СЮТ працюють за типовими та модифіковано-адаптованими програмами, які за рівнями класифікації поділяються на початковий, основний і вищий.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Рисунок 3" descr="images_6_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929198"/>
            <a:ext cx="2143140" cy="173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214438" y="500063"/>
            <a:ext cx="6643687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Інформаційно-методична служба СЮТ спрямовує свою роботу на:</a:t>
            </a: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857224" y="1428736"/>
            <a:ext cx="757237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підвищення ролі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станції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юних техніків в подальшому розвитку дитячої технічної творчості;</a:t>
            </a:r>
          </a:p>
          <a:p>
            <a:pPr>
              <a:buFont typeface="Arial" charset="0"/>
              <a:buChar char="•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вдосконалення програм, змісту і форм діяльності гуртків;</a:t>
            </a:r>
          </a:p>
          <a:p>
            <a:pPr>
              <a:buFont typeface="Arial" charset="0"/>
              <a:buChar char="•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підвищення професійної компетентності педагогічних кадрів;</a:t>
            </a:r>
          </a:p>
          <a:p>
            <a:pPr>
              <a:buFont typeface="Arial" charset="0"/>
              <a:buChar char="•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впровадження досягнень народної педагогіки;</a:t>
            </a:r>
          </a:p>
          <a:p>
            <a:pPr>
              <a:buFont typeface="Arial" charset="0"/>
              <a:buChar char="•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застосування досягнень психолого-педагогічної науки;</a:t>
            </a:r>
          </a:p>
          <a:p>
            <a:pPr>
              <a:buFont typeface="Arial" charset="0"/>
              <a:buChar char="•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використання інноваційних  технологій для досягнення більшої ефективності навчально-виховного процесу;</a:t>
            </a:r>
          </a:p>
          <a:p>
            <a:pPr>
              <a:buFont typeface="Arial" charset="0"/>
              <a:buChar char="•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вивчення і популяризацію перспективного педагогічного досвіду;</a:t>
            </a:r>
          </a:p>
          <a:p>
            <a:pPr>
              <a:buFont typeface="Arial" charset="0"/>
              <a:buChar char="•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роботу з молодими педагогами;</a:t>
            </a:r>
          </a:p>
          <a:p>
            <a:pPr>
              <a:buFont typeface="Arial" charset="0"/>
              <a:buChar char="•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співпрацю з  працівниками ТОКЦНТТШУМ та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ТОКІППО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charset="0"/>
              <a:buChar char="•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методичну співпрацю з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міським методичним кабінетом;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методичну допомогу школам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міста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щодо вдосконалення змісту</a:t>
            </a:r>
          </a:p>
          <a:p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роботи технічних гуртків.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4786314" y="785794"/>
            <a:ext cx="392909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Дитяча технічна творчість – наймасовіша форма залучення дітей і молоді до творчості. Вона спрямована не тільки на ознайомлення вихованців із різноманітним світом техніки, розвиток їхніх здібностей, а й на трудове виховання та політехнічну освіту.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_0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3929090" cy="2619394"/>
          </a:xfrm>
          <a:prstGeom prst="rect">
            <a:avLst/>
          </a:prstGeom>
        </p:spPr>
      </p:pic>
      <p:pic>
        <p:nvPicPr>
          <p:cNvPr id="4" name="Рисунок 3" descr="DSC01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429000"/>
            <a:ext cx="4000496" cy="3000372"/>
          </a:xfrm>
          <a:prstGeom prst="rect">
            <a:avLst/>
          </a:prstGeom>
        </p:spPr>
      </p:pic>
      <p:pic>
        <p:nvPicPr>
          <p:cNvPr id="6" name="Рисунок 5" descr="DSC_0676.JPG"/>
          <p:cNvPicPr>
            <a:picLocks noChangeAspect="1"/>
          </p:cNvPicPr>
          <p:nvPr/>
        </p:nvPicPr>
        <p:blipFill>
          <a:blip r:embed="rId4" cstate="print"/>
          <a:srcRect r="8955"/>
          <a:stretch>
            <a:fillRect/>
          </a:stretch>
        </p:blipFill>
        <p:spPr>
          <a:xfrm>
            <a:off x="4572000" y="3357562"/>
            <a:ext cx="4357750" cy="3190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422</TotalTime>
  <Words>976</Words>
  <Application>Microsoft Office PowerPoint</Application>
  <PresentationFormat>Экран (4:3)</PresentationFormat>
  <Paragraphs>121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Бережанська  станція юних техніків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Бережанська районна  станція юних техніків</dc:title>
  <dc:creator>терко</dc:creator>
  <cp:lastModifiedBy>metodust_sut</cp:lastModifiedBy>
  <cp:revision>132</cp:revision>
  <dcterms:created xsi:type="dcterms:W3CDTF">2015-11-04T09:26:56Z</dcterms:created>
  <dcterms:modified xsi:type="dcterms:W3CDTF">2016-05-13T12:24:10Z</dcterms:modified>
</cp:coreProperties>
</file>