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1" autoAdjust="0"/>
    <p:restoredTop sz="94660"/>
  </p:normalViewPr>
  <p:slideViewPr>
    <p:cSldViewPr>
      <p:cViewPr>
        <p:scale>
          <a:sx n="100" d="100"/>
          <a:sy n="100" d="100"/>
        </p:scale>
        <p:origin x="-984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rofi.org.ua/vuz/dnepr/87.html" TargetMode="External"/><Relationship Id="rId13" Type="http://schemas.openxmlformats.org/officeDocument/2006/relationships/hyperlink" Target="http://profi.org.ua/vuz/vinica/29.html" TargetMode="External"/><Relationship Id="rId3" Type="http://schemas.openxmlformats.org/officeDocument/2006/relationships/hyperlink" Target="http://profi.org.ua/vuz/kirovograd/16.html" TargetMode="External"/><Relationship Id="rId7" Type="http://schemas.openxmlformats.org/officeDocument/2006/relationships/hyperlink" Target="http://profi.org.ua/vuz/kharkiv/40.html" TargetMode="External"/><Relationship Id="rId12" Type="http://schemas.openxmlformats.org/officeDocument/2006/relationships/hyperlink" Target="http://profi.org.ua/vuz/kherson/26.html" TargetMode="External"/><Relationship Id="rId2" Type="http://schemas.openxmlformats.org/officeDocument/2006/relationships/hyperlink" Target="http://profi.org.ua/vuz/odessa/5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fi.org.ua/vuz/kharkiv/82.html" TargetMode="External"/><Relationship Id="rId11" Type="http://schemas.openxmlformats.org/officeDocument/2006/relationships/hyperlink" Target="http://profi.org.ua/vuz/odessa/19.html" TargetMode="External"/><Relationship Id="rId5" Type="http://schemas.openxmlformats.org/officeDocument/2006/relationships/hyperlink" Target="http://profi.org.ua/vuz/hmelnick/13.html" TargetMode="External"/><Relationship Id="rId10" Type="http://schemas.openxmlformats.org/officeDocument/2006/relationships/hyperlink" Target="http://profi.org.ua/vuz/lugan/51.html" TargetMode="External"/><Relationship Id="rId4" Type="http://schemas.openxmlformats.org/officeDocument/2006/relationships/hyperlink" Target="http://profi.org.ua/vuz/kiev/63.html" TargetMode="External"/><Relationship Id="rId9" Type="http://schemas.openxmlformats.org/officeDocument/2006/relationships/hyperlink" Target="http://profi.org.ua/vuz/kiev/29.html" TargetMode="External"/><Relationship Id="rId14" Type="http://schemas.openxmlformats.org/officeDocument/2006/relationships/hyperlink" Target="http://profi.org.ua/vuz/kharkiv/14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1599801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683568" y="404664"/>
            <a:ext cx="77048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Моя майбутня професія - юрист</a:t>
            </a:r>
            <a:endParaRPr lang="ru-RU" sz="6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-79653"/>
            <a:ext cx="7488832" cy="692497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S Sans Serif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S Sans Serif"/>
                <a:cs typeface="Arial" pitchFamily="34" charset="0"/>
              </a:rPr>
              <a:t>Якості, що перешкоджають ефективності професійної діяльності</a:t>
            </a: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S Sans Serif"/>
                <a:cs typeface="Arial" pitchFamily="34" charset="0"/>
              </a:rPr>
              <a:t>:</a:t>
            </a:r>
            <a:b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S Sans Serif"/>
                <a:cs typeface="Arial" pitchFamily="34" charset="0"/>
              </a:rPr>
            </a:br>
            <a:endParaRPr lang="uk-UA" b="1" i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S Sans Serif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b="1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S Sans Serif"/>
                <a:cs typeface="Arial" pitchFamily="34" charset="0"/>
              </a:rPr>
              <a:t>відсутність інтересу до виконуваної роботи;</a:t>
            </a:r>
            <a:br>
              <a:rPr lang="uk-UA" b="1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S Sans Serif"/>
                <a:cs typeface="Arial" pitchFamily="34" charset="0"/>
              </a:rPr>
            </a:br>
            <a:endParaRPr lang="uk-UA" b="1" i="1" cap="all" dirty="0" smtClean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MS Sans Serif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b="1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S Sans Serif"/>
                <a:cs typeface="Arial" pitchFamily="34" charset="0"/>
              </a:rPr>
              <a:t>нерішучість;</a:t>
            </a:r>
            <a:br>
              <a:rPr lang="uk-UA" b="1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S Sans Serif"/>
                <a:cs typeface="Arial" pitchFamily="34" charset="0"/>
              </a:rPr>
            </a:br>
            <a:endParaRPr lang="uk-UA" b="1" i="1" cap="all" dirty="0" smtClean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MS Sans Serif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b="1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S Sans Serif"/>
                <a:cs typeface="Arial" pitchFamily="34" charset="0"/>
              </a:rPr>
              <a:t>невміння швидко приймати рішення;</a:t>
            </a:r>
            <a:br>
              <a:rPr lang="uk-UA" b="1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S Sans Serif"/>
                <a:cs typeface="Arial" pitchFamily="34" charset="0"/>
              </a:rPr>
            </a:br>
            <a:endParaRPr lang="uk-UA" b="1" i="1" cap="all" dirty="0" smtClean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MS Sans Serif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b="1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S Sans Serif"/>
                <a:cs typeface="Arial" pitchFamily="34" charset="0"/>
              </a:rPr>
              <a:t>невміння протистояти зовнішнім факторам (особам, ситуаціям);</a:t>
            </a:r>
            <a:br>
              <a:rPr lang="uk-UA" b="1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S Sans Serif"/>
                <a:cs typeface="Arial" pitchFamily="34" charset="0"/>
              </a:rPr>
            </a:br>
            <a:endParaRPr lang="uk-UA" b="1" i="1" cap="all" dirty="0" smtClean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MS Sans Serif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b="1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S Sans Serif"/>
                <a:cs typeface="Arial" pitchFamily="34" charset="0"/>
              </a:rPr>
              <a:t>нечесність;</a:t>
            </a:r>
            <a:br>
              <a:rPr lang="uk-UA" b="1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S Sans Serif"/>
                <a:cs typeface="Arial" pitchFamily="34" charset="0"/>
              </a:rPr>
            </a:br>
            <a:endParaRPr lang="uk-UA" b="1" i="1" cap="all" dirty="0" smtClean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MS Sans Serif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b="1" i="1" cap="all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S Sans Serif"/>
                <a:cs typeface="Arial" pitchFamily="34" charset="0"/>
              </a:rPr>
              <a:t>непринциповість</a:t>
            </a:r>
            <a:r>
              <a:rPr lang="uk-UA" b="1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S Sans Serif"/>
                <a:cs typeface="Arial" pitchFamily="34" charset="0"/>
              </a:rPr>
              <a:t>;</a:t>
            </a:r>
            <a:br>
              <a:rPr lang="uk-UA" b="1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S Sans Serif"/>
                <a:cs typeface="Arial" pitchFamily="34" charset="0"/>
              </a:rPr>
            </a:br>
            <a:endParaRPr lang="uk-UA" b="1" i="1" cap="all" dirty="0" smtClean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MS Sans Serif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b="1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S Sans Serif"/>
                <a:cs typeface="Arial" pitchFamily="34" charset="0"/>
              </a:rPr>
              <a:t>нездатність глибоко осмислювати що відбувається;</a:t>
            </a:r>
            <a:br>
              <a:rPr lang="uk-UA" b="1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S Sans Serif"/>
                <a:cs typeface="Arial" pitchFamily="34" charset="0"/>
              </a:rPr>
            </a:br>
            <a:endParaRPr lang="uk-UA" b="1" i="1" cap="all" dirty="0" smtClean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MS Sans Serif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b="1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S Sans Serif"/>
                <a:cs typeface="Arial" pitchFamily="34" charset="0"/>
              </a:rPr>
              <a:t>безтурботність;</a:t>
            </a:r>
            <a:br>
              <a:rPr lang="uk-UA" b="1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S Sans Serif"/>
                <a:cs typeface="Arial" pitchFamily="34" charset="0"/>
              </a:rPr>
            </a:br>
            <a:endParaRPr lang="uk-UA" b="1" i="1" cap="all" dirty="0" smtClean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MS Sans Serif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b="1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S Sans Serif"/>
                <a:cs typeface="Arial" pitchFamily="34" charset="0"/>
              </a:rPr>
              <a:t>непогашена судимість; </a:t>
            </a:r>
            <a:br>
              <a:rPr lang="uk-UA" b="1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S Sans Serif"/>
                <a:cs typeface="Arial" pitchFamily="34" charset="0"/>
              </a:rPr>
            </a:br>
            <a:endParaRPr lang="uk-UA" b="1" i="1" cap="all" dirty="0" smtClean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MS Sans Serif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b="1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S Sans Serif"/>
                <a:cs typeface="Arial" pitchFamily="34" charset="0"/>
              </a:rPr>
              <a:t>погана дикція.</a:t>
            </a:r>
            <a:r>
              <a:rPr lang="uk-UA" sz="1600" b="1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endParaRPr lang="uk-UA" sz="4000" b="1" i="1" cap="all" dirty="0" smtClean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strahovye-novosty-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6101" y="980728"/>
            <a:ext cx="2547899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0"/>
            <a:ext cx="676875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здобувають</a:t>
            </a:r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освіту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юриста?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052736"/>
            <a:ext cx="9144000" cy="526297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  <a:hlinkClick r:id="rId2"/>
              </a:rPr>
              <a:t>ОДЕСЬКИЙ ЮРИДИЧНИЙ ІНСТИТУТ НАЦІОНАЛЬНОГО УНІВЕРСИТЕТУ ВНУТРІШНІХ СПРАВ</a:t>
            </a: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</a:br>
            <a:endParaRPr lang="uk-UA" sz="1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  <a:hlinkClick r:id="rId3"/>
              </a:rPr>
              <a:t>ОЛЕКСАНДРІЙСЬКИЙ ІНДУСТРІАЛЬНИЙ ТЕХНІКУМ</a:t>
            </a: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</a:br>
            <a:endParaRPr lang="uk-UA" sz="1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  <a:hlinkClick r:id="rId4"/>
              </a:rPr>
              <a:t>ІНСТИТУТ АДВОКАТУРИ ПРИ КИЇВСЬКОМУ УНІВЕРСИТЕТІ ім. ТАРАСА ШЕВЧЕНКА</a:t>
            </a: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●</a:t>
            </a: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  <a:hlinkClick r:id="rId5"/>
              </a:rPr>
              <a:t>ТЕХНІКУМ ПОДІЛЬСЬКОЇ ДЕРЖАВНОЇ АГРАРНО-ТЕХНІЧНОЇ АКАДЕМІЇ</a:t>
            </a: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</a:br>
            <a:endParaRPr lang="uk-UA" sz="1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  <a:hlinkClick r:id="rId6"/>
              </a:rPr>
              <a:t>ВІЙСЬКОВО-ЮРИДИЧНИЙ ФАКУЛЬТЕТ НАЦІОНАЛЬНОЇ ЮРИДИЧНОЇ АКАДЕМІЇ ім. ЯРОСЛАВА МУДРОГО</a:t>
            </a: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</a:br>
            <a:endParaRPr lang="uk-UA" sz="1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  <a:hlinkClick r:id="rId7"/>
              </a:rPr>
              <a:t>БАЛАКЛІЙСЬКИЙ КОЛЕДЖ ХАРКІВСЬКОГО ДЕРЖАВНОГО ПЕДАГОГІЧНОГО УНІВЕРСИТЕТУ ім. Г.С. СКОВОРОДИ</a:t>
            </a: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</a:br>
            <a:endParaRPr lang="uk-UA" sz="1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  <a:hlinkClick r:id="rId8"/>
              </a:rPr>
              <a:t>ЮРИДИЧНА АКАДЕМІЯ</a:t>
            </a: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</a:br>
            <a:endParaRPr lang="uk-UA" sz="1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  <a:hlinkClick r:id="rId9"/>
              </a:rPr>
              <a:t>АКАДЕМІЯ МУНІЦИПАЛЬНОГО УПРАВЛІННЯ</a:t>
            </a: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</a:br>
            <a:endParaRPr lang="uk-UA" sz="1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  <a:hlinkClick r:id="rId10"/>
              </a:rPr>
              <a:t>ЛУГАНСЬКА АКАДЕМІЯ ВНУТРІШНІХ СПРАВ МВС УКРАЇНИ ім. 10-РІЧЧЯ НЕЗАЛЕЖНОСТІ УКРАЇНИ</a:t>
            </a: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</a:br>
            <a:endParaRPr lang="uk-UA" sz="1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  <a:hlinkClick r:id="rId11"/>
              </a:rPr>
              <a:t>ОДЕСЬКИЙ ІНСТИТУТ ПІДПРИЄМНИЦТВА ТА ПРАВА</a:t>
            </a: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</a:br>
            <a:endParaRPr lang="uk-UA" sz="1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  <a:hlinkClick r:id="rId12"/>
              </a:rPr>
              <a:t>НАВЧАЛЬНО-КОНСУЛЬТАЦІЙНИЙ ПУНКТ М.ГЕНІЧЕСЬКА ЗАПОРІЗЬКОГО ЮРИДИЧНОГО ІНСТИТУТУ МВС УКРАЇНИ</a:t>
            </a: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</a:br>
            <a:endParaRPr lang="uk-UA" sz="1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  <a:hlinkClick r:id="rId13"/>
              </a:rPr>
              <a:t>БАРСЬКЕ ПЕДАГОГІЧНЕ УЧИЛИЩЕ</a:t>
            </a: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</a:br>
            <a:endParaRPr lang="uk-UA" sz="1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  <a:hlinkClick r:id="rId14"/>
              </a:rPr>
              <a:t>НАЦІОНАЛЬНА ЮРИДИЧНА АКАДЕМІЯ ім. ЯРОСЛАВА МУДРОГО</a:t>
            </a:r>
            <a:r>
              <a:rPr lang="uk-UA" sz="1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Висновок</a:t>
            </a:r>
            <a:endParaRPr lang="uk-UA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Мій вибір професії обумовлено тим, що я вирішила допомагати людям, також тим, що проблеми права відіграють найважливішу роль в сучасному демократичному суспільстві та правовій державі, що ж і сприяє тому, що юриспруденція займає одне із провідних місць серед суспільних наук. Ну а найбільше мене приваблює у даній спеціальності те, що юристи на базі своїх знань доводять винність чи невинність особи або ж інші випадки. Виходячи із цього мене приваблює сам судовий процес певної справи.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2060849"/>
            <a:ext cx="8280920" cy="396044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чітко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обрала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свою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майбутню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професію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попередньо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осмисливши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всі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фактори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за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проти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Знайти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своє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покликання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–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означає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віднайти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себе у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праці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яка б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найкраще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підходила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для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твоєї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душі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твоїм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інтересам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та способу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життя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  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Це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перший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дуже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важливий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крок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який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відіграє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твою роль у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подальшому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житті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Вибір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звичайно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не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легких,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але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я не маю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жодних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3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сумнівів</a:t>
            </a:r>
            <a:r>
              <a:rPr lang="ru-RU" sz="3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..</a:t>
            </a: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0"/>
            <a:ext cx="76328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Чому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я 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вибрала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цю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професію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0161619" y="1628800"/>
            <a:ext cx="9022445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" dirty="0" smtClean="0"/>
              <a:t>Я </a:t>
            </a:r>
            <a:r>
              <a:rPr lang="ru-RU" sz="1000" dirty="0" err="1" smtClean="0"/>
              <a:t>чітко</a:t>
            </a:r>
            <a:r>
              <a:rPr lang="ru-RU" sz="1000" dirty="0" smtClean="0"/>
              <a:t> </a:t>
            </a:r>
            <a:r>
              <a:rPr lang="ru-RU" sz="1000" dirty="0" err="1" smtClean="0"/>
              <a:t>обрав</a:t>
            </a:r>
            <a:r>
              <a:rPr lang="ru-RU" sz="1000" dirty="0" smtClean="0"/>
              <a:t> свою </a:t>
            </a:r>
            <a:r>
              <a:rPr lang="ru-RU" sz="1000" dirty="0" err="1" smtClean="0"/>
              <a:t>майбутню</a:t>
            </a:r>
            <a:r>
              <a:rPr lang="ru-RU" sz="1000" dirty="0" smtClean="0"/>
              <a:t> </a:t>
            </a:r>
            <a:r>
              <a:rPr lang="ru-RU" sz="1000" dirty="0" err="1" smtClean="0"/>
              <a:t>професію</a:t>
            </a:r>
            <a:r>
              <a:rPr lang="ru-RU" sz="1000" dirty="0" smtClean="0"/>
              <a:t> </a:t>
            </a:r>
            <a:r>
              <a:rPr lang="ru-RU" sz="1000" dirty="0" err="1" smtClean="0"/>
              <a:t>попередньо</a:t>
            </a:r>
            <a:r>
              <a:rPr lang="ru-RU" sz="1000" dirty="0" smtClean="0"/>
              <a:t> </a:t>
            </a:r>
            <a:r>
              <a:rPr lang="ru-RU" sz="1000" dirty="0" err="1" smtClean="0"/>
              <a:t>осмисливши</a:t>
            </a:r>
            <a:r>
              <a:rPr lang="ru-RU" sz="1000" dirty="0" smtClean="0"/>
              <a:t> </a:t>
            </a:r>
            <a:r>
              <a:rPr lang="ru-RU" sz="1000" dirty="0" err="1" smtClean="0"/>
              <a:t>всі</a:t>
            </a:r>
            <a:r>
              <a:rPr lang="ru-RU" sz="1000" dirty="0" smtClean="0"/>
              <a:t> </a:t>
            </a:r>
            <a:r>
              <a:rPr lang="ru-RU" sz="1000" dirty="0" err="1" smtClean="0"/>
              <a:t>фактори</a:t>
            </a:r>
            <a:r>
              <a:rPr lang="ru-RU" sz="1000" dirty="0" smtClean="0"/>
              <a:t> за </a:t>
            </a:r>
            <a:r>
              <a:rPr lang="ru-RU" sz="1000" dirty="0" err="1" smtClean="0"/>
              <a:t>і</a:t>
            </a:r>
            <a:r>
              <a:rPr lang="ru-RU" sz="1000" dirty="0" smtClean="0"/>
              <a:t> </a:t>
            </a:r>
            <a:r>
              <a:rPr lang="ru-RU" sz="1000" dirty="0" err="1" smtClean="0"/>
              <a:t>проти</a:t>
            </a:r>
            <a:r>
              <a:rPr lang="ru-RU" sz="1000" dirty="0" smtClean="0"/>
              <a:t>. </a:t>
            </a:r>
            <a:r>
              <a:rPr lang="ru-RU" sz="1000" dirty="0" err="1" smtClean="0"/>
              <a:t>Знайти</a:t>
            </a:r>
            <a:r>
              <a:rPr lang="ru-RU" sz="1000" dirty="0" smtClean="0"/>
              <a:t> </a:t>
            </a:r>
            <a:r>
              <a:rPr lang="ru-RU" sz="1000" dirty="0" err="1" smtClean="0"/>
              <a:t>своє</a:t>
            </a:r>
            <a:r>
              <a:rPr lang="ru-RU" sz="1000" dirty="0" smtClean="0"/>
              <a:t> </a:t>
            </a:r>
            <a:r>
              <a:rPr lang="ru-RU" sz="1000" dirty="0" err="1" smtClean="0"/>
              <a:t>покликання</a:t>
            </a:r>
            <a:r>
              <a:rPr lang="ru-RU" sz="1000" dirty="0" smtClean="0"/>
              <a:t> – </a:t>
            </a:r>
            <a:r>
              <a:rPr lang="ru-RU" sz="1000" dirty="0" err="1" smtClean="0"/>
              <a:t>означає</a:t>
            </a:r>
            <a:r>
              <a:rPr lang="ru-RU" sz="1000" dirty="0" smtClean="0"/>
              <a:t> </a:t>
            </a:r>
            <a:r>
              <a:rPr lang="ru-RU" sz="1000" dirty="0" err="1" smtClean="0"/>
              <a:t>віднайти</a:t>
            </a:r>
            <a:r>
              <a:rPr lang="ru-RU" sz="1000" dirty="0" smtClean="0"/>
              <a:t> себе у </a:t>
            </a:r>
            <a:r>
              <a:rPr lang="ru-RU" sz="1000" dirty="0" err="1" smtClean="0"/>
              <a:t>праці</a:t>
            </a:r>
            <a:r>
              <a:rPr lang="ru-RU" sz="1000" dirty="0" smtClean="0"/>
              <a:t>, яка б </a:t>
            </a:r>
            <a:r>
              <a:rPr lang="ru-RU" sz="1000" dirty="0" err="1" smtClean="0"/>
              <a:t>найкраще</a:t>
            </a:r>
            <a:r>
              <a:rPr lang="ru-RU" sz="1000" dirty="0" smtClean="0"/>
              <a:t> </a:t>
            </a:r>
            <a:r>
              <a:rPr lang="ru-RU" sz="1000" dirty="0" err="1" smtClean="0"/>
              <a:t>підходила</a:t>
            </a:r>
            <a:r>
              <a:rPr lang="ru-RU" sz="1000" dirty="0" smtClean="0"/>
              <a:t> для </a:t>
            </a:r>
            <a:r>
              <a:rPr lang="ru-RU" sz="1000" dirty="0" err="1" smtClean="0"/>
              <a:t>твоєї</a:t>
            </a:r>
            <a:r>
              <a:rPr lang="ru-RU" sz="1000" dirty="0" smtClean="0"/>
              <a:t> </a:t>
            </a:r>
            <a:r>
              <a:rPr lang="ru-RU" sz="1000" dirty="0" err="1" smtClean="0"/>
              <a:t>душі</a:t>
            </a:r>
            <a:r>
              <a:rPr lang="ru-RU" sz="1000" dirty="0" smtClean="0"/>
              <a:t>, </a:t>
            </a:r>
            <a:r>
              <a:rPr lang="ru-RU" sz="1000" dirty="0" err="1" smtClean="0"/>
              <a:t>твоїм</a:t>
            </a:r>
            <a:r>
              <a:rPr lang="ru-RU" sz="1000" dirty="0" smtClean="0"/>
              <a:t> </a:t>
            </a:r>
            <a:r>
              <a:rPr lang="ru-RU" sz="1000" dirty="0" err="1" smtClean="0"/>
              <a:t>інтересам</a:t>
            </a:r>
            <a:r>
              <a:rPr lang="ru-RU" sz="1000" dirty="0" smtClean="0"/>
              <a:t> та способу </a:t>
            </a:r>
            <a:r>
              <a:rPr lang="ru-RU" sz="1000" dirty="0" err="1" smtClean="0"/>
              <a:t>життя</a:t>
            </a:r>
            <a:r>
              <a:rPr lang="ru-RU" sz="1000" dirty="0" smtClean="0"/>
              <a:t>.  </a:t>
            </a:r>
            <a:r>
              <a:rPr lang="ru-RU" sz="1000" dirty="0" err="1" smtClean="0"/>
              <a:t>Це</a:t>
            </a:r>
            <a:r>
              <a:rPr lang="ru-RU" sz="1000" dirty="0" smtClean="0"/>
              <a:t> перший </a:t>
            </a:r>
            <a:r>
              <a:rPr lang="ru-RU" sz="1000" dirty="0" err="1" smtClean="0"/>
              <a:t>і</a:t>
            </a:r>
            <a:r>
              <a:rPr lang="ru-RU" sz="1000" dirty="0" smtClean="0"/>
              <a:t> </a:t>
            </a:r>
            <a:r>
              <a:rPr lang="ru-RU" sz="1000" dirty="0" err="1" smtClean="0"/>
              <a:t>дуже</a:t>
            </a:r>
            <a:r>
              <a:rPr lang="ru-RU" sz="1000" dirty="0" smtClean="0"/>
              <a:t> </a:t>
            </a:r>
            <a:r>
              <a:rPr lang="ru-RU" sz="1000" dirty="0" err="1" smtClean="0"/>
              <a:t>важливий</a:t>
            </a:r>
            <a:r>
              <a:rPr lang="ru-RU" sz="1000" dirty="0" smtClean="0"/>
              <a:t> </a:t>
            </a:r>
            <a:r>
              <a:rPr lang="ru-RU" sz="1000" dirty="0" err="1" smtClean="0"/>
              <a:t>крок</a:t>
            </a:r>
            <a:r>
              <a:rPr lang="ru-RU" sz="1000" dirty="0" smtClean="0"/>
              <a:t>, </a:t>
            </a:r>
            <a:r>
              <a:rPr lang="ru-RU" sz="1000" dirty="0" err="1" smtClean="0"/>
              <a:t>який</a:t>
            </a:r>
            <a:r>
              <a:rPr lang="ru-RU" sz="1000" dirty="0" smtClean="0"/>
              <a:t> </a:t>
            </a:r>
            <a:r>
              <a:rPr lang="ru-RU" sz="1000" dirty="0" err="1" smtClean="0"/>
              <a:t>відіграє</a:t>
            </a:r>
            <a:r>
              <a:rPr lang="ru-RU" sz="1000" dirty="0" smtClean="0"/>
              <a:t> твою роль у </a:t>
            </a:r>
            <a:r>
              <a:rPr lang="ru-RU" sz="1000" dirty="0" err="1" smtClean="0"/>
              <a:t>подальшому</a:t>
            </a:r>
            <a:r>
              <a:rPr lang="ru-RU" sz="1000" dirty="0" smtClean="0"/>
              <a:t> </a:t>
            </a:r>
            <a:r>
              <a:rPr lang="ru-RU" sz="1000" dirty="0" err="1" smtClean="0"/>
              <a:t>житті</a:t>
            </a:r>
            <a:r>
              <a:rPr lang="ru-RU" sz="1000" dirty="0" smtClean="0"/>
              <a:t>. </a:t>
            </a:r>
            <a:r>
              <a:rPr lang="ru-RU" sz="1000" dirty="0" err="1" smtClean="0"/>
              <a:t>Вибір</a:t>
            </a:r>
            <a:r>
              <a:rPr lang="ru-RU" sz="1000" dirty="0" smtClean="0"/>
              <a:t> </a:t>
            </a:r>
            <a:r>
              <a:rPr lang="ru-RU" sz="1000" dirty="0" err="1" smtClean="0"/>
              <a:t>звичайно</a:t>
            </a:r>
            <a:r>
              <a:rPr lang="ru-RU" sz="1000" dirty="0" smtClean="0"/>
              <a:t> не </a:t>
            </a:r>
            <a:r>
              <a:rPr lang="ru-RU" sz="1000" dirty="0" err="1" smtClean="0"/>
              <a:t>з</a:t>
            </a:r>
            <a:r>
              <a:rPr lang="ru-RU" sz="1000" dirty="0" smtClean="0"/>
              <a:t> легких, </a:t>
            </a:r>
            <a:r>
              <a:rPr lang="ru-RU" sz="1000" dirty="0" err="1" smtClean="0"/>
              <a:t>але</a:t>
            </a:r>
            <a:r>
              <a:rPr lang="ru-RU" sz="1000" dirty="0" smtClean="0"/>
              <a:t> я не маю </a:t>
            </a:r>
            <a:r>
              <a:rPr lang="ru-RU" sz="1000" dirty="0" err="1" smtClean="0"/>
              <a:t>жодних</a:t>
            </a:r>
            <a:r>
              <a:rPr lang="ru-RU" sz="1000" dirty="0" smtClean="0"/>
              <a:t> </a:t>
            </a:r>
            <a:r>
              <a:rPr lang="ru-RU" sz="1000" dirty="0" err="1" smtClean="0"/>
              <a:t>сумнівів</a:t>
            </a:r>
            <a:r>
              <a:rPr lang="ru-RU" sz="1000" dirty="0" smtClean="0"/>
              <a:t>. </a:t>
            </a:r>
            <a:r>
              <a:rPr lang="ru-RU" sz="1000" dirty="0" err="1" smtClean="0"/>
              <a:t>Сподіваюсь</a:t>
            </a:r>
            <a:r>
              <a:rPr lang="ru-RU" sz="1000" dirty="0" smtClean="0"/>
              <a:t>, </a:t>
            </a:r>
            <a:r>
              <a:rPr lang="ru-RU" sz="1000" dirty="0" err="1" smtClean="0"/>
              <a:t>що</a:t>
            </a:r>
            <a:r>
              <a:rPr lang="ru-RU" sz="1000" dirty="0" smtClean="0"/>
              <a:t> у </a:t>
            </a:r>
            <a:r>
              <a:rPr lang="ru-RU" sz="1000" dirty="0" err="1" smtClean="0"/>
              <a:t>майбутньому</a:t>
            </a:r>
            <a:r>
              <a:rPr lang="ru-RU" sz="1000" dirty="0" smtClean="0"/>
              <a:t> на свою роботу я буду </a:t>
            </a:r>
            <a:r>
              <a:rPr lang="ru-RU" sz="1000" dirty="0" err="1" smtClean="0"/>
              <a:t>ходити</a:t>
            </a:r>
            <a:r>
              <a:rPr lang="ru-RU" sz="1000" dirty="0" smtClean="0"/>
              <a:t>, як на свято</a:t>
            </a:r>
            <a:endParaRPr lang="ru-RU" sz="1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endParaRPr lang="ru-RU" sz="1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971600" y="332656"/>
          <a:ext cx="7344816" cy="435864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672408"/>
                <a:gridCol w="3672408"/>
              </a:tblGrid>
              <a:tr h="4248472">
                <a:tc>
                  <a:txBody>
                    <a:bodyPr/>
                    <a:lstStyle/>
                    <a:p>
                      <a:pPr algn="ctr"/>
                      <a:endParaRPr lang="uk-UA" sz="2000" dirty="0" smtClean="0"/>
                    </a:p>
                    <a:p>
                      <a:pPr algn="ctr"/>
                      <a:endParaRPr lang="uk-UA" sz="2000" dirty="0" smtClean="0"/>
                    </a:p>
                    <a:p>
                      <a:pPr algn="ctr"/>
                      <a:r>
                        <a:rPr lang="uk-UA" sz="2000" dirty="0" smtClean="0"/>
                        <a:t>1)Найменування </a:t>
                      </a:r>
                      <a:r>
                        <a:rPr lang="uk-UA" sz="2000" dirty="0"/>
                        <a:t>професії </a:t>
                      </a:r>
                      <a:br>
                        <a:rPr lang="uk-UA" sz="2000" dirty="0"/>
                      </a:br>
                      <a:r>
                        <a:rPr lang="uk-UA" sz="2000" dirty="0" smtClean="0"/>
                        <a:t>2)Домінуючий </a:t>
                      </a:r>
                      <a:r>
                        <a:rPr lang="uk-UA" sz="2000" dirty="0"/>
                        <a:t>спосіб мислення</a:t>
                      </a:r>
                      <a:br>
                        <a:rPr lang="uk-UA" sz="2000" dirty="0"/>
                      </a:br>
                      <a:r>
                        <a:rPr lang="uk-UA" sz="2000" dirty="0" smtClean="0"/>
                        <a:t>3)Область </a:t>
                      </a:r>
                      <a:r>
                        <a:rPr lang="uk-UA" sz="2000" dirty="0"/>
                        <a:t>базових знань № 1 і їхній рівень</a:t>
                      </a:r>
                      <a:br>
                        <a:rPr lang="uk-UA" sz="2000" dirty="0"/>
                      </a:br>
                      <a:r>
                        <a:rPr lang="uk-UA" sz="2000" dirty="0" smtClean="0"/>
                        <a:t>4)Область </a:t>
                      </a:r>
                      <a:r>
                        <a:rPr lang="uk-UA" sz="2000" dirty="0"/>
                        <a:t>базових знань № 2 і їхній </a:t>
                      </a:r>
                      <a:r>
                        <a:rPr lang="uk-UA" sz="2000" dirty="0" smtClean="0"/>
                        <a:t>рівень</a:t>
                      </a:r>
                      <a:endParaRPr lang="uk-UA" sz="2000" dirty="0"/>
                    </a:p>
                    <a:p>
                      <a:pPr algn="ctr"/>
                      <a:r>
                        <a:rPr lang="uk-UA" sz="2000" dirty="0" smtClean="0"/>
                        <a:t>5)Професійна </a:t>
                      </a:r>
                      <a:r>
                        <a:rPr lang="uk-UA" sz="2000" dirty="0"/>
                        <a:t>область </a:t>
                      </a:r>
                      <a:br>
                        <a:rPr lang="uk-UA" sz="2000" dirty="0"/>
                      </a:br>
                      <a:r>
                        <a:rPr lang="uk-UA" sz="2000" dirty="0" smtClean="0"/>
                        <a:t>6)Міжособистісна </a:t>
                      </a:r>
                      <a:r>
                        <a:rPr lang="uk-UA" sz="2000" dirty="0"/>
                        <a:t>взаємодія </a:t>
                      </a:r>
                      <a:br>
                        <a:rPr lang="uk-UA" sz="2000" dirty="0"/>
                      </a:br>
                      <a:r>
                        <a:rPr lang="uk-UA" sz="2000" dirty="0" smtClean="0"/>
                        <a:t>7)Домінуючий </a:t>
                      </a:r>
                      <a:r>
                        <a:rPr lang="uk-UA" sz="2000" dirty="0"/>
                        <a:t>інтерес </a:t>
                      </a:r>
                      <a:br>
                        <a:rPr lang="uk-UA" sz="2000" dirty="0"/>
                      </a:br>
                      <a:r>
                        <a:rPr lang="uk-UA" sz="2000" dirty="0" smtClean="0"/>
                        <a:t>8)Додатковий інтерес </a:t>
                      </a:r>
                    </a:p>
                    <a:p>
                      <a:pPr algn="ctr"/>
                      <a:r>
                        <a:rPr lang="uk-UA" sz="2000" dirty="0" smtClean="0"/>
                        <a:t>9)Умови </a:t>
                      </a:r>
                      <a:r>
                        <a:rPr lang="uk-UA" sz="2000" dirty="0"/>
                        <a:t>роботи</a:t>
                      </a:r>
                      <a:endParaRPr lang="uk-UA" sz="2000" dirty="0">
                        <a:solidFill>
                          <a:srgbClr val="282615"/>
                        </a:solidFill>
                        <a:latin typeface="MS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dirty="0" smtClean="0"/>
                    </a:p>
                    <a:p>
                      <a:pPr algn="ctr"/>
                      <a:endParaRPr lang="uk-UA" sz="2000" dirty="0" smtClean="0"/>
                    </a:p>
                    <a:p>
                      <a:pPr algn="ctr"/>
                      <a:r>
                        <a:rPr lang="uk-UA" sz="2000" dirty="0" smtClean="0"/>
                        <a:t>1)юрист</a:t>
                      </a:r>
                      <a:r>
                        <a:rPr lang="uk-UA" sz="2000" dirty="0"/>
                        <a:t/>
                      </a:r>
                      <a:br>
                        <a:rPr lang="uk-UA" sz="2000" dirty="0"/>
                      </a:br>
                      <a:r>
                        <a:rPr lang="uk-UA" sz="2000" dirty="0" smtClean="0"/>
                        <a:t>2)адаптація </a:t>
                      </a:r>
                      <a:r>
                        <a:rPr lang="uk-UA" sz="2000" dirty="0"/>
                        <a:t>- формалізація</a:t>
                      </a:r>
                      <a:br>
                        <a:rPr lang="uk-UA" sz="2000" dirty="0"/>
                      </a:br>
                      <a:r>
                        <a:rPr lang="uk-UA" sz="2000" dirty="0" smtClean="0"/>
                        <a:t>3)суспільні </a:t>
                      </a:r>
                      <a:r>
                        <a:rPr lang="uk-UA" sz="2000" dirty="0"/>
                        <a:t>науки, рівень 3, високий (теоретичний)</a:t>
                      </a:r>
                      <a:br>
                        <a:rPr lang="uk-UA" sz="2000" dirty="0"/>
                      </a:br>
                      <a:r>
                        <a:rPr lang="uk-UA" sz="2000" dirty="0" smtClean="0"/>
                        <a:t>4)право</a:t>
                      </a:r>
                      <a:r>
                        <a:rPr lang="uk-UA" sz="2000" dirty="0"/>
                        <a:t>, юридичні науки, рівень 2, середній (практичне використання знань)</a:t>
                      </a:r>
                      <a:br>
                        <a:rPr lang="uk-UA" sz="2000" dirty="0"/>
                      </a:br>
                      <a:r>
                        <a:rPr lang="uk-UA" sz="2000" dirty="0" smtClean="0"/>
                        <a:t>5)право</a:t>
                      </a:r>
                      <a:r>
                        <a:rPr lang="uk-UA" sz="2000" dirty="0"/>
                        <a:t>, юриспруденція</a:t>
                      </a:r>
                      <a:br>
                        <a:rPr lang="uk-UA" sz="2000" dirty="0"/>
                      </a:br>
                      <a:r>
                        <a:rPr lang="uk-UA" sz="2000" dirty="0" smtClean="0"/>
                        <a:t>6)часто </a:t>
                      </a:r>
                      <a:r>
                        <a:rPr lang="uk-UA" sz="2000" dirty="0"/>
                        <a:t>по типу "поруч"</a:t>
                      </a:r>
                      <a:br>
                        <a:rPr lang="uk-UA" sz="2000" dirty="0"/>
                      </a:br>
                      <a:r>
                        <a:rPr lang="uk-UA" sz="2000" dirty="0" smtClean="0"/>
                        <a:t>7)підприємницький</a:t>
                      </a:r>
                      <a:r>
                        <a:rPr lang="uk-UA" sz="2000" dirty="0"/>
                        <a:t/>
                      </a:r>
                      <a:br>
                        <a:rPr lang="uk-UA" sz="2000" dirty="0"/>
                      </a:br>
                      <a:r>
                        <a:rPr lang="uk-UA" sz="2000" dirty="0" smtClean="0"/>
                        <a:t>8)соціальний</a:t>
                      </a:r>
                      <a:r>
                        <a:rPr lang="uk-UA" sz="2000" dirty="0"/>
                        <a:t/>
                      </a:r>
                      <a:br>
                        <a:rPr lang="uk-UA" sz="2000" dirty="0"/>
                      </a:br>
                      <a:r>
                        <a:rPr lang="uk-UA" sz="2000" dirty="0" smtClean="0"/>
                        <a:t>9)у </a:t>
                      </a:r>
                      <a:r>
                        <a:rPr lang="uk-UA" sz="2000" dirty="0"/>
                        <a:t>приміщенні, сидячий</a:t>
                      </a:r>
                      <a:endParaRPr lang="uk-UA" sz="2000" dirty="0">
                        <a:solidFill>
                          <a:srgbClr val="282615"/>
                        </a:solidFill>
                        <a:latin typeface="MS Sans Serif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Содержимое 5" descr="131109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4797152"/>
            <a:ext cx="3168352" cy="2060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0"/>
            <a:ext cx="684076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0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Домінуючі види діяльності:</a:t>
            </a:r>
            <a:endParaRPr lang="uk-UA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19675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sz="1600" b="1" i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S Sans Serif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Sans Serif"/>
                <a:cs typeface="Arial" pitchFamily="34" charset="0"/>
              </a:rPr>
              <a:t/>
            </a:r>
            <a:br>
              <a:rPr lang="uk-UA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Sans Serif"/>
                <a:cs typeface="Arial" pitchFamily="34" charset="0"/>
              </a:rPr>
            </a:br>
            <a:endParaRPr lang="uk-UA" sz="16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Sans Serif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Sans Serif"/>
                <a:cs typeface="Arial" pitchFamily="34" charset="0"/>
              </a:rPr>
              <a:t/>
            </a:r>
            <a:br>
              <a:rPr lang="uk-UA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Sans Serif"/>
                <a:cs typeface="Arial" pitchFamily="34" charset="0"/>
              </a:rPr>
            </a:br>
            <a:endParaRPr lang="uk-UA" sz="16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Sans Serif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Sans Serif"/>
                <a:cs typeface="Arial" pitchFamily="34" charset="0"/>
              </a:rPr>
              <a:t> </a:t>
            </a:r>
            <a:r>
              <a:rPr lang="uk-UA" sz="9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72608"/>
          </a:xfrm>
        </p:spPr>
        <p:txBody>
          <a:bodyPr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9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консультування осіб, що потребують юридичної допомоги ;</a:t>
            </a:r>
            <a:br>
              <a:rPr lang="uk-UA" sz="19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endParaRPr lang="uk-UA" sz="1900" b="1" i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9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вивчення законів, підзаконних актів, нормативно-правових актів, міжнародних договорів (також облік діючого законодавства й інших нормативних актів) і застосування їх на практиці;</a:t>
            </a:r>
            <a:br>
              <a:rPr lang="uk-UA" sz="19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endParaRPr lang="uk-UA" sz="1900" b="1" i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9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складання юридичних документів, контрактів, актів (договорів, ліцензій) майново-правового характеру, сприяння в їхньому оформленні;</a:t>
            </a:r>
            <a:br>
              <a:rPr lang="uk-UA" sz="19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endParaRPr lang="uk-UA" sz="1900" b="1" i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9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тлумачення законів;</a:t>
            </a:r>
            <a:br>
              <a:rPr lang="uk-UA" sz="19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endParaRPr lang="uk-UA" sz="1900" b="1" i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9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контроль за дотриманням законності (правове регулювання соціальних норм і відносин);</a:t>
            </a:r>
            <a:br>
              <a:rPr lang="uk-UA" sz="19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endParaRPr lang="uk-UA" sz="1900" b="1" i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9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забезпечення правового захисту громадян, організацій, держави;</a:t>
            </a:r>
            <a:endParaRPr lang="uk-UA" sz="1900" dirty="0">
              <a:latin typeface="Arial Black" pitchFamily="34" charset="0"/>
            </a:endParaRPr>
          </a:p>
        </p:txBody>
      </p:sp>
      <p:pic>
        <p:nvPicPr>
          <p:cNvPr id="8" name="Рисунок 7" descr="000033h3-001_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-76253"/>
            <a:ext cx="2664296" cy="141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268760"/>
            <a:ext cx="9144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cs typeface="Calibri"/>
              </a:rPr>
              <a:t>●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логічне, аналітичне мислення;</a:t>
            </a:r>
          </a:p>
          <a:p>
            <a:pPr>
              <a:buNone/>
            </a:pP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cs typeface="Calibri"/>
              </a:rPr>
              <a:t>● </a:t>
            </a: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гарний розвиток концентрації і стійкості уваги;</a:t>
            </a:r>
          </a:p>
          <a:p>
            <a:pPr>
              <a:buNone/>
            </a:pP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cs typeface="Calibri"/>
              </a:rPr>
              <a:t>● </a:t>
            </a: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високий рівень розвитку короткочасної і довгострокової пам'яті</a:t>
            </a:r>
          </a:p>
          <a:p>
            <a:pPr>
              <a:buNone/>
            </a:pP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cs typeface="Calibri"/>
              </a:rPr>
              <a:t>● </a:t>
            </a: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вербальні здібності (уміння правильно і зрозуміло виражати думку);</a:t>
            </a:r>
          </a:p>
          <a:p>
            <a:pPr>
              <a:buNone/>
            </a:pP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cs typeface="Calibri"/>
              </a:rPr>
              <a:t>● </a:t>
            </a: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здатність переконання;</a:t>
            </a:r>
          </a:p>
          <a:p>
            <a:pPr>
              <a:buNone/>
            </a:pP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cs typeface="Calibri"/>
              </a:rPr>
              <a:t>● </a:t>
            </a: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комунікативні навички (</a:t>
            </a:r>
            <a:r>
              <a:rPr lang="uk-UA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навички</a:t>
            </a: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спілкування з людьми);</a:t>
            </a:r>
          </a:p>
          <a:p>
            <a:pPr>
              <a:buNone/>
            </a:pP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cs typeface="Calibri"/>
              </a:rPr>
              <a:t>● </a:t>
            </a: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схильність до дослідницької діяльності;</a:t>
            </a:r>
          </a:p>
          <a:p>
            <a:pPr>
              <a:buNone/>
            </a:pP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cs typeface="Calibri"/>
              </a:rPr>
              <a:t>● </a:t>
            </a: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гарні пізнання в різних областях наук;</a:t>
            </a:r>
          </a:p>
          <a:p>
            <a:pPr>
              <a:buNone/>
            </a:pPr>
            <a:r>
              <a:rPr lang="uk-UA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uk-UA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uk-UA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0"/>
            <a:ext cx="705678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4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Якості, що забезпечують успішність виконання професійної діяльності</a:t>
            </a:r>
            <a:r>
              <a:rPr lang="uk-UA" sz="24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</a:p>
          <a:p>
            <a:r>
              <a:rPr lang="uk-UA" sz="24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Здібності:</a:t>
            </a:r>
            <a:endParaRPr lang="uk-U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Рисунок 9" descr="c0bb87033c729e97576545733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5085184"/>
            <a:ext cx="3333423" cy="1484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305342"/>
            <a:ext cx="66967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1510" indent="-514350">
              <a:buNone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● </a:t>
            </a: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державні і недержавні організації,</a:t>
            </a:r>
          </a:p>
          <a:p>
            <a:pPr marL="651510" indent="-514350">
              <a:buNone/>
            </a:pP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підприємства,установи,що є юридичними особами;</a:t>
            </a:r>
          </a:p>
          <a:p>
            <a:pPr marL="651510" indent="-514350">
              <a:buNone/>
            </a:pP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cs typeface="Calibri"/>
              </a:rPr>
              <a:t>● </a:t>
            </a: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адвокатура, прокуратура;</a:t>
            </a:r>
          </a:p>
          <a:p>
            <a:pPr marL="651510" indent="-514350">
              <a:buNone/>
            </a:pP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cs typeface="Calibri"/>
              </a:rPr>
              <a:t>● </a:t>
            </a: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суди;</a:t>
            </a:r>
          </a:p>
          <a:p>
            <a:pPr marL="651510" indent="-514350">
              <a:buNone/>
            </a:pP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cs typeface="Calibri"/>
              </a:rPr>
              <a:t>● </a:t>
            </a: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приватне чи індивідуальне підприємництво;</a:t>
            </a:r>
          </a:p>
          <a:p>
            <a:pPr marL="651510" indent="-514350">
              <a:buNone/>
            </a:pP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cs typeface="Calibri"/>
              </a:rPr>
              <a:t>● </a:t>
            </a: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органи попереднього слідства і дізнання; </a:t>
            </a:r>
          </a:p>
          <a:p>
            <a:pPr marL="651510" indent="-514350">
              <a:buNone/>
            </a:pP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cs typeface="Calibri"/>
              </a:rPr>
              <a:t>● </a:t>
            </a: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нотаріальні контори;</a:t>
            </a:r>
          </a:p>
          <a:p>
            <a:pPr marL="651510" indent="-514350">
              <a:buNone/>
            </a:pP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cs typeface="Calibri"/>
              </a:rPr>
              <a:t>● </a:t>
            </a: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юридичні консультації;</a:t>
            </a:r>
          </a:p>
          <a:p>
            <a:pPr marL="651510" indent="-514350">
              <a:buNone/>
            </a:pP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cs typeface="Calibri"/>
              </a:rPr>
              <a:t>● </a:t>
            </a: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освітні установи;</a:t>
            </a:r>
          </a:p>
          <a:p>
            <a:pPr marL="651510" indent="-514350">
              <a:buNone/>
            </a:pP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cs typeface="Calibri"/>
              </a:rPr>
              <a:t>● </a:t>
            </a:r>
            <a:r>
              <a:rPr lang="uk-UA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приватні детективні служби.</a:t>
            </a:r>
            <a:endParaRPr lang="uk-UA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88640"/>
            <a:ext cx="741682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u="sng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Області</a:t>
            </a:r>
            <a:r>
              <a:rPr lang="ru-RU" sz="32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i="1" u="sng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застосування</a:t>
            </a:r>
            <a:r>
              <a:rPr lang="ru-RU" sz="32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i="1" u="sng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професійних</a:t>
            </a:r>
            <a:r>
              <a:rPr lang="ru-RU" sz="32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i="1" u="sng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знань</a:t>
            </a:r>
            <a:r>
              <a:rPr lang="ru-RU" sz="32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pict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4728" y="4077072"/>
            <a:ext cx="3199272" cy="2132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31640" y="476672"/>
            <a:ext cx="734481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Історія професії</a:t>
            </a:r>
            <a:endParaRPr lang="uk-UA" sz="3600" b="1" i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980728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Першими основоположниками права як галузі стали древні філософи: Сократ, Аристотель, Платон. Великий внесок у розвиток законотворчості внесла релігія. Саме 12 біблійних заповідей лягли в основу створення законів.</a:t>
            </a:r>
            <a:br>
              <a:rPr lang="uk-UA" sz="2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uk-UA" sz="2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Першими юристами були </a:t>
            </a:r>
            <a:r>
              <a:rPr lang="uk-UA" sz="20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жреці</a:t>
            </a:r>
            <a:r>
              <a:rPr lang="uk-UA" sz="2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(</a:t>
            </a:r>
            <a:r>
              <a:rPr lang="uk-UA" sz="20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понтифи</a:t>
            </a:r>
            <a:r>
              <a:rPr lang="uk-UA" sz="2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), що тлумачили закон. Протягом багатьох століть людство удосконалювало свої міжособистісні і міжнародні відносини, і тому право повинне було прогресувати разом згодом і охоплювати всі сфери людської діяльності.</a:t>
            </a:r>
            <a:br>
              <a:rPr lang="uk-UA" sz="2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uk-UA" sz="2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Зараз право міцно укоренилося у всіх областях життя людей і являє собою самостійну галузь знань. А діяльність юристів здобуває усе більше і більше значення в життєдіяльності людей</a:t>
            </a:r>
            <a:endParaRPr lang="uk-UA" sz="20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Рисунок 6" descr="14256467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581128"/>
            <a:ext cx="4857005" cy="245429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0"/>
            <a:ext cx="867645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Деякі професії, що можуть підійти людині з даним типом особистості (підприємницький і соціальний):</a:t>
            </a:r>
            <a:endParaRPr lang="uk-U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9634" y="2967335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1196752"/>
            <a:ext cx="633670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cs typeface="Calibri"/>
              </a:rPr>
              <a:t>● </a:t>
            </a:r>
            <a:r>
              <a:rPr lang="ru-RU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Рекламний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агент;</a:t>
            </a:r>
          </a:p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cs typeface="Calibri"/>
              </a:rPr>
              <a:t>● </a:t>
            </a:r>
            <a:r>
              <a:rPr lang="ru-RU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Перекладач</a:t>
            </a:r>
            <a:endParaRPr lang="ru-RU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cs typeface="Calibri"/>
              </a:rPr>
              <a:t>● </a:t>
            </a:r>
            <a:r>
              <a:rPr lang="ru-RU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Соціальний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працівник</a:t>
            </a:r>
            <a:endParaRPr lang="ru-RU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cs typeface="Calibri"/>
              </a:rPr>
              <a:t>●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Менеджер</a:t>
            </a:r>
          </a:p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cs typeface="Calibri"/>
              </a:rPr>
              <a:t>● </a:t>
            </a:r>
            <a:r>
              <a:rPr lang="ru-RU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Страховий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агент</a:t>
            </a:r>
          </a:p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cs typeface="Calibri"/>
              </a:rPr>
              <a:t>●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Торговельний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агенент</a:t>
            </a:r>
            <a:endParaRPr lang="ru-RU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cs typeface="Calibri"/>
              </a:rPr>
              <a:t>● </a:t>
            </a:r>
            <a:r>
              <a:rPr lang="ru-RU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Коментатор</a:t>
            </a:r>
            <a:endParaRPr lang="ru-RU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Рисунок 7" descr="uris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509120"/>
            <a:ext cx="3295143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14925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54868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Особистісні якості, інтереси і схильності: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1484784"/>
            <a:ext cx="626469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організованість;</a:t>
            </a:r>
            <a:br>
              <a:rPr lang="uk-UA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endParaRPr lang="uk-UA" sz="2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впевненість у собі;</a:t>
            </a:r>
            <a:br>
              <a:rPr lang="uk-UA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endParaRPr lang="uk-UA" sz="2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чесність і порядність;</a:t>
            </a:r>
            <a:br>
              <a:rPr lang="uk-UA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endParaRPr lang="uk-UA" sz="2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відповідальність;</a:t>
            </a:r>
            <a:br>
              <a:rPr lang="uk-UA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endParaRPr lang="uk-UA" sz="2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акуратність;</a:t>
            </a:r>
            <a:br>
              <a:rPr lang="uk-UA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endParaRPr lang="uk-UA" sz="2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ерудованість;</a:t>
            </a:r>
            <a:br>
              <a:rPr lang="uk-UA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endParaRPr lang="uk-UA" sz="2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ділова хватка; </a:t>
            </a:r>
            <a:br>
              <a:rPr lang="uk-UA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endParaRPr lang="uk-UA" sz="2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об'єктивність;</a:t>
            </a:r>
            <a:br>
              <a:rPr lang="uk-UA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endParaRPr lang="uk-UA" sz="2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комунікабельність;</a:t>
            </a:r>
            <a:r>
              <a:rPr lang="uk-UA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S Sans Serif"/>
                <a:cs typeface="Arial" pitchFamily="34" charset="0"/>
              </a:rPr>
              <a:t/>
            </a:r>
            <a:br>
              <a:rPr lang="uk-UA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S Sans Serif"/>
                <a:cs typeface="Arial" pitchFamily="34" charset="0"/>
              </a:rPr>
            </a:br>
            <a:endParaRPr lang="uk-UA" sz="2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S Sans Serif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S Sans Serif"/>
                <a:cs typeface="Arial" pitchFamily="34" charset="0"/>
              </a:rPr>
              <a:t/>
            </a:r>
            <a:b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S Sans Serif"/>
                <a:cs typeface="Arial" pitchFamily="34" charset="0"/>
              </a:rPr>
            </a:br>
            <a:endParaRPr lang="uk-UA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S Sans Serif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S Sans Serif"/>
                <a:cs typeface="Arial" pitchFamily="34" charset="0"/>
              </a:rPr>
              <a:t/>
            </a:r>
            <a:br>
              <a:rPr lang="uk-UA" sz="1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S Sans Serif"/>
                <a:cs typeface="Arial" pitchFamily="34" charset="0"/>
              </a:rPr>
            </a:br>
            <a:endParaRPr lang="uk-UA" sz="1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S Sans Serif"/>
              <a:cs typeface="Arial" pitchFamily="34" charset="0"/>
            </a:endParaRPr>
          </a:p>
        </p:txBody>
      </p:sp>
      <p:pic>
        <p:nvPicPr>
          <p:cNvPr id="8" name="Содержимое 7" descr="Без названия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28184" y="2204864"/>
            <a:ext cx="272415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437112"/>
            <a:ext cx="2173912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326</TotalTime>
  <Words>389</Words>
  <Application>Microsoft Office PowerPoint</Application>
  <PresentationFormat>Экран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 </vt:lpstr>
      <vt:lpstr>Слайд 7</vt:lpstr>
      <vt:lpstr>Слайд 8</vt:lpstr>
      <vt:lpstr>Слайд 9</vt:lpstr>
      <vt:lpstr>Слайд 10</vt:lpstr>
      <vt:lpstr>Слайд 11</vt:lpstr>
      <vt:lpstr>Висновок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</cp:lastModifiedBy>
  <cp:revision>5</cp:revision>
  <dcterms:created xsi:type="dcterms:W3CDTF">2016-11-23T12:41:26Z</dcterms:created>
  <dcterms:modified xsi:type="dcterms:W3CDTF">2016-12-05T16:27:23Z</dcterms:modified>
</cp:coreProperties>
</file>