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2832" autoAdjust="0"/>
  </p:normalViewPr>
  <p:slideViewPr>
    <p:cSldViewPr>
      <p:cViewPr varScale="1">
        <p:scale>
          <a:sx n="72" d="100"/>
          <a:sy n="72" d="100"/>
        </p:scale>
        <p:origin x="17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7A39E-3502-4038-A7DA-D6609905E95E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9BA1-08D5-45AF-9BA3-BAB625A0DB5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9BA1-08D5-45AF-9BA3-BAB625A0DB5D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9BA1-08D5-45AF-9BA3-BAB625A0DB5D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C7D9-1CE5-4541-8828-8424039017A9}" type="datetimeFigureOut">
              <a:rPr lang="uk-UA" smtClean="0"/>
              <a:t>15.02.2017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6ECB-F335-4E49-B7BB-7870268956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-603448"/>
            <a:ext cx="7092280" cy="403244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“Моя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майбутня професія –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фінансист”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996952"/>
            <a:ext cx="5076056" cy="302433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</a:t>
            </a:r>
          </a:p>
          <a:p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Учениця </a:t>
            </a: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10-Б </a:t>
            </a: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класу</a:t>
            </a:r>
          </a:p>
          <a:p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Ткачук </a:t>
            </a: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Людмила</a:t>
            </a:r>
            <a:endParaRPr lang="uk-UA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602128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mph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" y="1700808"/>
            <a:ext cx="5148064" cy="5157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dirty="0"/>
              <a:t>У сучасному світі фінансове становище багатьох компаній, дрібних і великих комерційних підприємств, які вже давно існують на ринку і зайняли свою нішу, є досить хитким. Всьому виною постійні стрибки курсів валют, нестабільна геополітична обстановка і безліч інших факторів, які перешкоджають міжнародній торгівлі та розвитку бізнесу на світовому рівні. Вирішити конкретні проблеми в кожній окремо взятій компанії допоможуть </a:t>
            </a:r>
            <a:r>
              <a:rPr lang="uk-UA" sz="1600" dirty="0" smtClean="0"/>
              <a:t>фінансисти.</a:t>
            </a:r>
          </a:p>
          <a:p>
            <a:r>
              <a:rPr lang="ru-RU" sz="1600" dirty="0" err="1" smtClean="0"/>
              <a:t>Фінансист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dirty="0" err="1"/>
              <a:t>майстер</a:t>
            </a:r>
            <a:r>
              <a:rPr lang="ru-RU" sz="1600" dirty="0"/>
              <a:t> </a:t>
            </a:r>
            <a:r>
              <a:rPr lang="ru-RU" sz="1600" dirty="0" err="1"/>
              <a:t>інвестицій</a:t>
            </a:r>
            <a:r>
              <a:rPr lang="ru-RU" sz="1600" dirty="0"/>
              <a:t>. Цей </a:t>
            </a:r>
            <a:r>
              <a:rPr lang="ru-RU" sz="1600" dirty="0" err="1"/>
              <a:t>фахівець</a:t>
            </a:r>
            <a:r>
              <a:rPr lang="ru-RU" sz="1600" dirty="0"/>
              <a:t> </a:t>
            </a:r>
            <a:r>
              <a:rPr lang="ru-RU" sz="1600" dirty="0" err="1"/>
              <a:t>відповідає</a:t>
            </a:r>
            <a:r>
              <a:rPr lang="ru-RU" sz="1600" dirty="0"/>
              <a:t> за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бізнес-ідей</a:t>
            </a:r>
            <a:r>
              <a:rPr lang="ru-RU" sz="1600" dirty="0"/>
              <a:t>, </a:t>
            </a:r>
            <a:r>
              <a:rPr lang="ru-RU" sz="1600" dirty="0" err="1"/>
              <a:t>здатних</a:t>
            </a:r>
            <a:r>
              <a:rPr lang="ru-RU" sz="1600" dirty="0"/>
              <a:t> принести </a:t>
            </a:r>
            <a:r>
              <a:rPr lang="ru-RU" sz="1600" dirty="0" err="1"/>
              <a:t>додатковий</a:t>
            </a:r>
            <a:r>
              <a:rPr lang="ru-RU" sz="1600" dirty="0"/>
              <a:t> </a:t>
            </a:r>
            <a:r>
              <a:rPr lang="ru-RU" sz="1600" dirty="0" err="1"/>
              <a:t>прибуток</a:t>
            </a:r>
            <a:r>
              <a:rPr lang="ru-RU" sz="1600" dirty="0" smtClean="0"/>
              <a:t>.</a:t>
            </a:r>
            <a:r>
              <a:rPr lang="uk-UA" sz="1600" dirty="0"/>
              <a:t> </a:t>
            </a:r>
            <a:endParaRPr lang="uk-UA" sz="1600" dirty="0" smtClean="0"/>
          </a:p>
          <a:p>
            <a:r>
              <a:rPr lang="uk-UA" sz="1600" dirty="0" smtClean="0"/>
              <a:t>Фінансист </a:t>
            </a:r>
            <a:r>
              <a:rPr lang="uk-UA" sz="1600" dirty="0"/>
              <a:t>- це людина, пов'язана з економічною сферою. Це фахівець, який контролює всі грошові операції компанії. Він може укладати договори з партнерами, працювати над ефективним вкладенням фінансового капіталу, щоб примножувати доходи підприємства, контролювати надходження до бюджету фірми і її витрати, стежити за тим, щоб компанія не була в збитку.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4258815" cy="1283742"/>
          </a:xfrm>
        </p:spPr>
        <p:txBody>
          <a:bodyPr>
            <a:normAutofit/>
          </a:bodyPr>
          <a:lstStyle/>
          <a:p>
            <a:r>
              <a:rPr lang="uk-UA" sz="6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Фінансист</a:t>
            </a:r>
            <a:endParaRPr lang="uk-UA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9" name="Содержимое 8" descr="kak_vibrat_napravlenie_bizn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0378">
            <a:off x="5015757" y="130482"/>
            <a:ext cx="3419872" cy="227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otolia_46072355_Subscription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3563888" cy="2472447"/>
          </a:xfrm>
          <a:prstGeom prst="rect">
            <a:avLst/>
          </a:prstGeom>
        </p:spPr>
      </p:pic>
      <p:pic>
        <p:nvPicPr>
          <p:cNvPr id="10" name="Рисунок 9" descr="107983_1_1431889255_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4743">
            <a:off x="5220072" y="4365104"/>
            <a:ext cx="3203848" cy="228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908721"/>
            <a:ext cx="6156176" cy="5949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uk-UA" sz="2000" dirty="0" smtClean="0"/>
              <a:t>        Не </a:t>
            </a:r>
            <a:r>
              <a:rPr lang="uk-UA" sz="2000" dirty="0"/>
              <a:t>кожна людина може будувати кар'єру як фінансист. Професія - це справа всього життя. Тому той, хто вибирає розглянуту спеціальність, повинен мати ряд особистісних якостей, які дозволять йому досягти успіху на даному </a:t>
            </a:r>
            <a:r>
              <a:rPr lang="uk-UA" sz="2000" dirty="0" err="1" smtClean="0"/>
              <a:t>терені.Фінансист</a:t>
            </a:r>
            <a:r>
              <a:rPr lang="uk-UA" sz="2000" dirty="0" smtClean="0"/>
              <a:t> </a:t>
            </a:r>
            <a:r>
              <a:rPr lang="uk-UA" sz="2000" dirty="0"/>
              <a:t>- це людина, яка несе відповідальність за матеріальне благополуччя підприємства, тому він повинен володіти певними особистісними якостями, які дозволять йому ефективно виконувати свої службові </a:t>
            </a:r>
            <a:r>
              <a:rPr lang="uk-UA" sz="2000" dirty="0" err="1" smtClean="0"/>
              <a:t>обов'язки.Так</a:t>
            </a:r>
            <a:r>
              <a:rPr lang="uk-UA" sz="2000" dirty="0"/>
              <a:t>, цей фахівець повинен бути комунікабельним і ввічливим, щоб спілкуватися з партнерами і укладати угоди. Він також зобов'язаний бути посидющим і уважним, володіти </a:t>
            </a:r>
            <a:r>
              <a:rPr lang="uk-UA" sz="2000" dirty="0" smtClean="0"/>
              <a:t>аналітичним складом розуму,</a:t>
            </a:r>
            <a:r>
              <a:rPr lang="uk-UA" sz="2000" dirty="0"/>
              <a:t> щоб знаходити нові стратегії та шляхи розвитку для </a:t>
            </a:r>
            <a:r>
              <a:rPr lang="uk-UA" sz="2000" dirty="0" err="1" smtClean="0"/>
              <a:t>підприємства.Логіка</a:t>
            </a:r>
            <a:r>
              <a:rPr lang="uk-UA" sz="2000" dirty="0" smtClean="0"/>
              <a:t> </a:t>
            </a:r>
            <a:r>
              <a:rPr lang="uk-UA" sz="2000" dirty="0"/>
              <a:t>- той інструмент, до якого фінансисту доведеться дуже часто вдаватися. Завдяки їй він зуміє грамотно і послідовно викласти власні ідеї та аргументувати свою точку </a:t>
            </a:r>
            <a:r>
              <a:rPr lang="uk-UA" sz="2000" dirty="0" err="1" smtClean="0"/>
              <a:t>зору.Гнучкість</a:t>
            </a:r>
            <a:r>
              <a:rPr lang="uk-UA" sz="2000" dirty="0" smtClean="0"/>
              <a:t> </a:t>
            </a:r>
            <a:r>
              <a:rPr lang="uk-UA" sz="2000" dirty="0"/>
              <a:t>розуму завжди допоможе знайти вигідне рішення в тій чи іншій ситуації. Оскільки стан валютного ринку постійно змінюється, фінансист повинен вибирати таку стратегію розвитку, яку можна буде легко скорегувати у зв'язку з конкретними обставинами.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006" y="0"/>
            <a:ext cx="8921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Якості та навички 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фінансиста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0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2939">
            <a:off x="0" y="1196752"/>
            <a:ext cx="3096344" cy="206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d7c9130146f7fef6b4f71ed3b72ab9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1064">
            <a:off x="118734" y="3724174"/>
            <a:ext cx="3011080" cy="242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7" name="Содержимое 6" descr="385039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67381">
            <a:off x="66006" y="4183027"/>
            <a:ext cx="320384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908721"/>
            <a:ext cx="8208912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Фахівець у даній сфері виконує важливі функції в будь-якій компанії: він відповідає за 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фінансову стратегію,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 доходи і витрати, а також звітність за грошовими операціями фірми. Отже, в його обов'язки входить підготовка необхідної документації, звітів, наказів, розпоряджень.</a:t>
            </a:r>
          </a:p>
          <a:p>
            <a:pPr fontAlgn="base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Фінансист - це фахівець, пов'язаний з 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потоками грошових засобів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Тому він повинен володіти знаннями в бухгалтерській справі, щоб грамотно вести облік всіх фінансових операцій, які проходять на підприємстві під його началом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Ще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однією службовим обов'язком фінансиста є постійне вивчення ринку, його тенденцій, стратегій конкурентів, а також аналіз господарсько-фінансової ситуації у власній компанії з метою підтримки і збільшення доходів.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Специфіка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5471">
            <a:off x="5617737" y="4617625"/>
            <a:ext cx="3379211" cy="195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otolia_46072355_Subscription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509120"/>
            <a:ext cx="3832107" cy="201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0"/>
            <a:ext cx="6912768" cy="141763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Області застосування професійних знань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Содержимое 6" descr="finansist-jeto-professija-budushhego_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06760">
            <a:off x="4668946" y="4473901"/>
            <a:ext cx="4386064" cy="219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95936" y="1484784"/>
            <a:ext cx="514806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Дана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багатогранна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кар’єру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державному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«на себе»,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валютному ринку.</a:t>
            </a:r>
          </a:p>
          <a:p>
            <a:pPr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Грамотний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фахівець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себе в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аудит,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менеджмент.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фінансисти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оплату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самому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трудового шляху.</a:t>
            </a:r>
          </a:p>
        </p:txBody>
      </p:sp>
      <p:pic>
        <p:nvPicPr>
          <p:cNvPr id="9" name="Рисунок 8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9409">
            <a:off x="295464" y="1565069"/>
            <a:ext cx="3203476" cy="2503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ehkonomika_chto_ehto_takoe-dlja_chego_i_pochem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964" y="3838447"/>
            <a:ext cx="3903988" cy="294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euerberater-b2bfce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9067">
            <a:off x="4032288" y="4276602"/>
            <a:ext cx="5004048" cy="2326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Як стати фінансистом?</a:t>
            </a:r>
            <a:endParaRPr lang="uk-U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kredit_na_vigodnih_usloviyah_bez_predoplat_foto_larg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3579095" cy="2016224"/>
          </a:xfrm>
        </p:spPr>
      </p:pic>
      <p:sp>
        <p:nvSpPr>
          <p:cNvPr id="5" name="TextBox 4"/>
          <p:cNvSpPr txBox="1"/>
          <p:nvPr/>
        </p:nvSpPr>
        <p:spPr>
          <a:xfrm>
            <a:off x="4211960" y="980728"/>
            <a:ext cx="475252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dirty="0"/>
              <a:t>Для того щоб отримати дану професію, абітурієнту необхідно закінчити один з економічних ВНЗ. Спеціальність може бути різноманітною, наприклад: «Фінанси і кредит», «Економіка підприємства», «Облік і аудит», «Банківська справа».</a:t>
            </a:r>
          </a:p>
          <a:p>
            <a:pPr fontAlgn="base"/>
            <a:r>
              <a:rPr lang="uk-UA" dirty="0"/>
              <a:t>Хорошу підготовку по даному напрямку можуть запропонувати і закордонні ВНЗ, тому багато фінансистів здобувають освіту або проходять практику за кордоном</a:t>
            </a:r>
            <a:r>
              <a:rPr lang="uk-UA" dirty="0" smtClean="0"/>
              <a:t>.</a:t>
            </a:r>
          </a:p>
          <a:p>
            <a:pPr fontAlgn="base"/>
            <a:r>
              <a:rPr lang="uk-UA" dirty="0" smtClean="0"/>
              <a:t>Зараз в Україні є </a:t>
            </a:r>
            <a:r>
              <a:rPr lang="uk-UA" dirty="0" err="1" smtClean="0"/>
              <a:t>безлічВНЗ</a:t>
            </a:r>
            <a:r>
              <a:rPr lang="uk-UA" dirty="0" smtClean="0"/>
              <a:t>, які готуюсь студентів до цієї професії.</a:t>
            </a:r>
            <a:endParaRPr lang="uk-UA" dirty="0"/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8624">
            <a:off x="-26721" y="3772882"/>
            <a:ext cx="4237317" cy="258373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468">
            <a:off x="87679" y="4577982"/>
            <a:ext cx="3219450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Плюси професії</a:t>
            </a:r>
            <a:endParaRPr lang="uk-UA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402623">
            <a:off x="55037" y="1137489"/>
            <a:ext cx="3011499" cy="200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1052735"/>
            <a:ext cx="5616624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dirty="0" smtClean="0"/>
              <a:t>У сучасному світі професія "фінансист" - це перспективний життєвий шлях, який відкриває перед фахівцем величезні можливості. По-перше, він повинен співпрацювати з іншими компаніями, а це спосіб придбання зв'язків в ринковій сфері. До того ж, якщо доводиться мати справу із закордонними підприємствами, фінансист може практикуватися в знанні іноземної мови, бувати в інших державах, вирушаючи у </a:t>
            </a:r>
            <a:r>
              <a:rPr lang="uk-UA" dirty="0" err="1" smtClean="0"/>
              <a:t>відрядження.По-друге</a:t>
            </a:r>
            <a:r>
              <a:rPr lang="uk-UA" dirty="0" smtClean="0"/>
              <a:t>, талановиті та успішні фахівці в даній області мають великий заробіток, адже вони забезпечують матеріальне благополуччя цілої компанії, тобто займають дуже відповідальний пост, який повинен добре оплачуватися.</a:t>
            </a:r>
            <a:r>
              <a:rPr lang="uk-UA" dirty="0"/>
              <a:t> По-третє, побудова кар'єри в даній області - це відмінний спосіб постійного особистісного зростання, вдосконалення навичок комунікації та професійних умінь. Така людина завжди залишається цікавим і помітним в суспільстві, привертає до себе увагу успішних людей.</a:t>
            </a:r>
            <a:endParaRPr lang="uk-UA" dirty="0" smtClean="0"/>
          </a:p>
          <a:p>
            <a:pPr fontAlgn="base"/>
            <a:endParaRPr lang="uk-UA" dirty="0" smtClean="0"/>
          </a:p>
          <a:p>
            <a:pPr fontAlgn="base"/>
            <a:endParaRPr lang="uk-UA" dirty="0"/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3629">
            <a:off x="273914" y="283848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Мінуси професії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4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14055">
            <a:off x="5712713" y="590708"/>
            <a:ext cx="324951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4680520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dirty="0"/>
              <a:t>Ті, хто наймає на роботу фінансиста, фактично довіряють йому гроші і долю всієї компанії. Тому працювати потрібно дуже обережно: до дрібниць розраховувати можливі ризики і вкладати кошти тільки в ті проекти, які гарантовано принесуть хороший дохід. Втрата грошей через неправильну консультації або прогноз чревата не тільки звільненням, а й матеріальною відповідальністю.</a:t>
            </a:r>
          </a:p>
          <a:p>
            <a:pPr fontAlgn="base"/>
            <a:r>
              <a:rPr lang="uk-UA" dirty="0"/>
              <a:t>З іншого боку, фінансист не повинен перешкоджати розвитку компанії, гальмувати її зростання. Зайва обережність у справах хороша до певної межі – поки не починає заважати рухатися далі. Тому фахівець повинен в якійсь мірі вміти ризикувати, однак йти тільки на розумний і виправданий ризик. Управління коштами інших людей – це дуже відповідальна і непроста задача.</a:t>
            </a:r>
          </a:p>
        </p:txBody>
      </p:sp>
      <p:pic>
        <p:nvPicPr>
          <p:cNvPr id="6" name="Рисунок 5" descr="2016030214061037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2302">
            <a:off x="5229000" y="4431357"/>
            <a:ext cx="4016533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3ad8b24bda61fccfb7e81a1c1e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36912"/>
            <a:ext cx="3377952" cy="200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Чому я хочу стати фінансистом?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158263ec6ea70727d5ebdef08907ece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72771">
            <a:off x="132185" y="4910422"/>
            <a:ext cx="2633250" cy="175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628800"/>
            <a:ext cx="871296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dirty="0"/>
              <a:t>Мені подобається думка про те, що я зможу навчитися розпоряджатися фінансами не тільки в межах конкретного підприємства чи фірми, але й зможу знати, що робити з власними фінансами, які сподіваюся заробляти, будучи на посаді фінансиста.</a:t>
            </a:r>
          </a:p>
          <a:p>
            <a:pPr fontAlgn="base"/>
            <a:r>
              <a:rPr lang="uk-UA" dirty="0" smtClean="0"/>
              <a:t>Підходи </a:t>
            </a:r>
            <a:r>
              <a:rPr lang="uk-UA" dirty="0"/>
              <a:t>фінансистів до грошей суттєво відрізняються від поглядів і підходів людей інших спеціальностей. </a:t>
            </a:r>
            <a:r>
              <a:rPr lang="uk-UA" dirty="0" smtClean="0"/>
              <a:t>По-перше</a:t>
            </a:r>
            <a:r>
              <a:rPr lang="uk-UA" dirty="0"/>
              <a:t>, фінансисти чітко усвідомлюють необхідність планування. По-друге, вони відносяться до грошей набагато </a:t>
            </a:r>
            <a:r>
              <a:rPr lang="uk-UA" dirty="0" smtClean="0"/>
              <a:t>спокійніше. </a:t>
            </a:r>
            <a:r>
              <a:rPr lang="uk-UA" dirty="0"/>
              <a:t>Для фінансистів гроші - скоріше, засіб досягнення чогось, але не самоціль.</a:t>
            </a:r>
          </a:p>
          <a:p>
            <a:pPr fontAlgn="base"/>
            <a:r>
              <a:rPr lang="uk-UA" dirty="0"/>
              <a:t>У фінансистів інший стиль </a:t>
            </a:r>
            <a:r>
              <a:rPr lang="uk-UA" dirty="0" smtClean="0"/>
              <a:t>мислення, більш </a:t>
            </a:r>
            <a:r>
              <a:rPr lang="uk-UA" dirty="0"/>
              <a:t>скрупульозний підхід до грошей, тому що вони з грошима мають справу постійно, і підходи по управління корпоративними фінансами відбиваються на фінанси </a:t>
            </a:r>
            <a:r>
              <a:rPr lang="uk-UA" dirty="0" smtClean="0"/>
              <a:t>особисті. Фінансисти </a:t>
            </a:r>
            <a:r>
              <a:rPr lang="uk-UA" dirty="0"/>
              <a:t>звикли до великих обсягів грошей, тому до грошей вони відносяться набагато спокійніше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Рисунок 5" descr="profess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971">
            <a:off x="2678339" y="4923163"/>
            <a:ext cx="3119259" cy="184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9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815840"/>
            <a:ext cx="3121152" cy="2042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697</Words>
  <Application>Microsoft Office PowerPoint</Application>
  <PresentationFormat>Экран (4:3)</PresentationFormat>
  <Paragraphs>34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Проект на тему: “Моя майбутня професія – фінансист”</vt:lpstr>
      <vt:lpstr>Фінансист</vt:lpstr>
      <vt:lpstr>  </vt:lpstr>
      <vt:lpstr>  </vt:lpstr>
      <vt:lpstr>Області застосування професійних знань</vt:lpstr>
      <vt:lpstr>Як стати фінансистом?</vt:lpstr>
      <vt:lpstr>Плюси професії</vt:lpstr>
      <vt:lpstr>Мінуси професії</vt:lpstr>
      <vt:lpstr>Чому я хочу стати фінансистом?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Nadia</cp:lastModifiedBy>
  <cp:revision>16</cp:revision>
  <dcterms:created xsi:type="dcterms:W3CDTF">2016-11-22T16:59:36Z</dcterms:created>
  <dcterms:modified xsi:type="dcterms:W3CDTF">2017-02-15T18:54:38Z</dcterms:modified>
</cp:coreProperties>
</file>