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1" r:id="rId4"/>
    <p:sldId id="262" r:id="rId5"/>
    <p:sldId id="263" r:id="rId6"/>
    <p:sldId id="265" r:id="rId7"/>
    <p:sldId id="264" r:id="rId8"/>
    <p:sldId id="266" r:id="rId9"/>
    <p:sldId id="258" r:id="rId10"/>
    <p:sldId id="259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71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DD9AD-EF1B-4A66-A10A-6203AD932751}" type="datetimeFigureOut">
              <a:rPr lang="uk-UA" smtClean="0"/>
              <a:pPr/>
              <a:t>15.02.2017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6AB61-11EF-4B4F-9C96-3FACEC78C93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1762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6D80A-F7AC-4E94-93DF-22BE2969B211}" type="datetimeFigureOut">
              <a:rPr lang="uk-UA" smtClean="0"/>
              <a:pPr/>
              <a:t>15.02.2017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7D24F-691E-4D07-88D7-704355090F3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754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7D24F-691E-4D07-88D7-704355090F36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3045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chemeClr val="accent2">
              <a:lumMod val="75000"/>
            </a:schemeClr>
          </a:fgClr>
          <a:bgClr>
            <a:schemeClr val="accent2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520808"/>
            <a:ext cx="792088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8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Моя </a:t>
            </a:r>
          </a:p>
          <a:p>
            <a:r>
              <a:rPr lang="uk-UA" sz="88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майбутня </a:t>
            </a:r>
            <a:r>
              <a:rPr lang="uk-UA" sz="8800" b="1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професія-</a:t>
            </a:r>
            <a:endParaRPr lang="uk-UA" sz="8800" b="1" i="1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88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вчитель</a:t>
            </a:r>
            <a:endParaRPr lang="uk-UA" sz="8800" b="1" i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92280" y="5396160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err="1"/>
              <a:t>Підготувала</a:t>
            </a:r>
            <a:r>
              <a:rPr lang="ru-RU" sz="2000" i="1" dirty="0"/>
              <a:t> </a:t>
            </a:r>
            <a:r>
              <a:rPr lang="ru-RU" sz="2000" i="1" dirty="0" err="1"/>
              <a:t>учениця</a:t>
            </a:r>
            <a:r>
              <a:rPr lang="ru-RU" sz="2000" i="1" dirty="0"/>
              <a:t> </a:t>
            </a:r>
            <a:r>
              <a:rPr lang="ru-RU" sz="2000" i="1" dirty="0" smtClean="0"/>
              <a:t>10-А</a:t>
            </a:r>
            <a:endParaRPr lang="ru-RU" sz="2000" i="1" dirty="0"/>
          </a:p>
          <a:p>
            <a:r>
              <a:rPr lang="ru-RU" sz="2000" i="1" smtClean="0"/>
              <a:t>Штогрин</a:t>
            </a:r>
            <a:r>
              <a:rPr lang="ru-RU" sz="2000" i="1" dirty="0" smtClean="0"/>
              <a:t> </a:t>
            </a:r>
            <a:r>
              <a:rPr lang="ru-RU" sz="2000" i="1" dirty="0" err="1"/>
              <a:t>Юлі</a:t>
            </a:r>
            <a:r>
              <a:rPr lang="ru-RU" i="1" dirty="0" err="1"/>
              <a:t>я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766409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              </a:t>
            </a:r>
            <a:r>
              <a:rPr lang="uk-UA" sz="3200" dirty="0" smtClean="0"/>
              <a:t>Вузи де можна засвоїти професію:</a:t>
            </a:r>
            <a:endParaRPr lang="uk-UA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237979"/>
            <a:ext cx="87129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1.Тернопільський </a:t>
            </a:r>
            <a:r>
              <a:rPr lang="ru-RU" sz="2000" dirty="0" err="1"/>
              <a:t>національний</a:t>
            </a:r>
            <a:r>
              <a:rPr lang="ru-RU" sz="2000" dirty="0"/>
              <a:t> </a:t>
            </a:r>
            <a:r>
              <a:rPr lang="ru-RU" sz="2000" dirty="0" err="1"/>
              <a:t>педагогічний</a:t>
            </a:r>
            <a:r>
              <a:rPr lang="ru-RU" sz="2000" dirty="0"/>
              <a:t> </a:t>
            </a:r>
            <a:r>
              <a:rPr lang="ru-RU" sz="2000" dirty="0" err="1"/>
              <a:t>університет</a:t>
            </a:r>
            <a:r>
              <a:rPr lang="ru-RU" sz="2000" dirty="0"/>
              <a:t> </a:t>
            </a:r>
            <a:r>
              <a:rPr lang="ru-RU" sz="2000" dirty="0" err="1"/>
              <a:t>ім</a:t>
            </a:r>
            <a:r>
              <a:rPr lang="ru-RU" sz="2000" dirty="0"/>
              <a:t>. В. Гнатюка (ТНПУ</a:t>
            </a:r>
            <a:r>
              <a:rPr lang="ru-RU" sz="2000" dirty="0" smtClean="0"/>
              <a:t>)</a:t>
            </a:r>
          </a:p>
          <a:p>
            <a:endParaRPr lang="ru-RU" sz="2000" dirty="0" smtClean="0"/>
          </a:p>
          <a:p>
            <a:r>
              <a:rPr lang="ru-RU" sz="2000" dirty="0" smtClean="0"/>
              <a:t>2</a:t>
            </a:r>
            <a:r>
              <a:rPr lang="ru-RU" sz="2000" dirty="0"/>
              <a:t>. </a:t>
            </a:r>
            <a:r>
              <a:rPr lang="ru-RU" sz="2000" dirty="0" err="1"/>
              <a:t>Педагогічний</a:t>
            </a:r>
            <a:r>
              <a:rPr lang="ru-RU" sz="2000" dirty="0"/>
              <a:t> </a:t>
            </a:r>
            <a:r>
              <a:rPr lang="ru-RU" sz="2000" dirty="0" err="1"/>
              <a:t>коледж</a:t>
            </a:r>
            <a:r>
              <a:rPr lang="ru-RU" sz="2000" dirty="0"/>
              <a:t> </a:t>
            </a:r>
            <a:r>
              <a:rPr lang="ru-RU" sz="2000" dirty="0" err="1"/>
              <a:t>Львівського</a:t>
            </a:r>
            <a:r>
              <a:rPr lang="ru-RU" sz="2000" dirty="0"/>
              <a:t> </a:t>
            </a:r>
            <a:r>
              <a:rPr lang="ru-RU" sz="2000" dirty="0" err="1"/>
              <a:t>національного</a:t>
            </a:r>
            <a:r>
              <a:rPr lang="ru-RU" sz="2000" dirty="0"/>
              <a:t> </a:t>
            </a:r>
            <a:r>
              <a:rPr lang="ru-RU" sz="2000" dirty="0" err="1"/>
              <a:t>університету</a:t>
            </a:r>
            <a:r>
              <a:rPr lang="ru-RU" sz="2000" dirty="0"/>
              <a:t> </a:t>
            </a:r>
            <a:r>
              <a:rPr lang="ru-RU" sz="2000" dirty="0" err="1"/>
              <a:t>імені</a:t>
            </a:r>
            <a:r>
              <a:rPr lang="ru-RU" sz="2000" dirty="0"/>
              <a:t> </a:t>
            </a:r>
            <a:r>
              <a:rPr lang="ru-RU" sz="2000" dirty="0" err="1"/>
              <a:t>Івана</a:t>
            </a:r>
            <a:r>
              <a:rPr lang="ru-RU" sz="2000" dirty="0"/>
              <a:t> </a:t>
            </a:r>
            <a:r>
              <a:rPr lang="ru-RU" sz="2000" dirty="0" smtClean="0"/>
              <a:t>Франка</a:t>
            </a:r>
          </a:p>
          <a:p>
            <a:endParaRPr lang="ru-RU" sz="2000" dirty="0" smtClean="0"/>
          </a:p>
          <a:p>
            <a:r>
              <a:rPr lang="ru-RU" sz="2000" dirty="0" smtClean="0"/>
              <a:t>3</a:t>
            </a:r>
            <a:r>
              <a:rPr lang="ru-RU" sz="2000" dirty="0"/>
              <a:t>. </a:t>
            </a:r>
            <a:r>
              <a:rPr lang="ru-RU" sz="2000" dirty="0" err="1"/>
              <a:t>Краківський</a:t>
            </a:r>
            <a:r>
              <a:rPr lang="ru-RU" sz="2000" dirty="0"/>
              <a:t> </a:t>
            </a:r>
            <a:r>
              <a:rPr lang="ru-RU" sz="2000" dirty="0" err="1"/>
              <a:t>Педагогічний</a:t>
            </a:r>
            <a:r>
              <a:rPr lang="ru-RU" sz="2000" dirty="0"/>
              <a:t> </a:t>
            </a:r>
            <a:r>
              <a:rPr lang="ru-RU" sz="2000" dirty="0" err="1"/>
              <a:t>Університет</a:t>
            </a:r>
            <a:r>
              <a:rPr lang="ru-RU" sz="2000" dirty="0"/>
              <a:t> (</a:t>
            </a:r>
            <a:r>
              <a:rPr lang="ru-RU" sz="2000" dirty="0" err="1"/>
              <a:t>Педагогічний</a:t>
            </a:r>
            <a:r>
              <a:rPr lang="ru-RU" sz="2000" dirty="0"/>
              <a:t> </a:t>
            </a:r>
            <a:r>
              <a:rPr lang="ru-RU" sz="2000" dirty="0" err="1"/>
              <a:t>університет</a:t>
            </a:r>
            <a:r>
              <a:rPr lang="ru-RU" sz="2000" dirty="0"/>
              <a:t> </a:t>
            </a:r>
            <a:r>
              <a:rPr lang="ru-RU" sz="2000" dirty="0" err="1"/>
              <a:t>ім</a:t>
            </a:r>
            <a:r>
              <a:rPr lang="ru-RU" sz="2000" dirty="0"/>
              <a:t>. </a:t>
            </a:r>
            <a:r>
              <a:rPr lang="ru-RU" sz="2000" dirty="0" err="1"/>
              <a:t>Комісії</a:t>
            </a:r>
            <a:r>
              <a:rPr lang="ru-RU" sz="2000" dirty="0"/>
              <a:t> </a:t>
            </a:r>
            <a:r>
              <a:rPr lang="ru-RU" sz="2000" dirty="0" err="1"/>
              <a:t>громадської</a:t>
            </a:r>
            <a:r>
              <a:rPr lang="ru-RU" sz="2000" dirty="0"/>
              <a:t> </a:t>
            </a:r>
            <a:r>
              <a:rPr lang="ru-RU" sz="2000" dirty="0" err="1"/>
              <a:t>освіти</a:t>
            </a:r>
            <a:r>
              <a:rPr lang="ru-RU" sz="2000" dirty="0"/>
              <a:t>)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4</a:t>
            </a:r>
            <a:r>
              <a:rPr lang="ru-RU" sz="2000" dirty="0"/>
              <a:t>. </a:t>
            </a:r>
            <a:r>
              <a:rPr lang="ru-RU" sz="2000" dirty="0" err="1"/>
              <a:t>Вінницький</a:t>
            </a:r>
            <a:r>
              <a:rPr lang="ru-RU" sz="2000" dirty="0"/>
              <a:t> </a:t>
            </a:r>
            <a:r>
              <a:rPr lang="ru-RU" sz="2000" dirty="0" err="1"/>
              <a:t>державний</a:t>
            </a:r>
            <a:r>
              <a:rPr lang="ru-RU" sz="2000" dirty="0"/>
              <a:t> </a:t>
            </a:r>
            <a:r>
              <a:rPr lang="ru-RU" sz="2000" dirty="0" err="1"/>
              <a:t>педагогічний</a:t>
            </a:r>
            <a:r>
              <a:rPr lang="ru-RU" sz="2000" dirty="0"/>
              <a:t> </a:t>
            </a:r>
            <a:r>
              <a:rPr lang="ru-RU" sz="2000" dirty="0" err="1"/>
              <a:t>університет</a:t>
            </a:r>
            <a:r>
              <a:rPr lang="ru-RU" sz="2000" dirty="0"/>
              <a:t> </a:t>
            </a:r>
            <a:r>
              <a:rPr lang="ru-RU" sz="2000" dirty="0" err="1"/>
              <a:t>ім</a:t>
            </a:r>
            <a:r>
              <a:rPr lang="ru-RU" sz="2000" dirty="0"/>
              <a:t>. М. </a:t>
            </a:r>
            <a:r>
              <a:rPr lang="ru-RU" sz="2000" dirty="0" err="1" smtClean="0"/>
              <a:t>Kоцюбинського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/>
              <a:t>5. </a:t>
            </a:r>
            <a:r>
              <a:rPr lang="ru-RU" sz="2000" dirty="0" err="1"/>
              <a:t>Кіровоградський</a:t>
            </a:r>
            <a:r>
              <a:rPr lang="ru-RU" sz="2000" dirty="0"/>
              <a:t> </a:t>
            </a:r>
            <a:r>
              <a:rPr lang="ru-RU" sz="2000" dirty="0" err="1"/>
              <a:t>державний</a:t>
            </a:r>
            <a:r>
              <a:rPr lang="ru-RU" sz="2000" dirty="0"/>
              <a:t> </a:t>
            </a:r>
            <a:r>
              <a:rPr lang="ru-RU" sz="2000" dirty="0" err="1"/>
              <a:t>педагогічний</a:t>
            </a:r>
            <a:r>
              <a:rPr lang="ru-RU" sz="2000" dirty="0"/>
              <a:t> </a:t>
            </a:r>
            <a:r>
              <a:rPr lang="ru-RU" sz="2000" dirty="0" err="1"/>
              <a:t>університет</a:t>
            </a:r>
            <a:r>
              <a:rPr lang="ru-RU" sz="2000" dirty="0"/>
              <a:t> </a:t>
            </a:r>
            <a:r>
              <a:rPr lang="ru-RU" sz="2000" dirty="0" err="1"/>
              <a:t>імені</a:t>
            </a:r>
            <a:r>
              <a:rPr lang="ru-RU" sz="2000" dirty="0"/>
              <a:t> </a:t>
            </a:r>
            <a:r>
              <a:rPr lang="ru-RU" sz="2000" dirty="0" err="1"/>
              <a:t>Володимира</a:t>
            </a:r>
            <a:r>
              <a:rPr lang="ru-RU" sz="2000" dirty="0"/>
              <a:t> </a:t>
            </a:r>
            <a:r>
              <a:rPr lang="ru-RU" sz="2000" dirty="0" err="1" smtClean="0"/>
              <a:t>Винниченка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/>
              <a:t>6. </a:t>
            </a:r>
            <a:r>
              <a:rPr lang="ru-RU" sz="2000" dirty="0" err="1"/>
              <a:t>Національний</a:t>
            </a:r>
            <a:r>
              <a:rPr lang="ru-RU" sz="2000" dirty="0"/>
              <a:t> </a:t>
            </a:r>
            <a:r>
              <a:rPr lang="ru-RU" sz="2000" dirty="0" err="1"/>
              <a:t>педагогічний</a:t>
            </a:r>
            <a:r>
              <a:rPr lang="ru-RU" sz="2000" dirty="0"/>
              <a:t> </a:t>
            </a:r>
            <a:r>
              <a:rPr lang="ru-RU" sz="2000" dirty="0" err="1"/>
              <a:t>університет</a:t>
            </a:r>
            <a:r>
              <a:rPr lang="ru-RU" sz="2000" dirty="0"/>
              <a:t> </a:t>
            </a:r>
            <a:r>
              <a:rPr lang="ru-RU" sz="2000" dirty="0" err="1"/>
              <a:t>імені</a:t>
            </a:r>
            <a:r>
              <a:rPr lang="ru-RU" sz="2000" dirty="0"/>
              <a:t> </a:t>
            </a:r>
            <a:r>
              <a:rPr lang="ru-RU" sz="2000" dirty="0" err="1"/>
              <a:t>Михайла</a:t>
            </a:r>
            <a:r>
              <a:rPr lang="ru-RU" sz="2000" dirty="0"/>
              <a:t> </a:t>
            </a:r>
            <a:r>
              <a:rPr lang="ru-RU" sz="2000" dirty="0" err="1"/>
              <a:t>Драгоманова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099468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274" y="548680"/>
            <a:ext cx="849694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tx1">
                    <a:lumMod val="85000"/>
                  </a:schemeClr>
                </a:solidFill>
              </a:rPr>
              <a:t>Отже</a:t>
            </a:r>
            <a:r>
              <a:rPr lang="uk-UA" sz="2400" b="1" dirty="0" smtClean="0">
                <a:solidFill>
                  <a:schemeClr val="tx1">
                    <a:lumMod val="85000"/>
                  </a:schemeClr>
                </a:solidFill>
              </a:rPr>
              <a:t>, </a:t>
            </a:r>
            <a:r>
              <a:rPr lang="uk-UA" sz="2000" b="1" dirty="0" smtClean="0">
                <a:solidFill>
                  <a:schemeClr val="tx1">
                    <a:lumMod val="85000"/>
                  </a:schemeClr>
                </a:solidFill>
              </a:rPr>
              <a:t>для мене</a:t>
            </a:r>
            <a:r>
              <a:rPr lang="uk-UA" sz="2400" b="1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uk-UA" sz="2000" b="1" dirty="0" smtClean="0">
                <a:solidFill>
                  <a:schemeClr val="tx1">
                    <a:lumMod val="85000"/>
                  </a:schemeClr>
                </a:solidFill>
              </a:rPr>
              <a:t>професія </a:t>
            </a:r>
            <a:r>
              <a:rPr lang="uk-UA" sz="2000" b="1" dirty="0">
                <a:solidFill>
                  <a:schemeClr val="tx1">
                    <a:lumMod val="85000"/>
                  </a:schemeClr>
                </a:solidFill>
              </a:rPr>
              <a:t>вчителя одна з </a:t>
            </a:r>
            <a:r>
              <a:rPr lang="uk-UA" sz="2000" b="1" dirty="0" err="1">
                <a:solidFill>
                  <a:schemeClr val="tx1">
                    <a:lumMod val="85000"/>
                  </a:schemeClr>
                </a:solidFill>
              </a:rPr>
              <a:t>найшанованіших</a:t>
            </a:r>
            <a:r>
              <a:rPr lang="uk-UA" sz="2000" b="1" dirty="0">
                <a:solidFill>
                  <a:schemeClr val="tx1">
                    <a:lumMod val="85000"/>
                  </a:schemeClr>
                </a:solidFill>
              </a:rPr>
              <a:t>, найпочесніших та найвідповідальніших професій. Можна сказати, що вчитель створює майбутнє країни, тому що від його праці багато в чому залежить різнобічність розвитку знань молодого покоління, його переконання, світогляд, моральні якості. Педагогічна діяльність вимагає особливого покликання. Вихованням і навчанням можуть займатися люди зі схильністю і любов'ю до цієї справи. Учитель повинен любити і передавати свої знання іншим, </a:t>
            </a:r>
            <a:r>
              <a:rPr lang="uk-UA" sz="2000" b="1" dirty="0" smtClean="0">
                <a:solidFill>
                  <a:schemeClr val="tx1">
                    <a:lumMod val="85000"/>
                  </a:schemeClr>
                </a:solidFill>
              </a:rPr>
              <a:t>я буду </a:t>
            </a:r>
            <a:r>
              <a:rPr lang="uk-UA" sz="2000" b="1" dirty="0">
                <a:solidFill>
                  <a:schemeClr val="tx1">
                    <a:lumMod val="85000"/>
                  </a:schemeClr>
                </a:solidFill>
              </a:rPr>
              <a:t>докладати </a:t>
            </a:r>
            <a:r>
              <a:rPr lang="uk-UA" sz="2000" b="1" dirty="0" smtClean="0">
                <a:solidFill>
                  <a:schemeClr val="tx1">
                    <a:lumMod val="85000"/>
                  </a:schemeClr>
                </a:solidFill>
              </a:rPr>
              <a:t>зусилля щоб </a:t>
            </a:r>
            <a:r>
              <a:rPr lang="uk-UA" sz="2000" b="1" dirty="0">
                <a:solidFill>
                  <a:schemeClr val="tx1">
                    <a:lumMod val="85000"/>
                  </a:schemeClr>
                </a:solidFill>
              </a:rPr>
              <a:t>стати </a:t>
            </a:r>
            <a:r>
              <a:rPr lang="uk-UA" sz="2000" b="1" dirty="0" smtClean="0">
                <a:solidFill>
                  <a:schemeClr val="tx1">
                    <a:lumMod val="85000"/>
                  </a:schemeClr>
                </a:solidFill>
              </a:rPr>
              <a:t>вчителем.</a:t>
            </a:r>
            <a:endParaRPr lang="uk-UA" sz="2000" b="1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181">
            <a:off x="4184972" y="3496284"/>
            <a:ext cx="4243330" cy="23762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03" y="4279112"/>
            <a:ext cx="3450655" cy="246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8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412" y="548680"/>
            <a:ext cx="42484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/>
              <a:t> </a:t>
            </a:r>
            <a:r>
              <a:rPr lang="uk-UA" sz="2400" dirty="0"/>
              <a:t>Я з дитинства мрію про професію </a:t>
            </a:r>
            <a:r>
              <a:rPr lang="uk-UA" sz="2400" b="1" dirty="0"/>
              <a:t>вчителя. </a:t>
            </a:r>
            <a:endParaRPr lang="uk-UA" sz="2400" b="1" dirty="0" smtClean="0"/>
          </a:p>
          <a:p>
            <a:r>
              <a:rPr lang="uk-UA" sz="2400" dirty="0" smtClean="0"/>
              <a:t>Мені </a:t>
            </a:r>
            <a:r>
              <a:rPr lang="uk-UA" sz="2400" dirty="0"/>
              <a:t>здається, що це найгуманніша в світі професія. Учитель несе людям не тільки знання, він несе ще доброту і правду. Учитель, мені здається, бачить людей наскрізь, </a:t>
            </a:r>
            <a:r>
              <a:rPr lang="uk-UA" sz="2400" dirty="0" smtClean="0"/>
              <a:t>люди </a:t>
            </a:r>
            <a:r>
              <a:rPr lang="uk-UA" sz="2400" dirty="0"/>
              <a:t>цієї професії оцінюють відразу, хто чого вартий</a:t>
            </a:r>
            <a:r>
              <a:rPr lang="uk-UA" sz="2400" dirty="0" smtClean="0"/>
              <a:t>..</a:t>
            </a:r>
            <a:r>
              <a:rPr lang="ru-RU" sz="2400" dirty="0" smtClean="0"/>
              <a:t>.</a:t>
            </a:r>
            <a:endParaRPr lang="uk-UA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20688"/>
            <a:ext cx="3593925" cy="32535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37112"/>
            <a:ext cx="3203848" cy="2154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8064" y="4334332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вчителя</a:t>
            </a:r>
            <a:r>
              <a:rPr lang="ru-RU" sz="2400" dirty="0"/>
              <a:t> </a:t>
            </a:r>
            <a:r>
              <a:rPr lang="ru-RU" sz="2400" dirty="0" err="1"/>
              <a:t>залежить</a:t>
            </a:r>
            <a:r>
              <a:rPr lang="ru-RU" sz="2400" dirty="0"/>
              <a:t> </a:t>
            </a:r>
            <a:r>
              <a:rPr lang="ru-RU" sz="2400" dirty="0" err="1"/>
              <a:t>дуже</a:t>
            </a:r>
            <a:r>
              <a:rPr lang="ru-RU" sz="2400" dirty="0"/>
              <a:t> </a:t>
            </a:r>
            <a:r>
              <a:rPr lang="ru-RU" sz="2400" dirty="0" err="1"/>
              <a:t>багато</a:t>
            </a:r>
            <a:r>
              <a:rPr lang="ru-RU" sz="2400" dirty="0"/>
              <a:t> в </a:t>
            </a:r>
            <a:r>
              <a:rPr lang="ru-RU" sz="2400" dirty="0" err="1"/>
              <a:t>майбутньому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учнів</a:t>
            </a:r>
            <a:r>
              <a:rPr lang="ru-RU" sz="2400" dirty="0"/>
              <a:t>. Вони </a:t>
            </a:r>
            <a:r>
              <a:rPr lang="ru-RU" sz="2400" dirty="0" err="1"/>
              <a:t>своїм</a:t>
            </a:r>
            <a:r>
              <a:rPr lang="ru-RU" sz="2400" dirty="0"/>
              <a:t> прикладом, </a:t>
            </a:r>
            <a:r>
              <a:rPr lang="ru-RU" sz="2400" dirty="0" err="1"/>
              <a:t>своїми</a:t>
            </a:r>
            <a:r>
              <a:rPr lang="ru-RU" sz="2400" dirty="0"/>
              <a:t> принципами, </a:t>
            </a:r>
            <a:r>
              <a:rPr lang="ru-RU" sz="2400" dirty="0" err="1"/>
              <a:t>своїм</a:t>
            </a:r>
            <a:r>
              <a:rPr lang="ru-RU" sz="2400" dirty="0"/>
              <a:t> </a:t>
            </a:r>
            <a:r>
              <a:rPr lang="ru-RU" sz="2400" dirty="0" err="1"/>
              <a:t>життям</a:t>
            </a:r>
            <a:r>
              <a:rPr lang="ru-RU" sz="2400" dirty="0"/>
              <a:t> </a:t>
            </a:r>
            <a:r>
              <a:rPr lang="ru-RU" sz="2400" dirty="0" err="1"/>
              <a:t>показують</a:t>
            </a:r>
            <a:r>
              <a:rPr lang="ru-RU" sz="2400" dirty="0"/>
              <a:t>, як </a:t>
            </a:r>
            <a:r>
              <a:rPr lang="ru-RU" sz="2400" dirty="0" err="1" smtClean="0"/>
              <a:t>жити</a:t>
            </a:r>
            <a:r>
              <a:rPr lang="ru-RU" sz="2400" dirty="0" smtClean="0"/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592893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5816" y="109076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/>
              <a:t>історія професії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1578" y="693851"/>
            <a:ext cx="84969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Практика виховання своїми корінням сягає в глибинні шари людської цивілізації. З'явилося воно разом з першими людьми. Дітей виховували без усякої педагогіки, навіть не підозрюючи про її існування.</a:t>
            </a:r>
          </a:p>
          <a:p>
            <a:endParaRPr lang="uk-UA" b="1" dirty="0"/>
          </a:p>
          <a:p>
            <a:r>
              <a:rPr lang="uk-UA" b="1" dirty="0"/>
              <a:t>Відомо, що першопричина виникнення всіх наукових галузей - потреба життя. Настав час, коли освіта стала відігравати досить помітну роль в житті людей. Виявилося, що суспільство прогресує швидше або повільніше залежно від того, як в ньому поставлено виховання підростаючих поколінь. </a:t>
            </a:r>
            <a:r>
              <a:rPr lang="ru-RU" b="1" dirty="0" smtClean="0"/>
              <a:t>У </a:t>
            </a:r>
            <a:r>
              <a:rPr lang="ru-RU" b="1" dirty="0" err="1"/>
              <a:t>всі</a:t>
            </a:r>
            <a:r>
              <a:rPr lang="ru-RU" b="1" dirty="0"/>
              <a:t> </a:t>
            </a:r>
            <a:r>
              <a:rPr lang="ru-RU" b="1" dirty="0" err="1"/>
              <a:t>часи</a:t>
            </a:r>
            <a:r>
              <a:rPr lang="ru-RU" b="1" dirty="0"/>
              <a:t> </a:t>
            </a:r>
            <a:r>
              <a:rPr lang="ru-RU" b="1" dirty="0" err="1"/>
              <a:t>існувала</a:t>
            </a:r>
            <a:r>
              <a:rPr lang="ru-RU" b="1" dirty="0"/>
              <a:t> народна </a:t>
            </a:r>
            <a:r>
              <a:rPr lang="ru-RU" b="1" dirty="0" err="1"/>
              <a:t>педагогіка</a:t>
            </a:r>
            <a:r>
              <a:rPr lang="ru-RU" b="1" dirty="0"/>
              <a:t>, яка </a:t>
            </a:r>
            <a:r>
              <a:rPr lang="ru-RU" b="1" dirty="0" err="1"/>
              <a:t>зіграла</a:t>
            </a:r>
            <a:r>
              <a:rPr lang="ru-RU" b="1" dirty="0"/>
              <a:t> </a:t>
            </a:r>
            <a:r>
              <a:rPr lang="ru-RU" b="1" dirty="0" err="1"/>
              <a:t>вирішальну</a:t>
            </a:r>
            <a:r>
              <a:rPr lang="ru-RU" b="1" dirty="0"/>
              <a:t> роль у духовному та </a:t>
            </a:r>
            <a:r>
              <a:rPr lang="ru-RU" b="1" dirty="0" err="1"/>
              <a:t>фізичному</a:t>
            </a:r>
            <a:r>
              <a:rPr lang="ru-RU" b="1" dirty="0"/>
              <a:t> </a:t>
            </a:r>
            <a:r>
              <a:rPr lang="ru-RU" b="1" dirty="0" err="1"/>
              <a:t>розвитку</a:t>
            </a:r>
            <a:r>
              <a:rPr lang="ru-RU" b="1" dirty="0"/>
              <a:t> людей. Народ створив </a:t>
            </a:r>
            <a:r>
              <a:rPr lang="ru-RU" b="1" dirty="0" err="1"/>
              <a:t>оригінальні</a:t>
            </a:r>
            <a:r>
              <a:rPr lang="ru-RU" b="1" dirty="0"/>
              <a:t> і дивно </a:t>
            </a:r>
            <a:r>
              <a:rPr lang="ru-RU" b="1" dirty="0" err="1"/>
              <a:t>життєздатні</a:t>
            </a:r>
            <a:r>
              <a:rPr lang="ru-RU" b="1" dirty="0"/>
              <a:t> </a:t>
            </a:r>
            <a:r>
              <a:rPr lang="ru-RU" b="1" dirty="0" err="1"/>
              <a:t>системи</a:t>
            </a:r>
            <a:r>
              <a:rPr lang="ru-RU" b="1" dirty="0"/>
              <a:t> морального, трудового </a:t>
            </a:r>
            <a:r>
              <a:rPr lang="ru-RU" b="1" dirty="0" err="1"/>
              <a:t>виховання</a:t>
            </a:r>
            <a:r>
              <a:rPr lang="ru-RU" b="1" dirty="0" smtClean="0"/>
              <a:t>.</a:t>
            </a:r>
          </a:p>
          <a:p>
            <a:r>
              <a:rPr lang="uk-UA" b="1" dirty="0"/>
              <a:t>Виникнення педагогічної професії має об'єктивні підстави. Суспільство не могло б існувати і розвиватися, якби молоде покоління, що приходить на зміну старшому, змушене було починати все спочатку, без творчого освоєння і використання того досвіду, який воно отримало у спадок.</a:t>
            </a:r>
          </a:p>
        </p:txBody>
      </p:sp>
      <p:pic>
        <p:nvPicPr>
          <p:cNvPr id="1026" name="Picture 2" descr="C:\Users\Admin\AppData\Local\Microsoft\Windows\Temporary Internet Files\Content.IE5\QCL96QKQ\owl-reading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362" y="4941168"/>
            <a:ext cx="2079745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AppData\Local\Microsoft\Windows\Temporary Internet Files\Content.IE5\QCL96QKQ\owl-reading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53" y="5611525"/>
            <a:ext cx="1248315" cy="115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438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78388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err="1" smtClean="0"/>
              <a:t>Основн</a:t>
            </a:r>
            <a:r>
              <a:rPr lang="en-US" sz="3600" b="1" dirty="0" smtClean="0"/>
              <a:t>i</a:t>
            </a:r>
            <a:r>
              <a:rPr lang="uk-UA" sz="3600" b="1" dirty="0" smtClean="0"/>
              <a:t> види д</a:t>
            </a:r>
            <a:r>
              <a:rPr lang="en-US" sz="3600" b="1" dirty="0" smtClean="0"/>
              <a:t>i</a:t>
            </a:r>
            <a:r>
              <a:rPr lang="uk-UA" sz="3600" b="1" dirty="0" err="1" smtClean="0"/>
              <a:t>яльност</a:t>
            </a:r>
            <a:r>
              <a:rPr lang="en-US" sz="3600" b="1" dirty="0" smtClean="0"/>
              <a:t>i</a:t>
            </a:r>
            <a:r>
              <a:rPr lang="uk-UA" sz="3600" b="1" dirty="0" smtClean="0"/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824719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err="1"/>
              <a:t>-навчання</a:t>
            </a:r>
            <a:r>
              <a:rPr lang="uk-UA" sz="2400" dirty="0"/>
              <a:t> різним </a:t>
            </a:r>
            <a:r>
              <a:rPr lang="uk-UA" sz="2400" dirty="0" smtClean="0"/>
              <a:t>наукам;</a:t>
            </a:r>
          </a:p>
          <a:p>
            <a:pPr algn="ctr"/>
            <a:r>
              <a:rPr lang="uk-UA" sz="2400" dirty="0" err="1"/>
              <a:t>-контроль</a:t>
            </a:r>
            <a:r>
              <a:rPr lang="uk-UA" sz="2400" dirty="0"/>
              <a:t> за засвоєння </a:t>
            </a:r>
            <a:r>
              <a:rPr lang="uk-UA" sz="2400" dirty="0" smtClean="0"/>
              <a:t>матеріалу;</a:t>
            </a:r>
          </a:p>
          <a:p>
            <a:pPr algn="ctr"/>
            <a:r>
              <a:rPr lang="uk-UA" sz="2400" dirty="0" smtClean="0"/>
              <a:t>-</a:t>
            </a:r>
            <a:r>
              <a:rPr lang="ru-RU" sz="2400" dirty="0" err="1"/>
              <a:t>проведення</a:t>
            </a:r>
            <a:r>
              <a:rPr lang="ru-RU" sz="2400" dirty="0"/>
              <a:t> </a:t>
            </a:r>
            <a:r>
              <a:rPr lang="ru-RU" sz="2400" dirty="0" err="1"/>
              <a:t>виховної</a:t>
            </a:r>
            <a:r>
              <a:rPr lang="ru-RU" sz="2400" dirty="0"/>
              <a:t> </a:t>
            </a:r>
            <a:r>
              <a:rPr lang="ru-RU" sz="2400" dirty="0" err="1"/>
              <a:t>роботи</a:t>
            </a:r>
            <a:r>
              <a:rPr lang="ru-RU" sz="2400" dirty="0"/>
              <a:t> з </a:t>
            </a:r>
            <a:r>
              <a:rPr lang="ru-RU" sz="2400" dirty="0" err="1" smtClean="0"/>
              <a:t>дітьми</a:t>
            </a:r>
            <a:r>
              <a:rPr lang="ru-RU" sz="2400" dirty="0" smtClean="0"/>
              <a:t>;</a:t>
            </a:r>
          </a:p>
          <a:p>
            <a:pPr algn="ctr"/>
            <a:r>
              <a:rPr lang="ru-RU" sz="2400" dirty="0"/>
              <a:t>-</a:t>
            </a:r>
            <a:r>
              <a:rPr lang="ru-RU" sz="2400" dirty="0" err="1"/>
              <a:t>сприяння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 smtClean="0"/>
              <a:t>учнів</a:t>
            </a:r>
            <a:r>
              <a:rPr lang="ru-RU" sz="2400" dirty="0" smtClean="0"/>
              <a:t>;</a:t>
            </a:r>
          </a:p>
          <a:p>
            <a:pPr algn="ctr"/>
            <a:r>
              <a:rPr lang="ru-RU" sz="2400" dirty="0"/>
              <a:t>-</a:t>
            </a:r>
            <a:r>
              <a:rPr lang="ru-RU" sz="2400" dirty="0" err="1"/>
              <a:t>складання</a:t>
            </a:r>
            <a:r>
              <a:rPr lang="ru-RU" sz="2400" dirty="0"/>
              <a:t> </a:t>
            </a:r>
            <a:r>
              <a:rPr lang="ru-RU" sz="2400" dirty="0" err="1"/>
              <a:t>тематичних</a:t>
            </a:r>
            <a:r>
              <a:rPr lang="ru-RU" sz="2400" dirty="0"/>
              <a:t> і </a:t>
            </a:r>
            <a:r>
              <a:rPr lang="ru-RU" sz="2400" dirty="0" err="1"/>
              <a:t>визначених</a:t>
            </a:r>
            <a:r>
              <a:rPr lang="ru-RU" sz="2400" dirty="0"/>
              <a:t> </a:t>
            </a:r>
            <a:r>
              <a:rPr lang="ru-RU" sz="2400" dirty="0" err="1" smtClean="0"/>
              <a:t>планів</a:t>
            </a:r>
            <a:r>
              <a:rPr lang="ru-RU" sz="2400" dirty="0" smtClean="0"/>
              <a:t>;</a:t>
            </a:r>
          </a:p>
          <a:p>
            <a:pPr algn="ctr"/>
            <a:r>
              <a:rPr lang="ru-RU" sz="2400" dirty="0"/>
              <a:t>-</a:t>
            </a:r>
            <a:r>
              <a:rPr lang="ru-RU" sz="2400" dirty="0" err="1"/>
              <a:t>ведення</a:t>
            </a:r>
            <a:r>
              <a:rPr lang="ru-RU" sz="2400" dirty="0"/>
              <a:t> </a:t>
            </a:r>
            <a:r>
              <a:rPr lang="ru-RU" sz="2400" dirty="0" err="1" smtClean="0"/>
              <a:t>зборів,дискусій</a:t>
            </a:r>
            <a:r>
              <a:rPr lang="ru-RU" sz="2400" dirty="0" smtClean="0"/>
              <a:t>;</a:t>
            </a:r>
          </a:p>
          <a:p>
            <a:pPr algn="ctr"/>
            <a:r>
              <a:rPr lang="ru-RU" sz="2400" dirty="0"/>
              <a:t>-</a:t>
            </a:r>
            <a:r>
              <a:rPr lang="ru-RU" sz="2400" dirty="0" err="1"/>
              <a:t>розробка</a:t>
            </a:r>
            <a:r>
              <a:rPr lang="ru-RU" sz="2400" dirty="0"/>
              <a:t> </a:t>
            </a:r>
            <a:r>
              <a:rPr lang="ru-RU" sz="2400" dirty="0" err="1"/>
              <a:t>програми</a:t>
            </a:r>
            <a:r>
              <a:rPr lang="ru-RU" sz="2400" dirty="0"/>
              <a:t> </a:t>
            </a:r>
            <a:r>
              <a:rPr lang="ru-RU" sz="2400" dirty="0" err="1" smtClean="0"/>
              <a:t>навчання</a:t>
            </a:r>
            <a:r>
              <a:rPr lang="ru-RU" sz="2000" dirty="0" smtClean="0"/>
              <a:t>.</a:t>
            </a:r>
            <a:endParaRPr lang="uk-UA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649" y="3712417"/>
            <a:ext cx="4338685" cy="3038991"/>
          </a:xfrm>
          <a:prstGeom prst="round2DiagRect">
            <a:avLst>
              <a:gd name="adj1" fmla="val 16667"/>
              <a:gd name="adj2" fmla="val 3112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3951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72181"/>
            <a:ext cx="81369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chemeClr val="tx2">
                    <a:lumMod val="75000"/>
                  </a:schemeClr>
                </a:solidFill>
              </a:rPr>
              <a:t>Я</a:t>
            </a: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</a:rPr>
              <a:t>кості, </a:t>
            </a:r>
            <a:r>
              <a:rPr lang="uk-UA" sz="2800" b="1" dirty="0">
                <a:solidFill>
                  <a:schemeClr val="tx2">
                    <a:lumMod val="75000"/>
                  </a:schemeClr>
                </a:solidFill>
              </a:rPr>
              <a:t>що забезпечують успішність виконання професійної </a:t>
            </a: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</a:rPr>
              <a:t>діяльності:</a:t>
            </a:r>
            <a:endParaRPr lang="uk-UA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628800"/>
            <a:ext cx="828092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Здібності:</a:t>
            </a:r>
          </a:p>
          <a:p>
            <a:pPr marL="342900" indent="-342900">
              <a:buAutoNum type="arabicPeriod"/>
            </a:pPr>
            <a:r>
              <a:rPr lang="uk-UA" sz="2400" dirty="0" smtClean="0"/>
              <a:t>комунікативні здібності</a:t>
            </a:r>
            <a:r>
              <a:rPr lang="ru-RU" sz="2400" dirty="0"/>
              <a:t>(</a:t>
            </a:r>
            <a:r>
              <a:rPr lang="ru-RU" sz="2400" dirty="0" err="1"/>
              <a:t>уміння</a:t>
            </a:r>
            <a:r>
              <a:rPr lang="ru-RU" sz="2400" dirty="0"/>
              <a:t> </a:t>
            </a:r>
            <a:r>
              <a:rPr lang="ru-RU" sz="2400" dirty="0" err="1"/>
              <a:t>налагоджувати</a:t>
            </a:r>
            <a:r>
              <a:rPr lang="ru-RU" sz="2400" dirty="0"/>
              <a:t>, </a:t>
            </a:r>
            <a:r>
              <a:rPr lang="ru-RU" sz="2400" dirty="0" err="1"/>
              <a:t>установлювати</a:t>
            </a:r>
            <a:r>
              <a:rPr lang="ru-RU" sz="2400" dirty="0"/>
              <a:t> </a:t>
            </a:r>
            <a:r>
              <a:rPr lang="ru-RU" sz="2400" dirty="0" err="1" smtClean="0"/>
              <a:t>контакти</a:t>
            </a:r>
            <a:r>
              <a:rPr lang="ru-RU" sz="2400" dirty="0" smtClean="0"/>
              <a:t> з д</a:t>
            </a:r>
            <a:r>
              <a:rPr lang="en-US" sz="2400" dirty="0" smtClean="0"/>
              <a:t>i</a:t>
            </a:r>
            <a:r>
              <a:rPr lang="uk-UA" sz="2400" dirty="0" smtClean="0"/>
              <a:t>тьми);</a:t>
            </a:r>
          </a:p>
          <a:p>
            <a:pPr marL="342900" indent="-342900">
              <a:buAutoNum type="arabicPeriod"/>
            </a:pPr>
            <a:r>
              <a:rPr lang="ru-RU" sz="2400" dirty="0" err="1"/>
              <a:t>вербальні</a:t>
            </a:r>
            <a:r>
              <a:rPr lang="ru-RU" sz="2400" dirty="0"/>
              <a:t> </a:t>
            </a:r>
            <a:r>
              <a:rPr lang="ru-RU" sz="2400" dirty="0" err="1" smtClean="0"/>
              <a:t>здібності</a:t>
            </a:r>
            <a:r>
              <a:rPr lang="ru-RU" sz="2400" dirty="0" smtClean="0"/>
              <a:t>;</a:t>
            </a:r>
          </a:p>
          <a:p>
            <a:pPr marL="342900" indent="-342900">
              <a:buAutoNum type="arabicPeriod"/>
            </a:pPr>
            <a:r>
              <a:rPr lang="ru-RU" sz="2400" dirty="0" err="1"/>
              <a:t>гарні</a:t>
            </a:r>
            <a:r>
              <a:rPr lang="ru-RU" sz="2400" dirty="0"/>
              <a:t> </a:t>
            </a:r>
            <a:r>
              <a:rPr lang="ru-RU" sz="2400" dirty="0" err="1"/>
              <a:t>мнемонічні</a:t>
            </a:r>
            <a:r>
              <a:rPr lang="ru-RU" sz="2400" dirty="0"/>
              <a:t> </a:t>
            </a:r>
            <a:r>
              <a:rPr lang="ru-RU" sz="2400" dirty="0" err="1"/>
              <a:t>здатності</a:t>
            </a:r>
            <a:r>
              <a:rPr lang="ru-RU" sz="2400" dirty="0"/>
              <a:t> (</a:t>
            </a:r>
            <a:r>
              <a:rPr lang="ru-RU" sz="2400" dirty="0" err="1"/>
              <a:t>гарна</a:t>
            </a:r>
            <a:r>
              <a:rPr lang="ru-RU" sz="2400" dirty="0"/>
              <a:t> </a:t>
            </a:r>
            <a:r>
              <a:rPr lang="ru-RU" sz="2400" dirty="0" err="1"/>
              <a:t>пам'ять</a:t>
            </a:r>
            <a:r>
              <a:rPr lang="ru-RU" sz="2400" dirty="0" smtClean="0"/>
              <a:t>);</a:t>
            </a:r>
          </a:p>
          <a:p>
            <a:pPr marL="342900" indent="-342900">
              <a:buAutoNum type="arabicPeriod"/>
            </a:pPr>
            <a:r>
              <a:rPr lang="uk-UA" sz="2400" dirty="0"/>
              <a:t>гнучкість розумових процесів</a:t>
            </a:r>
            <a:r>
              <a:rPr lang="uk-UA" sz="2400" dirty="0" smtClean="0"/>
              <a:t>;</a:t>
            </a:r>
          </a:p>
          <a:p>
            <a:pPr marL="342900" indent="-342900">
              <a:buAutoNum type="arabicPeriod"/>
            </a:pPr>
            <a:r>
              <a:rPr lang="uk-UA" sz="2400" dirty="0"/>
              <a:t>фізична і психічна </a:t>
            </a:r>
            <a:r>
              <a:rPr lang="uk-UA" sz="2400" dirty="0" smtClean="0"/>
              <a:t>витривалість;</a:t>
            </a:r>
          </a:p>
          <a:p>
            <a:pPr marL="342900" indent="-342900">
              <a:buAutoNum type="arabicPeriod"/>
            </a:pPr>
            <a:r>
              <a:rPr lang="uk-UA" sz="2400" dirty="0"/>
              <a:t>в</a:t>
            </a:r>
            <a:r>
              <a:rPr lang="uk-UA" sz="2400" dirty="0" smtClean="0"/>
              <a:t>рівноваженість;</a:t>
            </a:r>
          </a:p>
          <a:p>
            <a:pPr marL="342900" indent="-342900">
              <a:buAutoNum type="arabicPeriod"/>
            </a:pPr>
            <a:r>
              <a:rPr lang="uk-UA" sz="2400" dirty="0"/>
              <a:t>здатність до </a:t>
            </a:r>
            <a:r>
              <a:rPr lang="uk-UA" sz="2400" dirty="0" smtClean="0"/>
              <a:t>співпереживання;</a:t>
            </a:r>
          </a:p>
          <a:p>
            <a:pPr marL="342900" indent="-342900">
              <a:buAutoNum type="arabicPeriod"/>
            </a:pPr>
            <a:r>
              <a:rPr lang="uk-UA" sz="2400" dirty="0"/>
              <a:t>гарний розвиток </a:t>
            </a:r>
            <a:r>
              <a:rPr lang="uk-UA" sz="2400" dirty="0" smtClean="0"/>
              <a:t>пам'яті.</a:t>
            </a:r>
          </a:p>
          <a:p>
            <a:pPr marL="342900" indent="-342900">
              <a:buAutoNum type="arabicPeriod"/>
            </a:pPr>
            <a:endParaRPr lang="uk-UA" sz="1600" dirty="0" smtClean="0"/>
          </a:p>
          <a:p>
            <a:endParaRPr lang="uk-UA" dirty="0" smtClean="0"/>
          </a:p>
          <a:p>
            <a:endParaRPr lang="uk-UA" sz="1600" dirty="0"/>
          </a:p>
        </p:txBody>
      </p:sp>
      <p:pic>
        <p:nvPicPr>
          <p:cNvPr id="2050" name="Picture 2" descr="C:\Users\Admin\AppData\Local\Microsoft\Windows\Temporary Internet Files\Content.IE5\M166Y346\45386715_1245530981_pero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2" y="4653136"/>
            <a:ext cx="3948605" cy="202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135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7913" y="310228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Особистісні якості, інтереси і </a:t>
            </a:r>
            <a:r>
              <a:rPr lang="uk-UA" sz="3200" b="1" dirty="0" smtClean="0"/>
              <a:t>схильності</a:t>
            </a:r>
            <a:r>
              <a:rPr lang="uk-UA" sz="2400" b="1" dirty="0" smtClean="0"/>
              <a:t>:</a:t>
            </a:r>
            <a:endParaRPr lang="uk-UA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967831" y="1265120"/>
            <a:ext cx="3746368" cy="461665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2400" i="1" dirty="0" smtClean="0"/>
              <a:t>1.увічливість;</a:t>
            </a:r>
            <a:endParaRPr lang="uk-UA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967831" y="1872278"/>
            <a:ext cx="3168352" cy="461665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2400" i="1" dirty="0"/>
              <a:t>2. наполегливість</a:t>
            </a:r>
            <a:r>
              <a:rPr lang="uk-UA" dirty="0"/>
              <a:t>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23548" y="2325531"/>
            <a:ext cx="3168352" cy="461665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2400" i="1" dirty="0"/>
              <a:t>3. ерудованість</a:t>
            </a:r>
            <a:r>
              <a:rPr lang="uk-UA" sz="2000" i="1" dirty="0"/>
              <a:t>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06165" y="2814114"/>
            <a:ext cx="3096344" cy="46166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2400" i="1" dirty="0"/>
              <a:t>4. витриманість</a:t>
            </a:r>
            <a:r>
              <a:rPr lang="uk-UA" dirty="0"/>
              <a:t>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45106" y="3350165"/>
            <a:ext cx="3096344" cy="461665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2400" i="1" dirty="0"/>
              <a:t>5. порядність</a:t>
            </a:r>
            <a:r>
              <a:rPr lang="uk-UA" dirty="0"/>
              <a:t>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27723" y="3811830"/>
            <a:ext cx="3024336" cy="461665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2400" i="1" dirty="0"/>
              <a:t>6.тактовн</a:t>
            </a:r>
            <a:r>
              <a:rPr lang="en-US" sz="2400" i="1" dirty="0"/>
              <a:t>i</a:t>
            </a:r>
            <a:r>
              <a:rPr lang="uk-UA" sz="2400" i="1" dirty="0" err="1" smtClean="0"/>
              <a:t>сть</a:t>
            </a:r>
            <a:r>
              <a:rPr lang="uk-UA" sz="2400" i="1" dirty="0" smtClean="0"/>
              <a:t>;</a:t>
            </a:r>
            <a:endParaRPr lang="uk-UA" sz="2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10788" y="4348706"/>
            <a:ext cx="3024336" cy="461665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2400" i="1" dirty="0"/>
              <a:t>7</a:t>
            </a:r>
            <a:r>
              <a:rPr lang="uk-UA" sz="2000" dirty="0"/>
              <a:t>. </a:t>
            </a:r>
            <a:r>
              <a:rPr lang="uk-UA" sz="2400" i="1" dirty="0" smtClean="0"/>
              <a:t>відповідальність;</a:t>
            </a:r>
            <a:endParaRPr lang="uk-UA" sz="2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987010" y="4826769"/>
            <a:ext cx="2664296" cy="461665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2400" i="1" dirty="0"/>
              <a:t>8</a:t>
            </a:r>
            <a:r>
              <a:rPr lang="uk-UA" sz="2400" i="1" dirty="0" smtClean="0"/>
              <a:t>.артистизм</a:t>
            </a:r>
            <a:r>
              <a:rPr lang="uk-UA" sz="2000" dirty="0" smtClean="0"/>
              <a:t>;</a:t>
            </a:r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626" y="1265120"/>
            <a:ext cx="3115038" cy="44681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9" y="1852071"/>
            <a:ext cx="2860327" cy="438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6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7983" y="316686"/>
            <a:ext cx="8640960" cy="1077218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    </a:t>
            </a:r>
            <a:r>
              <a:rPr lang="ru-RU" sz="3200" dirty="0" err="1" smtClean="0"/>
              <a:t>Якості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перешкоджають</a:t>
            </a:r>
            <a:r>
              <a:rPr lang="ru-RU" sz="3200" dirty="0"/>
              <a:t> </a:t>
            </a:r>
            <a:r>
              <a:rPr lang="ru-RU" sz="3200" dirty="0" err="1"/>
              <a:t>ефективності</a:t>
            </a:r>
            <a:r>
              <a:rPr lang="ru-RU" sz="3200" dirty="0"/>
              <a:t> </a:t>
            </a:r>
            <a:endParaRPr lang="ru-RU" sz="3200" dirty="0" smtClean="0"/>
          </a:p>
          <a:p>
            <a:r>
              <a:rPr lang="ru-RU" sz="3200" dirty="0"/>
              <a:t> </a:t>
            </a:r>
            <a:r>
              <a:rPr lang="ru-RU" sz="3200" dirty="0" smtClean="0"/>
              <a:t>                              </a:t>
            </a:r>
            <a:r>
              <a:rPr lang="ru-RU" sz="3200" dirty="0" err="1" smtClean="0"/>
              <a:t>професійної</a:t>
            </a:r>
            <a:r>
              <a:rPr lang="ru-RU" sz="3200" dirty="0" smtClean="0"/>
              <a:t> </a:t>
            </a:r>
            <a:r>
              <a:rPr lang="ru-RU" sz="3200" dirty="0" err="1"/>
              <a:t>діяльності</a:t>
            </a:r>
            <a:r>
              <a:rPr lang="ru-RU" sz="2400" dirty="0"/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99792" y="1916832"/>
            <a:ext cx="547260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2800" dirty="0" smtClean="0"/>
              <a:t>замкнутість;</a:t>
            </a:r>
          </a:p>
          <a:p>
            <a:pPr marL="342900" indent="-342900">
              <a:buAutoNum type="arabicPeriod"/>
            </a:pPr>
            <a:r>
              <a:rPr lang="uk-UA" sz="2800" dirty="0"/>
              <a:t>неуважність;</a:t>
            </a:r>
          </a:p>
          <a:p>
            <a:pPr marL="342900" indent="-342900">
              <a:buAutoNum type="arabicPeriod"/>
            </a:pPr>
            <a:r>
              <a:rPr lang="uk-UA" sz="2800" dirty="0"/>
              <a:t>дратівливість;</a:t>
            </a:r>
          </a:p>
          <a:p>
            <a:pPr marL="342900" indent="-342900">
              <a:buAutoNum type="arabicPeriod"/>
            </a:pPr>
            <a:r>
              <a:rPr lang="uk-UA" sz="2800" dirty="0" err="1"/>
              <a:t>н</a:t>
            </a:r>
            <a:r>
              <a:rPr lang="uk-UA" sz="2800" dirty="0" err="1" smtClean="0"/>
              <a:t>евр</a:t>
            </a:r>
            <a:r>
              <a:rPr lang="en-US" sz="2800" dirty="0"/>
              <a:t>i</a:t>
            </a:r>
            <a:r>
              <a:rPr lang="uk-UA" sz="2800" dirty="0" err="1"/>
              <a:t>вноважен</a:t>
            </a:r>
            <a:r>
              <a:rPr lang="en-US" sz="2800" dirty="0"/>
              <a:t>i</a:t>
            </a:r>
            <a:r>
              <a:rPr lang="uk-UA" sz="2800" dirty="0" err="1" smtClean="0"/>
              <a:t>сть</a:t>
            </a:r>
            <a:r>
              <a:rPr lang="uk-UA" sz="2800" dirty="0" smtClean="0"/>
              <a:t>;</a:t>
            </a:r>
          </a:p>
          <a:p>
            <a:pPr marL="342900" indent="-342900">
              <a:buAutoNum type="arabicPeriod"/>
            </a:pPr>
            <a:r>
              <a:rPr lang="uk-UA" sz="2800" dirty="0"/>
              <a:t>агресивність;</a:t>
            </a:r>
          </a:p>
          <a:p>
            <a:pPr marL="342900" indent="-342900">
              <a:buAutoNum type="arabicPeriod"/>
            </a:pPr>
            <a:r>
              <a:rPr lang="uk-UA" sz="2800" dirty="0"/>
              <a:t>е</a:t>
            </a:r>
            <a:r>
              <a:rPr lang="uk-UA" sz="2800" dirty="0" smtClean="0"/>
              <a:t>гоїстичність;</a:t>
            </a:r>
          </a:p>
          <a:p>
            <a:pPr marL="342900" indent="-342900">
              <a:buAutoNum type="arabicPeriod"/>
            </a:pPr>
            <a:r>
              <a:rPr lang="uk-UA" sz="2800" dirty="0"/>
              <a:t>невихованість</a:t>
            </a:r>
            <a:r>
              <a:rPr lang="uk-UA" sz="2800" dirty="0" smtClean="0"/>
              <a:t>;</a:t>
            </a:r>
          </a:p>
          <a:p>
            <a:pPr marL="342900" indent="-342900">
              <a:buAutoNum type="arabicPeriod"/>
            </a:pPr>
            <a:r>
              <a:rPr lang="uk-UA" sz="2800" dirty="0"/>
              <a:t>п</a:t>
            </a:r>
            <a:r>
              <a:rPr lang="uk-UA" sz="2800" dirty="0" smtClean="0"/>
              <a:t>асивність.</a:t>
            </a:r>
            <a:endParaRPr lang="uk-UA" sz="2800" dirty="0"/>
          </a:p>
          <a:p>
            <a:pPr marL="342900" indent="-342900">
              <a:buAutoNum type="arabicPeriod"/>
            </a:pPr>
            <a:endParaRPr lang="uk-UA" dirty="0" smtClean="0"/>
          </a:p>
          <a:p>
            <a:pPr marL="342900" indent="-342900">
              <a:buAutoNum type="arabicPeriod"/>
            </a:pPr>
            <a:endParaRPr lang="uk-UA" dirty="0"/>
          </a:p>
          <a:p>
            <a:pPr marL="342900" indent="-342900">
              <a:buAutoNum type="arabicPeriod"/>
            </a:pPr>
            <a:endParaRPr lang="uk-UA" dirty="0"/>
          </a:p>
        </p:txBody>
      </p:sp>
      <p:pic>
        <p:nvPicPr>
          <p:cNvPr id="1027" name="Picture 3" descr="C:\Users\Admin\AppData\Local\Microsoft\Windows\Temporary Internet Files\Content.IE5\WFFEC8J1\21-luchshaya-kniga-2015-goda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9559">
            <a:off x="5887607" y="4090184"/>
            <a:ext cx="3081566" cy="205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85" y="1628800"/>
            <a:ext cx="2494695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47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7306" y="332656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Область застосування професійних </a:t>
            </a: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знань</a:t>
            </a:r>
            <a:r>
              <a:rPr lang="uk-UA" i="1" dirty="0" smtClean="0"/>
              <a:t>:</a:t>
            </a:r>
            <a:endParaRPr lang="uk-UA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12944" y="1052736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1.Осв</a:t>
            </a:r>
            <a:r>
              <a:rPr lang="en-US" sz="2400" dirty="0" smtClean="0"/>
              <a:t>i</a:t>
            </a:r>
            <a:r>
              <a:rPr lang="uk-UA" sz="2400" dirty="0" err="1" smtClean="0"/>
              <a:t>тн</a:t>
            </a:r>
            <a:r>
              <a:rPr lang="en-US" sz="2400" dirty="0" smtClean="0"/>
              <a:t>i</a:t>
            </a:r>
            <a:r>
              <a:rPr lang="uk-UA" sz="2400" dirty="0" smtClean="0"/>
              <a:t> установи(школи,вузи..)</a:t>
            </a:r>
          </a:p>
          <a:p>
            <a:pPr algn="ctr"/>
            <a:r>
              <a:rPr lang="uk-UA" sz="2400" dirty="0"/>
              <a:t>2. </a:t>
            </a:r>
            <a:r>
              <a:rPr lang="uk-UA" sz="2400" dirty="0" smtClean="0"/>
              <a:t>Соціальні організації(</a:t>
            </a:r>
            <a:r>
              <a:rPr lang="en-US" sz="2400" dirty="0" smtClean="0"/>
              <a:t>i</a:t>
            </a:r>
            <a:r>
              <a:rPr lang="uk-UA" sz="2400" dirty="0" err="1" smtClean="0"/>
              <a:t>нтернати</a:t>
            </a:r>
            <a:r>
              <a:rPr lang="uk-UA" sz="2400" dirty="0" smtClean="0"/>
              <a:t>,притулки)</a:t>
            </a:r>
          </a:p>
          <a:p>
            <a:pPr algn="ctr"/>
            <a:r>
              <a:rPr lang="uk-UA" sz="2400" dirty="0" smtClean="0"/>
              <a:t>3.Робота в правоохоронних органах(колон</a:t>
            </a:r>
            <a:r>
              <a:rPr lang="en-US" sz="2400" dirty="0" smtClean="0"/>
              <a:t>i</a:t>
            </a:r>
            <a:r>
              <a:rPr lang="uk-UA" sz="2400" dirty="0" smtClean="0"/>
              <a:t>ї)</a:t>
            </a:r>
          </a:p>
          <a:p>
            <a:pPr algn="ctr"/>
            <a:r>
              <a:rPr lang="uk-UA" sz="2400" dirty="0" smtClean="0"/>
              <a:t>4.Академ</a:t>
            </a:r>
            <a:r>
              <a:rPr lang="en-US" sz="2400" dirty="0" smtClean="0"/>
              <a:t>i</a:t>
            </a:r>
            <a:r>
              <a:rPr lang="uk-UA" sz="2400" dirty="0" smtClean="0"/>
              <a:t>я </a:t>
            </a:r>
            <a:r>
              <a:rPr lang="uk-UA" sz="2400" dirty="0" err="1" smtClean="0"/>
              <a:t>осв</a:t>
            </a:r>
            <a:r>
              <a:rPr lang="en-US" sz="2400" dirty="0" smtClean="0"/>
              <a:t>i</a:t>
            </a:r>
            <a:r>
              <a:rPr lang="uk-UA" sz="2400" dirty="0" smtClean="0"/>
              <a:t>ти</a:t>
            </a:r>
            <a:endParaRPr lang="uk-UA" sz="2400" dirty="0"/>
          </a:p>
        </p:txBody>
      </p:sp>
      <p:pic>
        <p:nvPicPr>
          <p:cNvPr id="3075" name="Picture 3" descr="C:\Users\Admin\AppData\Local\Microsoft\Windows\Temporary Internet Files\Content.IE5\21SUQZ1T\Школа_№440_Ольгино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25" y="3501008"/>
            <a:ext cx="4379979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AppData\Local\Microsoft\Windows\Temporary Internet Files\Content.IE5\WFFEC8J1\The_Queen's_College,_Oxford_(pic_2)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423" y="2924944"/>
            <a:ext cx="4320482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11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812" y="255566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Плюси</a:t>
            </a:r>
            <a:r>
              <a:rPr lang="ru-RU" sz="4400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44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і </a:t>
            </a:r>
            <a:r>
              <a:rPr lang="ru-RU" sz="4400" i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мінуси</a:t>
            </a:r>
            <a:r>
              <a:rPr lang="ru-RU" sz="44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4400" i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професії</a:t>
            </a:r>
            <a:r>
              <a:rPr lang="ru-RU" sz="44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endParaRPr lang="uk-UA" sz="3200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217970">
            <a:off x="4716016" y="1079159"/>
            <a:ext cx="41764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/>
              <a:t>Плюси</a:t>
            </a:r>
            <a:r>
              <a:rPr lang="uk-UA" b="1" dirty="0" smtClean="0"/>
              <a:t>:</a:t>
            </a:r>
          </a:p>
          <a:p>
            <a:pPr marL="342900" indent="-342900">
              <a:buAutoNum type="arabicPeriod"/>
            </a:pPr>
            <a:r>
              <a:rPr lang="ru-RU" dirty="0" err="1" smtClean="0"/>
              <a:t>Спілкування</a:t>
            </a:r>
            <a:r>
              <a:rPr lang="ru-RU" dirty="0" smtClean="0"/>
              <a:t> </a:t>
            </a:r>
            <a:r>
              <a:rPr lang="ru-RU" dirty="0"/>
              <a:t>з людьми -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 smtClean="0"/>
              <a:t>знайомства</a:t>
            </a:r>
            <a:r>
              <a:rPr lang="ru-RU" dirty="0" smtClean="0"/>
              <a:t>.</a:t>
            </a:r>
          </a:p>
          <a:p>
            <a:pPr marL="342900" indent="-342900">
              <a:buAutoNum type="arabicPeriod"/>
            </a:pPr>
            <a:r>
              <a:rPr lang="ru-RU" dirty="0"/>
              <a:t>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розвиваєшся</a:t>
            </a:r>
            <a:r>
              <a:rPr lang="ru-RU" dirty="0"/>
              <a:t> </a:t>
            </a:r>
            <a:r>
              <a:rPr lang="ru-RU" dirty="0" smtClean="0"/>
              <a:t>сам.</a:t>
            </a:r>
          </a:p>
          <a:p>
            <a:pPr marL="342900" indent="-342900">
              <a:buAutoNum type="arabicPeriod"/>
            </a:pPr>
            <a:r>
              <a:rPr lang="ru-RU" dirty="0" err="1"/>
              <a:t>Вчиш</a:t>
            </a:r>
            <a:r>
              <a:rPr lang="ru-RU" dirty="0"/>
              <a:t> </a:t>
            </a:r>
            <a:r>
              <a:rPr lang="ru-RU" dirty="0" err="1"/>
              <a:t>нове</a:t>
            </a:r>
            <a:r>
              <a:rPr lang="ru-RU" dirty="0"/>
              <a:t> </a:t>
            </a:r>
            <a:r>
              <a:rPr lang="ru-RU" dirty="0" err="1" smtClean="0"/>
              <a:t>покол</a:t>
            </a:r>
            <a:r>
              <a:rPr lang="en-US" dirty="0" smtClean="0"/>
              <a:t>i</a:t>
            </a:r>
            <a:r>
              <a:rPr lang="ru-RU" dirty="0" err="1"/>
              <a:t>ння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ru-RU" dirty="0" err="1"/>
              <a:t>приносиш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в </a:t>
            </a:r>
            <a:r>
              <a:rPr lang="ru-RU" dirty="0" smtClean="0"/>
              <a:t>приклад.</a:t>
            </a:r>
          </a:p>
          <a:p>
            <a:pPr marL="342900" indent="-342900">
              <a:buAutoNum type="arabicPeriod"/>
            </a:pPr>
            <a:r>
              <a:rPr lang="ru-RU" dirty="0"/>
              <a:t>Все таки робота з </a:t>
            </a:r>
            <a:r>
              <a:rPr lang="ru-RU" dirty="0" err="1"/>
              <a:t>дітьми</a:t>
            </a:r>
            <a:r>
              <a:rPr lang="ru-RU" dirty="0"/>
              <a:t> </a:t>
            </a:r>
            <a:r>
              <a:rPr lang="ru-RU" dirty="0" err="1"/>
              <a:t>приємна</a:t>
            </a:r>
            <a:r>
              <a:rPr lang="ru-RU" dirty="0"/>
              <a:t> - </a:t>
            </a:r>
            <a:r>
              <a:rPr lang="ru-RU" dirty="0" err="1"/>
              <a:t>діти-квіти</a:t>
            </a:r>
            <a:r>
              <a:rPr lang="ru-RU" dirty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37231"/>
            <a:ext cx="4195923" cy="27972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435633">
            <a:off x="534559" y="3884848"/>
            <a:ext cx="48951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/>
              <a:t> </a:t>
            </a:r>
            <a:r>
              <a:rPr lang="uk-UA" sz="2400" b="1" i="1" dirty="0" smtClean="0"/>
              <a:t>Мінуси</a:t>
            </a:r>
            <a:r>
              <a:rPr lang="uk-UA" sz="2400" b="1" dirty="0" smtClean="0"/>
              <a:t>:</a:t>
            </a:r>
            <a:endParaRPr lang="uk-UA" b="1" dirty="0" smtClean="0"/>
          </a:p>
          <a:p>
            <a:pPr marL="342900" indent="-342900">
              <a:buAutoNum type="arabicPeriod"/>
            </a:pPr>
            <a:r>
              <a:rPr lang="ru-RU" dirty="0" err="1" smtClean="0"/>
              <a:t>Падає</a:t>
            </a:r>
            <a:r>
              <a:rPr lang="ru-RU" dirty="0" smtClean="0"/>
              <a:t> </a:t>
            </a:r>
            <a:r>
              <a:rPr lang="ru-RU" dirty="0" err="1"/>
              <a:t>зір</a:t>
            </a:r>
            <a:r>
              <a:rPr lang="ru-RU" dirty="0"/>
              <a:t> у </a:t>
            </a:r>
            <a:r>
              <a:rPr lang="ru-RU" dirty="0" err="1"/>
              <a:t>зв'язку</a:t>
            </a:r>
            <a:r>
              <a:rPr lang="ru-RU" dirty="0"/>
              <a:t> з </a:t>
            </a:r>
            <a:r>
              <a:rPr lang="ru-RU" dirty="0" err="1"/>
              <a:t>проведенням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годин за книжками і </a:t>
            </a:r>
            <a:r>
              <a:rPr lang="ru-RU" dirty="0" err="1" smtClean="0"/>
              <a:t>комп'ютером</a:t>
            </a:r>
            <a:r>
              <a:rPr lang="ru-RU" dirty="0" smtClean="0"/>
              <a:t>.</a:t>
            </a:r>
          </a:p>
          <a:p>
            <a:pPr marL="342900" indent="-342900">
              <a:buAutoNum type="arabicPeriod"/>
            </a:pPr>
            <a:r>
              <a:rPr lang="uk-UA" dirty="0"/>
              <a:t> Відповідальність за дітей </a:t>
            </a:r>
            <a:r>
              <a:rPr lang="uk-UA" dirty="0" smtClean="0"/>
              <a:t>.</a:t>
            </a:r>
          </a:p>
          <a:p>
            <a:pPr marL="342900" indent="-342900">
              <a:buAutoNum type="arabicPeriod"/>
            </a:pPr>
            <a:r>
              <a:rPr lang="ru-RU" dirty="0" err="1"/>
              <a:t>Дисципліну</a:t>
            </a:r>
            <a:r>
              <a:rPr lang="ru-RU" dirty="0"/>
              <a:t> в </a:t>
            </a:r>
            <a:r>
              <a:rPr lang="ru-RU" dirty="0" err="1"/>
              <a:t>класі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підтримувати</a:t>
            </a:r>
            <a:r>
              <a:rPr lang="ru-RU" dirty="0"/>
              <a:t> </a:t>
            </a:r>
            <a:r>
              <a:rPr lang="ru-RU" dirty="0" err="1"/>
              <a:t>звідси</a:t>
            </a:r>
            <a:r>
              <a:rPr lang="ru-RU" dirty="0"/>
              <a:t>: </a:t>
            </a:r>
            <a:r>
              <a:rPr lang="ru-RU" dirty="0" err="1"/>
              <a:t>підвищувати</a:t>
            </a:r>
            <a:r>
              <a:rPr lang="ru-RU" dirty="0"/>
              <a:t> голос на </a:t>
            </a:r>
            <a:r>
              <a:rPr lang="ru-RU" dirty="0" err="1"/>
              <a:t>учнів</a:t>
            </a:r>
            <a:r>
              <a:rPr lang="ru-RU" dirty="0"/>
              <a:t> , </a:t>
            </a:r>
            <a:r>
              <a:rPr lang="ru-RU" dirty="0" err="1"/>
              <a:t>зв'язки</a:t>
            </a:r>
            <a:r>
              <a:rPr lang="ru-RU" dirty="0"/>
              <a:t> </a:t>
            </a:r>
            <a:r>
              <a:rPr lang="ru-RU" dirty="0" err="1"/>
              <a:t>голосові</a:t>
            </a:r>
            <a:r>
              <a:rPr lang="ru-RU" dirty="0"/>
              <a:t> </a:t>
            </a:r>
            <a:r>
              <a:rPr lang="ru-RU" dirty="0" err="1"/>
              <a:t>сідають</a:t>
            </a:r>
            <a:r>
              <a:rPr lang="ru-RU" dirty="0"/>
              <a:t> з часом </a:t>
            </a:r>
            <a:r>
              <a:rPr lang="ru-RU" dirty="0" smtClean="0"/>
              <a:t>.</a:t>
            </a:r>
          </a:p>
          <a:p>
            <a:pPr marL="342900" indent="-342900">
              <a:buAutoNum type="arabicPeriod"/>
            </a:pPr>
            <a:r>
              <a:rPr lang="ru-RU" dirty="0"/>
              <a:t>Не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висока</a:t>
            </a:r>
            <a:r>
              <a:rPr lang="ru-RU" dirty="0"/>
              <a:t> з \ </a:t>
            </a:r>
            <a:r>
              <a:rPr lang="ru-RU" dirty="0" smtClean="0"/>
              <a:t>п.</a:t>
            </a:r>
          </a:p>
          <a:p>
            <a:pPr marL="342900" indent="-342900">
              <a:buAutoNum type="arabicPeriod"/>
            </a:pPr>
            <a:r>
              <a:rPr lang="uk-UA" dirty="0"/>
              <a:t>Звіти перед </a:t>
            </a:r>
            <a:r>
              <a:rPr lang="uk-UA" dirty="0" smtClean="0"/>
              <a:t> директором .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933056"/>
            <a:ext cx="1970137" cy="243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022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683</Words>
  <Application>Microsoft Office PowerPoint</Application>
  <PresentationFormat>Экран (4:3)</PresentationFormat>
  <Paragraphs>83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Nadia</cp:lastModifiedBy>
  <cp:revision>18</cp:revision>
  <dcterms:created xsi:type="dcterms:W3CDTF">2016-11-17T15:23:20Z</dcterms:created>
  <dcterms:modified xsi:type="dcterms:W3CDTF">2017-02-15T18:56:02Z</dcterms:modified>
</cp:coreProperties>
</file>