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03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2" r:id="rId6"/>
    <p:sldId id="257" r:id="rId7"/>
    <p:sldId id="281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9" autoAdjust="0"/>
  </p:normalViewPr>
  <p:slideViewPr>
    <p:cSldViewPr>
      <p:cViewPr varScale="1">
        <p:scale>
          <a:sx n="70" d="100"/>
          <a:sy n="70" d="100"/>
        </p:scale>
        <p:origin x="1138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B1659ACC-BB8B-40BD-9C3D-7515A99833BA}" type="datetimeFigureOut">
              <a:rPr lang="ru-RU"/>
              <a:t>15.02.2017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E02B09C-4EB4-4858-8C5D-928515EB5FA1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6CAB3F5D-6129-4745-AD27-E1F8E3F0C4BE}" type="datetimeFigureOut">
              <a:rPr lang="ru-RU"/>
              <a:t>15.02.2017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20" y="228600"/>
            <a:ext cx="1159157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47" y="5353963"/>
            <a:ext cx="11628139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600200"/>
            <a:ext cx="10360501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556001"/>
            <a:ext cx="8532178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20" y="228600"/>
            <a:ext cx="1159157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47" y="714191"/>
            <a:ext cx="11628139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447801"/>
            <a:ext cx="2742486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447800"/>
            <a:ext cx="802431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20" y="228600"/>
            <a:ext cx="11591573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1151" y="4203592"/>
            <a:ext cx="3834240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1518" y="4075290"/>
            <a:ext cx="7390761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0655" y="4087562"/>
            <a:ext cx="7288741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7371" y="4074175"/>
            <a:ext cx="4409518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147" y="4058555"/>
            <a:ext cx="11628139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03" y="2463560"/>
            <a:ext cx="10360501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679" y="1437449"/>
            <a:ext cx="8554750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1972" y="2679192"/>
            <a:ext cx="5094929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1923" y="2679192"/>
            <a:ext cx="5094929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973" y="2678114"/>
            <a:ext cx="5094929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875" y="3429001"/>
            <a:ext cx="5092080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986" y="2678113"/>
            <a:ext cx="5094929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3429001"/>
            <a:ext cx="5094929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20" y="228600"/>
            <a:ext cx="1159157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47" y="714191"/>
            <a:ext cx="11628139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20" y="228600"/>
            <a:ext cx="1159157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3581401"/>
            <a:ext cx="4469236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47" y="714191"/>
            <a:ext cx="11628139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8882" y="2286000"/>
            <a:ext cx="4469236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001" y="1828800"/>
            <a:ext cx="5204079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20" y="228600"/>
            <a:ext cx="1159157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47" y="5353963"/>
            <a:ext cx="11628139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182" y="338667"/>
            <a:ext cx="5082203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421" y="2785533"/>
            <a:ext cx="508996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15.02.2017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309" y="1371600"/>
            <a:ext cx="4753642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20" y="228600"/>
            <a:ext cx="11591573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47" y="1679429"/>
            <a:ext cx="11628139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38328"/>
            <a:ext cx="10969943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3103" y="6250165"/>
            <a:ext cx="5047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17" y="6250165"/>
            <a:ext cx="5047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065" y="6250164"/>
            <a:ext cx="1548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454" y="2675467"/>
            <a:ext cx="9875205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36612" y="303764"/>
            <a:ext cx="10744200" cy="2209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Comic Sans MS" panose="030F0702030302020204" pitchFamily="66" charset="0"/>
              </a:rPr>
              <a:t>Моя </a:t>
            </a:r>
            <a:r>
              <a:rPr lang="ru-RU" sz="5400" dirty="0" err="1" smtClean="0">
                <a:latin typeface="Comic Sans MS" panose="030F0702030302020204" pitchFamily="66" charset="0"/>
              </a:rPr>
              <a:t>майбутня</a:t>
            </a:r>
            <a:r>
              <a:rPr lang="ru-RU" sz="5400" dirty="0" smtClean="0">
                <a:latin typeface="Comic Sans MS" panose="030F0702030302020204" pitchFamily="66" charset="0"/>
              </a:rPr>
              <a:t> </a:t>
            </a:r>
            <a:r>
              <a:rPr lang="ru-RU" sz="5400" dirty="0" err="1" smtClean="0">
                <a:latin typeface="Comic Sans MS" panose="030F0702030302020204" pitchFamily="66" charset="0"/>
              </a:rPr>
              <a:t>профес</a:t>
            </a:r>
            <a:r>
              <a:rPr lang="uk-UA" sz="5400" dirty="0" err="1" smtClean="0">
                <a:latin typeface="Comic Sans MS" panose="030F0702030302020204" pitchFamily="66" charset="0"/>
              </a:rPr>
              <a:t>ія</a:t>
            </a:r>
            <a:r>
              <a:rPr lang="uk-UA" sz="5400" dirty="0" smtClean="0">
                <a:latin typeface="Comic Sans MS" panose="030F0702030302020204" pitchFamily="66" charset="0"/>
              </a:rPr>
              <a:t> - економіст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36612" y="3348422"/>
            <a:ext cx="4724400" cy="1714314"/>
          </a:xfrm>
        </p:spPr>
        <p:txBody>
          <a:bodyPr>
            <a:normAutofit/>
          </a:bodyPr>
          <a:lstStyle/>
          <a:p>
            <a:pPr algn="ctr"/>
            <a:r>
              <a:rPr lang="uk-UA" sz="3600" cap="none" dirty="0" smtClean="0">
                <a:latin typeface="Comic Sans MS" panose="030F0702030302020204" pitchFamily="66" charset="0"/>
              </a:rPr>
              <a:t>Презентація</a:t>
            </a:r>
          </a:p>
          <a:p>
            <a:pPr algn="ctr"/>
            <a:r>
              <a:rPr lang="uk-UA" cap="none" dirty="0" smtClean="0">
                <a:latin typeface="Constantia" pitchFamily="18" charset="0"/>
              </a:rPr>
              <a:t> </a:t>
            </a:r>
            <a:r>
              <a:rPr lang="uk-UA" sz="2400" cap="none" smtClean="0">
                <a:latin typeface="Constantia" pitchFamily="18" charset="0"/>
              </a:rPr>
              <a:t>учениці </a:t>
            </a:r>
            <a:r>
              <a:rPr lang="uk-UA" sz="2400" cap="none" smtClean="0">
                <a:latin typeface="Constantia" pitchFamily="18" charset="0"/>
              </a:rPr>
              <a:t>10-А </a:t>
            </a:r>
            <a:r>
              <a:rPr lang="uk-UA" sz="2400" cap="none" dirty="0" smtClean="0">
                <a:latin typeface="Constantia" pitchFamily="18" charset="0"/>
              </a:rPr>
              <a:t>класу</a:t>
            </a:r>
          </a:p>
          <a:p>
            <a:pPr algn="ctr"/>
            <a:r>
              <a:rPr lang="uk-UA" sz="2400" cap="none" dirty="0" err="1" smtClean="0">
                <a:latin typeface="Constantia" pitchFamily="18" charset="0"/>
              </a:rPr>
              <a:t>Плєшкової</a:t>
            </a:r>
            <a:r>
              <a:rPr lang="uk-UA" sz="2400" cap="none" dirty="0" smtClean="0">
                <a:latin typeface="Constantia" pitchFamily="18" charset="0"/>
              </a:rPr>
              <a:t> Юлії Анатоліївни</a:t>
            </a:r>
            <a:endParaRPr lang="ru-RU" sz="2400" cap="none" dirty="0">
              <a:latin typeface="Constantia" pitchFamily="18" charset="0"/>
            </a:endParaRPr>
          </a:p>
        </p:txBody>
      </p:sp>
      <p:pic>
        <p:nvPicPr>
          <p:cNvPr id="1028" name="Picture 4" descr="http://inpress.ua/uploads/news/2014/02/17/386e3c4d13269ad478274bc8c18a5bf43da766c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812">
            <a:off x="5235630" y="2133976"/>
            <a:ext cx="4851311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27012" y="1524000"/>
            <a:ext cx="7161212" cy="4648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effectLst/>
              </a:rPr>
              <a:t>    </a:t>
            </a:r>
            <a:r>
              <a:rPr lang="ru-RU" dirty="0" err="1" smtClean="0">
                <a:effectLst/>
              </a:rPr>
              <a:t>Економісту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потрібна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так само </a:t>
            </a:r>
            <a:r>
              <a:rPr lang="ru-RU" dirty="0" err="1">
                <a:effectLst/>
              </a:rPr>
              <a:t>англійська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мова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Грамотний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економіст</a:t>
            </a:r>
            <a:r>
              <a:rPr lang="ru-RU" dirty="0">
                <a:effectLst/>
              </a:rPr>
              <a:t>, де б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працював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зобов'язаний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знайомитися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спеціальною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літературою</a:t>
            </a:r>
            <a:r>
              <a:rPr lang="ru-RU" dirty="0">
                <a:effectLst/>
              </a:rPr>
              <a:t>, а вона в основному </a:t>
            </a:r>
            <a:r>
              <a:rPr lang="ru-RU" dirty="0" err="1">
                <a:effectLst/>
              </a:rPr>
              <a:t>з'являється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англійською</a:t>
            </a:r>
            <a:r>
              <a:rPr lang="ru-RU" dirty="0">
                <a:effectLst/>
              </a:rPr>
              <a:t>. Та й сама </a:t>
            </a:r>
            <a:r>
              <a:rPr lang="ru-RU" dirty="0" err="1">
                <a:effectLst/>
              </a:rPr>
              <a:t>термінологія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економічної</a:t>
            </a:r>
            <a:r>
              <a:rPr lang="ru-RU" dirty="0">
                <a:effectLst/>
              </a:rPr>
              <a:t> науки в </a:t>
            </a:r>
            <a:r>
              <a:rPr lang="ru-RU" dirty="0" err="1">
                <a:effectLst/>
              </a:rPr>
              <a:t>чому</a:t>
            </a:r>
            <a:r>
              <a:rPr lang="ru-RU" dirty="0">
                <a:effectLst/>
              </a:rPr>
              <a:t> заснована на </a:t>
            </a:r>
            <a:r>
              <a:rPr lang="ru-RU" dirty="0" err="1">
                <a:effectLst/>
              </a:rPr>
              <a:t>англійській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мові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Знання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однієї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іноземної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мови</a:t>
            </a:r>
            <a:r>
              <a:rPr lang="ru-RU" dirty="0">
                <a:effectLst/>
              </a:rPr>
              <a:t>, в основному </a:t>
            </a:r>
            <a:r>
              <a:rPr lang="ru-RU" dirty="0" err="1">
                <a:effectLst/>
              </a:rPr>
              <a:t>німецької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французької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всіляко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вітається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8194" name="Picture 2" descr="http://www.bsuir.by/m/12_100229_1_678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1600200"/>
            <a:ext cx="50291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effectLst/>
                <a:latin typeface="Comic Sans MS" panose="030F0702030302020204" pitchFamily="66" charset="0"/>
              </a:rPr>
              <a:t>Плюси</a:t>
            </a:r>
            <a:r>
              <a:rPr lang="ru-RU" sz="40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effectLst/>
                <a:latin typeface="Comic Sans MS" panose="030F0702030302020204" pitchFamily="66" charset="0"/>
              </a:rPr>
              <a:t>професії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362200"/>
            <a:ext cx="7389812" cy="205740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dirty="0" err="1">
                <a:effectLst/>
              </a:rPr>
              <a:t>в</a:t>
            </a:r>
            <a:r>
              <a:rPr lang="ru-RU" dirty="0" err="1" smtClean="0">
                <a:effectLst/>
              </a:rPr>
              <a:t>исока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заробітна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плата: </a:t>
            </a:r>
            <a:r>
              <a:rPr lang="ru-RU" dirty="0" err="1" smtClean="0">
                <a:effectLst/>
              </a:rPr>
              <a:t>від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$ 400 до 1500 і </a:t>
            </a:r>
            <a:r>
              <a:rPr lang="ru-RU" dirty="0" err="1" smtClean="0">
                <a:effectLst/>
              </a:rPr>
              <a:t>вище</a:t>
            </a:r>
            <a:r>
              <a:rPr lang="ru-RU" dirty="0" smtClean="0">
                <a:effectLst/>
              </a:rPr>
              <a:t>;</a:t>
            </a:r>
            <a:endParaRPr lang="ru-RU" dirty="0">
              <a:effectLst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err="1">
                <a:effectLst/>
              </a:rPr>
              <a:t>у</a:t>
            </a:r>
            <a:r>
              <a:rPr lang="ru-RU" dirty="0" err="1" smtClean="0">
                <a:effectLst/>
              </a:rPr>
              <a:t>ніверсальність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–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знайти</a:t>
            </a:r>
            <a:r>
              <a:rPr lang="ru-RU" dirty="0">
                <a:effectLst/>
              </a:rPr>
              <a:t> роботу в будь-</a:t>
            </a:r>
            <a:r>
              <a:rPr lang="ru-RU" dirty="0" err="1">
                <a:effectLst/>
              </a:rPr>
              <a:t>якій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сфері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економіки</a:t>
            </a:r>
            <a:r>
              <a:rPr lang="ru-RU" dirty="0">
                <a:effectLst/>
              </a:rPr>
              <a:t>;</a:t>
            </a:r>
            <a:endParaRPr lang="ru-RU" dirty="0" smtClean="0">
              <a:effectLst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err="1">
                <a:effectLst/>
              </a:rPr>
              <a:t>в</a:t>
            </a:r>
            <a:r>
              <a:rPr lang="ru-RU" dirty="0" err="1" smtClean="0">
                <a:effectLst/>
              </a:rPr>
              <a:t>исокий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попит на </a:t>
            </a:r>
            <a:r>
              <a:rPr lang="ru-RU" dirty="0" smtClean="0">
                <a:effectLst/>
              </a:rPr>
              <a:t>ринку </a:t>
            </a:r>
            <a:r>
              <a:rPr lang="ru-RU" dirty="0" err="1" smtClean="0">
                <a:effectLst/>
              </a:rPr>
              <a:t>праці</a:t>
            </a:r>
            <a:r>
              <a:rPr lang="ru-RU" dirty="0">
                <a:effectLst/>
              </a:rPr>
              <a:t>;</a:t>
            </a:r>
            <a:endParaRPr lang="ru-RU" dirty="0" smtClean="0">
              <a:effectLst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ru-RU" dirty="0" err="1">
                <a:effectLst/>
              </a:rPr>
              <a:t>в</a:t>
            </a:r>
            <a:r>
              <a:rPr lang="ru-RU" dirty="0" err="1" smtClean="0">
                <a:effectLst/>
              </a:rPr>
              <a:t>олодіючи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знаннями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економіки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власний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бізнес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9218" name="Picture 2" descr="http://business-tv.com.ua/graphics/news/850x/11367_e1a9504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4953000"/>
            <a:ext cx="3810000" cy="17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oneyprofy.ru/wp-content/uploads/2013/10/svoy-busi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7" y="2897124"/>
            <a:ext cx="29718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effectLst/>
                <a:latin typeface="Comic Sans MS" panose="030F0702030302020204" pitchFamily="66" charset="0"/>
              </a:rPr>
              <a:t>Мінуси</a:t>
            </a:r>
            <a:r>
              <a:rPr lang="ru-RU" sz="40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effectLst/>
                <a:latin typeface="Comic Sans MS" panose="030F0702030302020204" pitchFamily="66" charset="0"/>
              </a:rPr>
              <a:t>професії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286000"/>
            <a:ext cx="7237412" cy="3505200"/>
          </a:xfrm>
        </p:spPr>
        <p:txBody>
          <a:bodyPr>
            <a:normAutofit fontScale="62500" lnSpcReduction="20000"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r>
              <a:rPr lang="ru-RU" sz="3600" dirty="0" err="1">
                <a:effectLst/>
              </a:rPr>
              <a:t>к</a:t>
            </a:r>
            <a:r>
              <a:rPr lang="ru-RU" sz="3600" dirty="0" err="1" smtClean="0">
                <a:effectLst/>
              </a:rPr>
              <a:t>опітка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effectLst/>
              </a:rPr>
              <a:t>робота з цифрами, яка не </a:t>
            </a:r>
            <a:r>
              <a:rPr lang="ru-RU" sz="3600" dirty="0" err="1">
                <a:effectLst/>
              </a:rPr>
              <a:t>всім</a:t>
            </a:r>
            <a:r>
              <a:rPr lang="ru-RU" sz="3600" dirty="0">
                <a:effectLst/>
              </a:rPr>
              <a:t> </a:t>
            </a:r>
            <a:r>
              <a:rPr lang="ru-RU" sz="3600" dirty="0" err="1" smtClean="0">
                <a:effectLst/>
              </a:rPr>
              <a:t>здається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 err="1" smtClean="0">
                <a:effectLst/>
              </a:rPr>
              <a:t>цікавою</a:t>
            </a:r>
            <a:r>
              <a:rPr lang="ru-RU" sz="3600" dirty="0">
                <a:effectLst/>
              </a:rPr>
              <a:t>;</a:t>
            </a:r>
            <a:r>
              <a:rPr lang="ru-RU" sz="3600" dirty="0" smtClean="0">
                <a:effectLst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3600" dirty="0">
                <a:effectLst/>
              </a:rPr>
              <a:t>в</a:t>
            </a:r>
            <a:r>
              <a:rPr lang="ru-RU" sz="3600" dirty="0" smtClean="0">
                <a:effectLst/>
              </a:rPr>
              <a:t>елика </a:t>
            </a:r>
            <a:r>
              <a:rPr lang="ru-RU" sz="3600" dirty="0" err="1">
                <a:effectLst/>
              </a:rPr>
              <a:t>відповідальність</a:t>
            </a:r>
            <a:r>
              <a:rPr lang="ru-RU" sz="3600" dirty="0">
                <a:effectLst/>
              </a:rPr>
              <a:t> – </a:t>
            </a:r>
            <a:r>
              <a:rPr lang="ru-RU" sz="3600" dirty="0" err="1">
                <a:effectLst/>
              </a:rPr>
              <a:t>від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твоїх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розрахунків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залежить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успіх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фірми</a:t>
            </a:r>
            <a:r>
              <a:rPr lang="ru-RU" sz="3600" dirty="0">
                <a:effectLst/>
              </a:rPr>
              <a:t>. </a:t>
            </a:r>
            <a:endParaRPr lang="ru-RU" sz="3600" dirty="0" smtClean="0">
              <a:effectLst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3600" dirty="0" err="1">
                <a:effectLst/>
              </a:rPr>
              <a:t>в</a:t>
            </a:r>
            <a:r>
              <a:rPr lang="ru-RU" sz="3600" dirty="0" err="1" smtClean="0">
                <a:effectLst/>
              </a:rPr>
              <a:t>исока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 err="1" smtClean="0">
                <a:effectLst/>
              </a:rPr>
              <a:t>конкуренція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effectLst/>
              </a:rPr>
              <a:t>на ринку </a:t>
            </a:r>
            <a:r>
              <a:rPr lang="ru-RU" sz="3600" dirty="0" err="1" smtClean="0">
                <a:effectLst/>
              </a:rPr>
              <a:t>праці</a:t>
            </a:r>
            <a:r>
              <a:rPr lang="ru-RU" sz="3600" dirty="0">
                <a:effectLst/>
              </a:rPr>
              <a:t>;</a:t>
            </a:r>
            <a:endParaRPr lang="ru-RU" sz="3600" dirty="0" smtClean="0">
              <a:effectLst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3600" dirty="0" smtClean="0">
                <a:effectLst/>
              </a:rPr>
              <a:t>одна </a:t>
            </a:r>
            <a:r>
              <a:rPr lang="ru-RU" sz="3600" dirty="0">
                <a:effectLst/>
              </a:rPr>
              <a:t>з </a:t>
            </a:r>
            <a:r>
              <a:rPr lang="ru-RU" sz="3600" dirty="0" err="1">
                <a:effectLst/>
              </a:rPr>
              <a:t>основних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вимог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роботодавця</a:t>
            </a:r>
            <a:r>
              <a:rPr lang="ru-RU" sz="3600" dirty="0">
                <a:effectLst/>
              </a:rPr>
              <a:t> до </a:t>
            </a:r>
            <a:r>
              <a:rPr lang="ru-RU" sz="3600" dirty="0" err="1">
                <a:effectLst/>
              </a:rPr>
              <a:t>кандидатів</a:t>
            </a:r>
            <a:r>
              <a:rPr lang="ru-RU" sz="3600" dirty="0">
                <a:effectLst/>
              </a:rPr>
              <a:t> - </a:t>
            </a:r>
            <a:r>
              <a:rPr lang="ru-RU" sz="3600" dirty="0" err="1">
                <a:effectLst/>
              </a:rPr>
              <a:t>досвід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роботи</a:t>
            </a:r>
            <a:r>
              <a:rPr lang="ru-RU" sz="3600" dirty="0">
                <a:effectLst/>
              </a:rPr>
              <a:t> на </a:t>
            </a:r>
            <a:r>
              <a:rPr lang="ru-RU" sz="3600" dirty="0" err="1">
                <a:effectLst/>
              </a:rPr>
              <a:t>аналогічних</a:t>
            </a:r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>посадах</a:t>
            </a:r>
            <a:r>
              <a:rPr lang="ru-RU" sz="3600" dirty="0">
                <a:effectLst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3600" dirty="0">
                <a:effectLst/>
              </a:rPr>
              <a:t>п</a:t>
            </a:r>
            <a:r>
              <a:rPr lang="ru-RU" sz="3600" dirty="0" smtClean="0">
                <a:effectLst/>
              </a:rPr>
              <a:t>ерш </a:t>
            </a:r>
            <a:r>
              <a:rPr lang="ru-RU" sz="3600" dirty="0" err="1">
                <a:effectLst/>
              </a:rPr>
              <a:t>ніж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ви</a:t>
            </a:r>
            <a:r>
              <a:rPr lang="ru-RU" sz="3600" dirty="0">
                <a:effectLst/>
              </a:rPr>
              <a:t> станете </a:t>
            </a:r>
            <a:r>
              <a:rPr lang="ru-RU" sz="3600" dirty="0" err="1">
                <a:effectLst/>
              </a:rPr>
              <a:t>висококласним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фахівцем</a:t>
            </a:r>
            <a:r>
              <a:rPr lang="ru-RU" sz="3600" dirty="0">
                <a:effectLst/>
              </a:rPr>
              <a:t>, </a:t>
            </a:r>
            <a:r>
              <a:rPr lang="ru-RU" sz="3600" dirty="0" err="1">
                <a:effectLst/>
              </a:rPr>
              <a:t>здатним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давати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точні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прогнози</a:t>
            </a:r>
            <a:r>
              <a:rPr lang="ru-RU" sz="3600" dirty="0">
                <a:effectLst/>
              </a:rPr>
              <a:t> і </a:t>
            </a:r>
            <a:r>
              <a:rPr lang="ru-RU" sz="3600" dirty="0" err="1">
                <a:effectLst/>
              </a:rPr>
              <a:t>ефективні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рекомендації</a:t>
            </a:r>
            <a:r>
              <a:rPr lang="ru-RU" sz="3600" dirty="0">
                <a:effectLst/>
              </a:rPr>
              <a:t>, </a:t>
            </a:r>
            <a:r>
              <a:rPr lang="ru-RU" sz="3600" dirty="0" err="1">
                <a:effectLst/>
              </a:rPr>
              <a:t>пройде</a:t>
            </a:r>
            <a:r>
              <a:rPr lang="ru-RU" sz="3600" dirty="0">
                <a:effectLst/>
              </a:rPr>
              <a:t> не один </a:t>
            </a:r>
            <a:r>
              <a:rPr lang="ru-RU" sz="3600" dirty="0" err="1" smtClean="0">
                <a:effectLst/>
              </a:rPr>
              <a:t>рік</a:t>
            </a:r>
            <a:r>
              <a:rPr lang="ru-RU" sz="3600" dirty="0" smtClean="0">
                <a:effectLst/>
              </a:rPr>
              <a:t>.</a:t>
            </a:r>
            <a:endParaRPr lang="ru-RU" sz="3600" dirty="0">
              <a:effectLst/>
            </a:endParaRPr>
          </a:p>
          <a:p>
            <a:pPr algn="just"/>
            <a:endParaRPr lang="ru-RU" dirty="0"/>
          </a:p>
        </p:txBody>
      </p:sp>
      <p:pic>
        <p:nvPicPr>
          <p:cNvPr id="10242" name="Picture 2" descr="http://ua-ekonomist.com/uploads/fotos/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667000"/>
            <a:ext cx="3429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z.ua/uploads/news/2014/04/01/b3f42f6949c989871c4e5c3f76dbc9a42f749ec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r="1740"/>
          <a:stretch/>
        </p:blipFill>
        <p:spPr bwMode="auto">
          <a:xfrm>
            <a:off x="7694612" y="4572000"/>
            <a:ext cx="3657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4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effectLst/>
                <a:latin typeface="Comic Sans MS" panose="030F0702030302020204" pitchFamily="66" charset="0"/>
              </a:rPr>
              <a:t>Де </a:t>
            </a:r>
            <a:r>
              <a:rPr lang="ru-RU" sz="4000" dirty="0" err="1">
                <a:effectLst/>
                <a:latin typeface="Comic Sans MS" panose="030F0702030302020204" pitchFamily="66" charset="0"/>
              </a:rPr>
              <a:t>працює</a:t>
            </a:r>
            <a:r>
              <a:rPr lang="ru-RU" sz="40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4000" dirty="0" err="1">
                <a:effectLst/>
                <a:latin typeface="Comic Sans MS" panose="030F0702030302020204" pitchFamily="66" charset="0"/>
              </a:rPr>
              <a:t>е</a:t>
            </a:r>
            <a:r>
              <a:rPr lang="ru-RU" sz="4000" dirty="0" err="1" smtClean="0">
                <a:effectLst/>
                <a:latin typeface="Comic Sans MS" panose="030F0702030302020204" pitchFamily="66" charset="0"/>
              </a:rPr>
              <a:t>кономіст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450035"/>
            <a:ext cx="10835640" cy="141741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900" dirty="0" err="1" smtClean="0">
                <a:effectLst/>
              </a:rPr>
              <a:t>Випускники</a:t>
            </a:r>
            <a:r>
              <a:rPr lang="ru-RU" sz="2900" dirty="0" smtClean="0">
                <a:effectLst/>
              </a:rPr>
              <a:t> </a:t>
            </a:r>
            <a:r>
              <a:rPr lang="ru-RU" sz="2900" dirty="0" err="1">
                <a:effectLst/>
              </a:rPr>
              <a:t>знаходять</a:t>
            </a:r>
            <a:r>
              <a:rPr lang="ru-RU" sz="2900" dirty="0">
                <a:effectLst/>
              </a:rPr>
              <a:t> </a:t>
            </a:r>
            <a:r>
              <a:rPr lang="ru-RU" sz="2900" dirty="0" err="1">
                <a:effectLst/>
              </a:rPr>
              <a:t>застосування</a:t>
            </a:r>
            <a:r>
              <a:rPr lang="ru-RU" sz="2900" dirty="0">
                <a:effectLst/>
              </a:rPr>
              <a:t> </a:t>
            </a:r>
            <a:r>
              <a:rPr lang="ru-RU" sz="2900" dirty="0" err="1">
                <a:effectLst/>
              </a:rPr>
              <a:t>своїм</a:t>
            </a:r>
            <a:r>
              <a:rPr lang="ru-RU" sz="2900" dirty="0">
                <a:effectLst/>
              </a:rPr>
              <a:t> </a:t>
            </a:r>
            <a:r>
              <a:rPr lang="ru-RU" sz="2900" dirty="0" err="1">
                <a:effectLst/>
              </a:rPr>
              <a:t>знанням</a:t>
            </a:r>
            <a:r>
              <a:rPr lang="ru-RU" sz="2900" dirty="0">
                <a:effectLst/>
              </a:rPr>
              <a:t> та на </a:t>
            </a:r>
            <a:r>
              <a:rPr lang="ru-RU" sz="2900" dirty="0" err="1">
                <a:effectLst/>
              </a:rPr>
              <a:t>виробництві</a:t>
            </a:r>
            <a:r>
              <a:rPr lang="ru-RU" sz="2900" dirty="0">
                <a:effectLst/>
              </a:rPr>
              <a:t>, і в </a:t>
            </a:r>
            <a:r>
              <a:rPr lang="ru-RU" sz="2900" dirty="0" err="1">
                <a:effectLst/>
              </a:rPr>
              <a:t>бізнесі</a:t>
            </a:r>
            <a:r>
              <a:rPr lang="ru-RU" sz="2900" dirty="0">
                <a:effectLst/>
              </a:rPr>
              <a:t>, і у </a:t>
            </a:r>
            <a:r>
              <a:rPr lang="ru-RU" sz="2900" dirty="0" err="1">
                <a:effectLst/>
              </a:rPr>
              <a:t>фінансовій</a:t>
            </a:r>
            <a:r>
              <a:rPr lang="ru-RU" sz="2900" dirty="0">
                <a:effectLst/>
              </a:rPr>
              <a:t> </a:t>
            </a:r>
            <a:r>
              <a:rPr lang="ru-RU" sz="2900" dirty="0" err="1">
                <a:effectLst/>
              </a:rPr>
              <a:t>сфері</a:t>
            </a:r>
            <a:r>
              <a:rPr lang="ru-RU" sz="2900" dirty="0">
                <a:effectLst/>
              </a:rPr>
              <a:t>, і в </a:t>
            </a:r>
            <a:r>
              <a:rPr lang="ru-RU" sz="2900" dirty="0" err="1">
                <a:effectLst/>
              </a:rPr>
              <a:t>науці</a:t>
            </a:r>
            <a:r>
              <a:rPr lang="ru-RU" sz="2900" dirty="0">
                <a:effectLst/>
              </a:rPr>
              <a:t>. Але, за статистикою, </a:t>
            </a:r>
            <a:r>
              <a:rPr lang="ru-RU" sz="2900" dirty="0" err="1">
                <a:effectLst/>
              </a:rPr>
              <a:t>близько</a:t>
            </a:r>
            <a:r>
              <a:rPr lang="ru-RU" sz="2900" dirty="0">
                <a:effectLst/>
              </a:rPr>
              <a:t> 50% </a:t>
            </a:r>
            <a:r>
              <a:rPr lang="ru-RU" sz="2900" dirty="0" err="1">
                <a:effectLst/>
              </a:rPr>
              <a:t>віддають</a:t>
            </a:r>
            <a:r>
              <a:rPr lang="ru-RU" sz="2900" dirty="0">
                <a:effectLst/>
              </a:rPr>
              <a:t> </a:t>
            </a:r>
            <a:r>
              <a:rPr lang="ru-RU" sz="2900" dirty="0" err="1">
                <a:effectLst/>
              </a:rPr>
              <a:t>перевагу</a:t>
            </a:r>
            <a:r>
              <a:rPr lang="ru-RU" sz="2900" dirty="0">
                <a:effectLst/>
              </a:rPr>
              <a:t> </a:t>
            </a:r>
            <a:r>
              <a:rPr lang="ru-RU" sz="2900" dirty="0" smtClean="0">
                <a:effectLst/>
              </a:rPr>
              <a:t>банкам </a:t>
            </a:r>
            <a:r>
              <a:rPr lang="ru-RU" sz="2900" dirty="0" err="1" smtClean="0">
                <a:effectLst/>
              </a:rPr>
              <a:t>або</a:t>
            </a:r>
            <a:r>
              <a:rPr lang="ru-RU" sz="2900" dirty="0" smtClean="0">
                <a:effectLst/>
              </a:rPr>
              <a:t> </a:t>
            </a:r>
            <a:r>
              <a:rPr lang="ru-RU" sz="2900" dirty="0" err="1" smtClean="0">
                <a:effectLst/>
              </a:rPr>
              <a:t>консалтинговим</a:t>
            </a:r>
            <a:r>
              <a:rPr lang="ru-RU" sz="2900" dirty="0" smtClean="0">
                <a:effectLst/>
              </a:rPr>
              <a:t> </a:t>
            </a:r>
            <a:r>
              <a:rPr lang="ru-RU" sz="2900" dirty="0" err="1" smtClean="0">
                <a:effectLst/>
              </a:rPr>
              <a:t>компаніям</a:t>
            </a:r>
            <a:r>
              <a:rPr lang="ru-RU" sz="2900" dirty="0" smtClean="0">
                <a:effectLst/>
              </a:rPr>
              <a:t>.</a:t>
            </a:r>
            <a:r>
              <a:rPr lang="ru-RU" sz="2900" dirty="0">
                <a:effectLst/>
              </a:rPr>
              <a:t> </a:t>
            </a: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</p:txBody>
      </p:sp>
      <p:pic>
        <p:nvPicPr>
          <p:cNvPr id="11266" name="Picture 2" descr="http://eurbank.ru/wp-content/uploads/2013/03/banki-ros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3855818"/>
            <a:ext cx="3505200" cy="19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ard-life.ru/wp-content/uploads/1311824263_hand20shak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5769"/>
          <a:stretch/>
        </p:blipFill>
        <p:spPr bwMode="auto">
          <a:xfrm>
            <a:off x="1065212" y="3867453"/>
            <a:ext cx="3352799" cy="19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juvelirnyj-lombard-24.ru/upload/images/vlozhit_dengi_pod_vysokiy_proc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81" y="3627853"/>
            <a:ext cx="2758863" cy="24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23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Де можна здобути цю професію 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33985" y="3352800"/>
            <a:ext cx="66141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1. </a:t>
            </a:r>
            <a:r>
              <a:rPr lang="ru-RU" dirty="0" err="1" smtClean="0">
                <a:solidFill>
                  <a:schemeClr val="tx2"/>
                </a:solidFill>
              </a:rPr>
              <a:t>Київський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економ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чний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ім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Гетьмана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2. </a:t>
            </a:r>
            <a:r>
              <a:rPr lang="ru-RU" dirty="0" err="1">
                <a:solidFill>
                  <a:schemeClr val="tx2"/>
                </a:solidFill>
              </a:rPr>
              <a:t>Київський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національний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торговельно-економ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чний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3.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банківської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справи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Національного</a:t>
            </a:r>
            <a:r>
              <a:rPr lang="ru-RU" dirty="0">
                <a:solidFill>
                  <a:schemeClr val="tx2"/>
                </a:solidFill>
              </a:rPr>
              <a:t> банку </a:t>
            </a:r>
            <a:r>
              <a:rPr lang="ru-RU" dirty="0" err="1">
                <a:solidFill>
                  <a:schemeClr val="tx2"/>
                </a:solidFill>
              </a:rPr>
              <a:t>України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4. </a:t>
            </a:r>
            <a:r>
              <a:rPr lang="ru-RU" dirty="0" err="1">
                <a:solidFill>
                  <a:schemeClr val="tx2"/>
                </a:solidFill>
              </a:rPr>
              <a:t>Донецький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національний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верситет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економ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 </a:t>
            </a:r>
            <a:r>
              <a:rPr lang="ru-RU" dirty="0">
                <a:solidFill>
                  <a:schemeClr val="tx2"/>
                </a:solidFill>
              </a:rPr>
              <a:t>торг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вл</a:t>
            </a:r>
            <a:r>
              <a:rPr lang="en-US" dirty="0">
                <a:solidFill>
                  <a:schemeClr val="tx2"/>
                </a:solidFill>
              </a:rPr>
              <a:t>i </a:t>
            </a:r>
            <a:endParaRPr lang="uk-UA" dirty="0" smtClean="0">
              <a:solidFill>
                <a:schemeClr val="tx2"/>
              </a:solidFill>
            </a:endParaRPr>
          </a:p>
          <a:p>
            <a:r>
              <a:rPr lang="ru-RU" dirty="0" err="1" smtClean="0">
                <a:solidFill>
                  <a:schemeClr val="tx2"/>
                </a:solidFill>
              </a:rPr>
              <a:t>ім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Туган-Барановського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5. </a:t>
            </a:r>
            <a:r>
              <a:rPr lang="ru-RU" dirty="0" err="1">
                <a:solidFill>
                  <a:schemeClr val="tx2"/>
                </a:solidFill>
              </a:rPr>
              <a:t>Донецький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державний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управління</a:t>
            </a:r>
            <a:r>
              <a:rPr lang="ru-RU" dirty="0">
                <a:solidFill>
                  <a:schemeClr val="tx2"/>
                </a:solidFill>
              </a:rPr>
              <a:t>;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144" y="2133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Т</a:t>
            </a:r>
            <a:r>
              <a:rPr lang="ru-RU" sz="2400" dirty="0" smtClean="0">
                <a:solidFill>
                  <a:schemeClr val="tx2"/>
                </a:solidFill>
              </a:rPr>
              <a:t>оп-10 </a:t>
            </a:r>
            <a:r>
              <a:rPr lang="ru-RU" sz="2400" dirty="0" err="1" smtClean="0">
                <a:solidFill>
                  <a:schemeClr val="tx2"/>
                </a:solidFill>
              </a:rPr>
              <a:t>кращих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економічних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uk-UA" sz="2400" dirty="0" smtClean="0">
                <a:solidFill>
                  <a:schemeClr val="tx2"/>
                </a:solidFill>
              </a:rPr>
              <a:t>ВНЗ України, де можна здобути професію економіста: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6223" y="3352800"/>
            <a:ext cx="5561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6. </a:t>
            </a:r>
            <a:r>
              <a:rPr lang="ru-RU" dirty="0" err="1">
                <a:solidFill>
                  <a:schemeClr val="tx2"/>
                </a:solidFill>
              </a:rPr>
              <a:t>Харк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вський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національний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економ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чний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7. </a:t>
            </a:r>
            <a:r>
              <a:rPr lang="ru-RU" dirty="0" err="1">
                <a:solidFill>
                  <a:schemeClr val="tx2"/>
                </a:solidFill>
              </a:rPr>
              <a:t>Одеський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національний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економ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чний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8. </a:t>
            </a:r>
            <a:r>
              <a:rPr lang="ru-RU" dirty="0" err="1">
                <a:solidFill>
                  <a:schemeClr val="tx2"/>
                </a:solidFill>
              </a:rPr>
              <a:t>Харківський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державний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харчування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торгівлі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9. </a:t>
            </a:r>
            <a:r>
              <a:rPr lang="ru-RU" dirty="0" err="1">
                <a:solidFill>
                  <a:schemeClr val="tx2"/>
                </a:solidFill>
              </a:rPr>
              <a:t>Терноп</a:t>
            </a: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ru-RU" dirty="0" err="1">
                <a:solidFill>
                  <a:schemeClr val="tx2"/>
                </a:solidFill>
              </a:rPr>
              <a:t>льський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національний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економічний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10. </a:t>
            </a:r>
            <a:r>
              <a:rPr lang="ru-RU" dirty="0" err="1">
                <a:solidFill>
                  <a:schemeClr val="tx2"/>
                </a:solidFill>
              </a:rPr>
              <a:t>Полтавський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університет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економіки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торгівлі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4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2" y="3048000"/>
            <a:ext cx="10969943" cy="125272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sz="6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Comic Sans MS" panose="030F0702030302020204" pitchFamily="66" charset="0"/>
              </a:rPr>
              <a:t/>
            </a:r>
            <a:br>
              <a:rPr lang="ru-RU" sz="4800" dirty="0" smtClean="0">
                <a:latin typeface="Comic Sans MS" panose="030F0702030302020204" pitchFamily="66" charset="0"/>
              </a:rPr>
            </a:br>
            <a:r>
              <a:rPr lang="ru-RU" sz="6700" dirty="0" err="1" smtClean="0">
                <a:latin typeface="Comic Sans MS" panose="030F0702030302020204" pitchFamily="66" charset="0"/>
              </a:rPr>
              <a:t>Вступ</a:t>
            </a:r>
            <a:r>
              <a:rPr lang="ru-RU" sz="4800" dirty="0" smtClean="0">
                <a:latin typeface="Comic Sans MS" panose="030F0702030302020204" pitchFamily="66" charset="0"/>
              </a:rPr>
              <a:t/>
            </a:r>
            <a:br>
              <a:rPr lang="ru-RU" sz="4800" dirty="0" smtClean="0">
                <a:latin typeface="Comic Sans MS" panose="030F0702030302020204" pitchFamily="66" charset="0"/>
              </a:rPr>
            </a:b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576" y="2438400"/>
            <a:ext cx="1173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/>
              <a:t>Я </a:t>
            </a:r>
            <a:r>
              <a:rPr lang="ru-RU" sz="2000" dirty="0" err="1"/>
              <a:t>обрала</a:t>
            </a:r>
            <a:r>
              <a:rPr lang="ru-RU" sz="2000" dirty="0"/>
              <a:t>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майбутньою</a:t>
            </a:r>
            <a:r>
              <a:rPr lang="ru-RU" sz="2000" dirty="0"/>
              <a:t> </a:t>
            </a:r>
            <a:r>
              <a:rPr lang="ru-RU" sz="2000" dirty="0" err="1"/>
              <a:t>професією</a:t>
            </a:r>
            <a:r>
              <a:rPr lang="ru-RU" sz="2000" dirty="0"/>
              <a:t> – </a:t>
            </a:r>
            <a:r>
              <a:rPr lang="ru-RU" sz="2000" dirty="0" err="1"/>
              <a:t>професію</a:t>
            </a:r>
            <a:r>
              <a:rPr lang="ru-RU" sz="2000" dirty="0"/>
              <a:t> </a:t>
            </a:r>
            <a:r>
              <a:rPr lang="ru-RU" sz="2000" dirty="0" err="1"/>
              <a:t>економіста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Мій</a:t>
            </a:r>
            <a:r>
              <a:rPr lang="ru-RU" sz="2000" dirty="0"/>
              <a:t> </a:t>
            </a: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зумовлений</a:t>
            </a:r>
            <a:r>
              <a:rPr lang="ru-RU" sz="2000" dirty="0"/>
              <a:t> такими мотивами: в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 є люди,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піднімають</a:t>
            </a:r>
            <a:r>
              <a:rPr lang="ru-RU" sz="2000" dirty="0" smtClean="0"/>
              <a:t> </a:t>
            </a:r>
            <a:r>
              <a:rPr lang="ru-RU" sz="2000" dirty="0" err="1"/>
              <a:t>економіку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 </a:t>
            </a:r>
            <a:r>
              <a:rPr lang="ru-RU" sz="2000" dirty="0" err="1"/>
              <a:t>Економіка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/>
              <a:t>низькому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і стало головною причиною по </a:t>
            </a:r>
            <a:r>
              <a:rPr lang="ru-RU" sz="2000" dirty="0" err="1"/>
              <a:t>якій</a:t>
            </a:r>
            <a:r>
              <a:rPr lang="ru-RU" sz="2000" dirty="0"/>
              <a:t> я </a:t>
            </a:r>
            <a:r>
              <a:rPr lang="ru-RU" sz="2000" dirty="0" err="1" smtClean="0"/>
              <a:t>вибрала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спеціальність</a:t>
            </a:r>
            <a:r>
              <a:rPr lang="ru-RU" sz="2000" dirty="0" smtClean="0"/>
              <a:t> </a:t>
            </a:r>
            <a:r>
              <a:rPr lang="ru-RU" sz="2000" dirty="0" err="1"/>
              <a:t>економіста</a:t>
            </a:r>
            <a:r>
              <a:rPr lang="ru-RU" sz="2000" dirty="0"/>
              <a:t>. </a:t>
            </a:r>
            <a:r>
              <a:rPr lang="ru-RU" sz="2000" dirty="0" err="1"/>
              <a:t>Хочеться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в </a:t>
            </a:r>
            <a:r>
              <a:rPr lang="ru-RU" sz="2000" dirty="0" err="1"/>
              <a:t>нашій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 smtClean="0"/>
              <a:t>функціонували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сучасні</a:t>
            </a:r>
            <a:r>
              <a:rPr lang="ru-RU" sz="2000" dirty="0" smtClean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цікаво</a:t>
            </a:r>
            <a:r>
              <a:rPr lang="ru-RU" sz="2000" dirty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 і </a:t>
            </a:r>
            <a:r>
              <a:rPr lang="ru-RU" sz="2000" dirty="0" err="1"/>
              <a:t>приносити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/>
              <a:t>д</a:t>
            </a:r>
            <a:r>
              <a:rPr lang="ru-RU" sz="2000" dirty="0" err="1" smtClean="0"/>
              <a:t>ержаві</a:t>
            </a:r>
            <a:r>
              <a:rPr lang="ru-RU" sz="2000" dirty="0" smtClean="0"/>
              <a:t> </a:t>
            </a:r>
            <a:r>
              <a:rPr lang="ru-RU" sz="2000" dirty="0" err="1"/>
              <a:t>користь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здається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професія</a:t>
            </a:r>
            <a:r>
              <a:rPr lang="ru-RU" sz="2000" dirty="0"/>
              <a:t> </a:t>
            </a:r>
            <a:r>
              <a:rPr lang="ru-RU" sz="2000" dirty="0" err="1"/>
              <a:t>економіста</a:t>
            </a:r>
            <a:r>
              <a:rPr lang="ru-RU" sz="2000" dirty="0"/>
              <a:t>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 та </a:t>
            </a:r>
            <a:r>
              <a:rPr lang="ru-RU" sz="2000" dirty="0" err="1"/>
              <a:t>навичок</a:t>
            </a:r>
            <a:r>
              <a:rPr lang="ru-RU" sz="2000" dirty="0"/>
              <a:t>: </a:t>
            </a:r>
            <a:r>
              <a:rPr lang="ru-RU" sz="2000" dirty="0" err="1"/>
              <a:t>вміти</a:t>
            </a:r>
            <a:r>
              <a:rPr lang="ru-RU" sz="2000" dirty="0"/>
              <a:t> </a:t>
            </a:r>
            <a:r>
              <a:rPr lang="ru-RU" sz="2000" dirty="0" err="1" smtClean="0"/>
              <a:t>аналізувати</a:t>
            </a:r>
            <a:r>
              <a:rPr lang="ru-RU" sz="2000" dirty="0"/>
              <a:t>, </a:t>
            </a:r>
            <a:r>
              <a:rPr lang="ru-RU" sz="2000" dirty="0" err="1"/>
              <a:t>користуватися</a:t>
            </a:r>
            <a:r>
              <a:rPr lang="ru-RU" sz="2000" dirty="0"/>
              <a:t> </a:t>
            </a:r>
            <a:r>
              <a:rPr lang="ru-RU" sz="2000" dirty="0" err="1"/>
              <a:t>математичними</a:t>
            </a:r>
            <a:r>
              <a:rPr lang="ru-RU" sz="2000" dirty="0"/>
              <a:t> </a:t>
            </a:r>
            <a:r>
              <a:rPr lang="ru-RU" sz="2000" dirty="0" err="1" smtClean="0"/>
              <a:t>знаннями,порівнювати</a:t>
            </a:r>
            <a:r>
              <a:rPr lang="ru-RU" sz="2000" dirty="0" smtClean="0"/>
              <a:t> </a:t>
            </a:r>
            <a:r>
              <a:rPr lang="ru-RU" sz="2000" dirty="0" err="1"/>
              <a:t>якісь</a:t>
            </a:r>
            <a:r>
              <a:rPr lang="ru-RU" sz="2000" dirty="0"/>
              <a:t> </a:t>
            </a:r>
            <a:r>
              <a:rPr lang="ru-RU" sz="2000" dirty="0" err="1"/>
              <a:t>економічні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 та </a:t>
            </a:r>
            <a:r>
              <a:rPr lang="ru-RU" sz="2000" dirty="0" err="1"/>
              <a:t>процеси</a:t>
            </a:r>
            <a:r>
              <a:rPr lang="ru-RU" sz="2000" dirty="0"/>
              <a:t>, </a:t>
            </a:r>
            <a:r>
              <a:rPr lang="ru-RU" sz="2000" dirty="0" err="1"/>
              <a:t>вміти</a:t>
            </a:r>
            <a:r>
              <a:rPr lang="ru-RU" sz="2000" dirty="0"/>
              <a:t> </a:t>
            </a:r>
            <a:r>
              <a:rPr lang="ru-RU" sz="2000" dirty="0" err="1"/>
              <a:t>знаходити</a:t>
            </a:r>
            <a:r>
              <a:rPr lang="ru-RU" sz="2000" dirty="0"/>
              <a:t> </a:t>
            </a:r>
            <a:r>
              <a:rPr lang="ru-RU" sz="2000" dirty="0" err="1" smtClean="0"/>
              <a:t>правильне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нестандартних</a:t>
            </a:r>
            <a:r>
              <a:rPr lang="ru-RU" sz="2000" dirty="0"/>
              <a:t> </a:t>
            </a:r>
            <a:r>
              <a:rPr lang="ru-RU" sz="2000" dirty="0" err="1"/>
              <a:t>ситуаціях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цікавим</a:t>
            </a:r>
            <a:r>
              <a:rPr lang="ru-RU" sz="2000" dirty="0"/>
              <a:t> і </a:t>
            </a:r>
            <a:r>
              <a:rPr lang="ru-RU" sz="2000" dirty="0" err="1"/>
              <a:t>привабливим</a:t>
            </a:r>
            <a:r>
              <a:rPr lang="ru-RU" sz="2000" dirty="0"/>
              <a:t> є </a:t>
            </a:r>
            <a:r>
              <a:rPr lang="ru-RU" sz="2000" dirty="0" smtClean="0"/>
              <a:t>для мене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Ван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953000"/>
            <a:ext cx="4800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ня\Desktop\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991100"/>
            <a:ext cx="5029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684212" y="1524000"/>
            <a:ext cx="10972800" cy="2438400"/>
          </a:xfrm>
        </p:spPr>
        <p:txBody>
          <a:bodyPr>
            <a:normAutofit fontScale="25000" lnSpcReduction="20000"/>
          </a:bodyPr>
          <a:lstStyle/>
          <a:p>
            <a:pPr lvl="1" indent="0">
              <a:spcBef>
                <a:spcPts val="0"/>
              </a:spcBef>
              <a:buNone/>
            </a:pPr>
            <a:r>
              <a:rPr lang="ru-RU" sz="8000" dirty="0" err="1" smtClean="0">
                <a:effectLst/>
              </a:rPr>
              <a:t>Професія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>
                <a:effectLst/>
              </a:rPr>
              <a:t>економіста</a:t>
            </a:r>
            <a:r>
              <a:rPr lang="ru-RU" sz="8000" dirty="0">
                <a:effectLst/>
              </a:rPr>
              <a:t> </a:t>
            </a:r>
            <a:r>
              <a:rPr lang="ru-RU" sz="8000" dirty="0" err="1">
                <a:effectLst/>
              </a:rPr>
              <a:t>виникла</a:t>
            </a:r>
            <a:r>
              <a:rPr lang="ru-RU" sz="8000" dirty="0">
                <a:effectLst/>
              </a:rPr>
              <a:t> </a:t>
            </a:r>
            <a:r>
              <a:rPr lang="ru-RU" sz="8000" dirty="0" err="1">
                <a:effectLst/>
              </a:rPr>
              <a:t>сотні</a:t>
            </a:r>
            <a:r>
              <a:rPr lang="ru-RU" sz="8000" dirty="0">
                <a:effectLst/>
              </a:rPr>
              <a:t> </a:t>
            </a:r>
            <a:r>
              <a:rPr lang="ru-RU" sz="8000" dirty="0" err="1">
                <a:effectLst/>
              </a:rPr>
              <a:t>років</a:t>
            </a:r>
            <a:r>
              <a:rPr lang="ru-RU" sz="8000" dirty="0">
                <a:effectLst/>
              </a:rPr>
              <a:t> тому, коли почали </a:t>
            </a:r>
            <a:r>
              <a:rPr lang="ru-RU" sz="8000" dirty="0" err="1">
                <a:effectLst/>
              </a:rPr>
              <a:t>існувати</a:t>
            </a:r>
            <a:r>
              <a:rPr lang="ru-RU" sz="8000" dirty="0">
                <a:effectLst/>
              </a:rPr>
              <a:t> </a:t>
            </a:r>
            <a:r>
              <a:rPr lang="ru-RU" sz="8000" dirty="0" err="1" smtClean="0">
                <a:effectLst/>
              </a:rPr>
              <a:t>основні</a:t>
            </a:r>
            <a:endParaRPr lang="ru-RU" sz="8000" dirty="0"/>
          </a:p>
          <a:p>
            <a:pPr indent="0">
              <a:spcBef>
                <a:spcPts val="0"/>
              </a:spcBef>
              <a:buNone/>
            </a:pPr>
            <a:r>
              <a:rPr lang="ru-RU" sz="8000" dirty="0" err="1" smtClean="0">
                <a:effectLst/>
              </a:rPr>
              <a:t>економічні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>
                <a:effectLst/>
              </a:rPr>
              <a:t>поняття</a:t>
            </a:r>
            <a:r>
              <a:rPr lang="ru-RU" sz="8000" dirty="0">
                <a:effectLst/>
              </a:rPr>
              <a:t>: товар, </a:t>
            </a:r>
            <a:r>
              <a:rPr lang="ru-RU" sz="8000" dirty="0" err="1">
                <a:effectLst/>
              </a:rPr>
              <a:t>обмін</a:t>
            </a:r>
            <a:r>
              <a:rPr lang="ru-RU" sz="8000" dirty="0">
                <a:effectLst/>
              </a:rPr>
              <a:t>, </a:t>
            </a:r>
            <a:r>
              <a:rPr lang="ru-RU" sz="8000" dirty="0" err="1">
                <a:effectLst/>
              </a:rPr>
              <a:t>гроші</a:t>
            </a:r>
            <a:r>
              <a:rPr lang="ru-RU" sz="8000" dirty="0">
                <a:effectLst/>
              </a:rPr>
              <a:t>. За </a:t>
            </a:r>
            <a:r>
              <a:rPr lang="ru-RU" sz="8000" dirty="0" err="1">
                <a:effectLst/>
              </a:rPr>
              <a:t>минулі</a:t>
            </a:r>
            <a:r>
              <a:rPr lang="ru-RU" sz="8000" dirty="0">
                <a:effectLst/>
              </a:rPr>
              <a:t> </a:t>
            </a:r>
            <a:r>
              <a:rPr lang="ru-RU" sz="8000" dirty="0" err="1">
                <a:effectLst/>
              </a:rPr>
              <a:t>сторіччя</a:t>
            </a:r>
            <a:r>
              <a:rPr lang="ru-RU" sz="8000" dirty="0">
                <a:effectLst/>
              </a:rPr>
              <a:t> </a:t>
            </a:r>
            <a:r>
              <a:rPr lang="ru-RU" sz="8000" dirty="0" err="1">
                <a:effectLst/>
              </a:rPr>
              <a:t>функції</a:t>
            </a:r>
            <a:r>
              <a:rPr lang="ru-RU" sz="8000" dirty="0">
                <a:effectLst/>
              </a:rPr>
              <a:t> </a:t>
            </a:r>
            <a:r>
              <a:rPr lang="ru-RU" sz="8000" dirty="0" err="1">
                <a:effectLst/>
              </a:rPr>
              <a:t>економіста</a:t>
            </a:r>
            <a:r>
              <a:rPr lang="ru-RU" sz="8000" dirty="0">
                <a:effectLst/>
              </a:rPr>
              <a:t> </a:t>
            </a:r>
            <a:r>
              <a:rPr lang="ru-RU" sz="8000" dirty="0" err="1" smtClean="0">
                <a:effectLst/>
              </a:rPr>
              <a:t>помітно</a:t>
            </a:r>
            <a:r>
              <a:rPr lang="ru-RU" sz="8000" dirty="0" smtClean="0"/>
              <a:t> </a:t>
            </a:r>
            <a:r>
              <a:rPr lang="ru-RU" sz="8000" dirty="0" err="1" smtClean="0">
                <a:effectLst/>
              </a:rPr>
              <a:t>змінилися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>
                <a:effectLst/>
              </a:rPr>
              <a:t>і </a:t>
            </a:r>
            <a:r>
              <a:rPr lang="ru-RU" sz="8000" dirty="0" err="1" smtClean="0">
                <a:effectLst/>
              </a:rPr>
              <a:t>розширилися</a:t>
            </a:r>
            <a:r>
              <a:rPr lang="ru-RU" sz="8000" dirty="0" smtClean="0">
                <a:effectLst/>
              </a:rPr>
              <a:t>.</a:t>
            </a:r>
          </a:p>
          <a:p>
            <a:pPr marL="301943" lvl="1" indent="0">
              <a:spcBef>
                <a:spcPts val="0"/>
              </a:spcBef>
              <a:buNone/>
            </a:pPr>
            <a:r>
              <a:rPr lang="ru-RU" sz="8000" dirty="0" smtClean="0">
                <a:effectLst/>
              </a:rPr>
              <a:t>       </a:t>
            </a:r>
            <a:r>
              <a:rPr lang="ru-RU" sz="8000" dirty="0" err="1" smtClean="0">
                <a:effectLst/>
              </a:rPr>
              <a:t>Економіст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збирає</a:t>
            </a:r>
            <a:r>
              <a:rPr lang="ru-RU" sz="8000" dirty="0" smtClean="0">
                <a:effectLst/>
              </a:rPr>
              <a:t> та </a:t>
            </a:r>
            <a:r>
              <a:rPr lang="ru-RU" sz="8000" dirty="0" err="1" smtClean="0">
                <a:effectLst/>
              </a:rPr>
              <a:t>аналізує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дані</a:t>
            </a:r>
            <a:r>
              <a:rPr lang="ru-RU" sz="8000" dirty="0" smtClean="0">
                <a:effectLst/>
              </a:rPr>
              <a:t> про </a:t>
            </a:r>
            <a:r>
              <a:rPr lang="ru-RU" sz="8000" dirty="0" err="1" smtClean="0">
                <a:effectLst/>
              </a:rPr>
              <a:t>виробничу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діяльність</a:t>
            </a:r>
            <a:r>
              <a:rPr lang="ru-RU" sz="8000" dirty="0" smtClean="0">
                <a:effectLst/>
              </a:rPr>
              <a:t>, </a:t>
            </a:r>
            <a:r>
              <a:rPr lang="ru-RU" sz="8000" dirty="0" err="1" smtClean="0">
                <a:effectLst/>
              </a:rPr>
              <a:t>потім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оцінює</a:t>
            </a:r>
            <a:r>
              <a:rPr lang="ru-RU" sz="8000" dirty="0" smtClean="0">
                <a:effectLst/>
              </a:rPr>
              <a:t>, </a:t>
            </a:r>
            <a:r>
              <a:rPr lang="ru-RU" sz="8000" dirty="0" err="1" smtClean="0">
                <a:effectLst/>
              </a:rPr>
              <a:t>наскільки</a:t>
            </a:r>
            <a:r>
              <a:rPr lang="ru-RU" sz="8000" dirty="0" smtClean="0">
                <a:effectLst/>
              </a:rPr>
              <a:t>                                вона </a:t>
            </a:r>
            <a:r>
              <a:rPr lang="ru-RU" sz="8000" dirty="0" err="1" smtClean="0">
                <a:effectLst/>
              </a:rPr>
              <a:t>успішна</a:t>
            </a:r>
            <a:r>
              <a:rPr lang="ru-RU" sz="8000" dirty="0" smtClean="0">
                <a:effectLst/>
              </a:rPr>
              <a:t> і, в </a:t>
            </a:r>
            <a:r>
              <a:rPr lang="ru-RU" sz="8000" dirty="0" err="1" smtClean="0">
                <a:effectLst/>
              </a:rPr>
              <a:t>кінцевому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рахунку</a:t>
            </a:r>
            <a:r>
              <a:rPr lang="ru-RU" sz="8000" dirty="0" smtClean="0">
                <a:effectLst/>
              </a:rPr>
              <a:t>, </a:t>
            </a:r>
            <a:r>
              <a:rPr lang="ru-RU" sz="8000" dirty="0" err="1" smtClean="0">
                <a:effectLst/>
              </a:rPr>
              <a:t>готує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пропозиції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керівництву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щодо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удосконаленню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технології</a:t>
            </a:r>
            <a:r>
              <a:rPr lang="ru-RU" sz="8000" dirty="0" smtClean="0">
                <a:effectLst/>
              </a:rPr>
              <a:t> </a:t>
            </a:r>
            <a:r>
              <a:rPr lang="ru-RU" sz="8000" dirty="0" err="1" smtClean="0">
                <a:effectLst/>
              </a:rPr>
              <a:t>виробництва</a:t>
            </a:r>
            <a:r>
              <a:rPr lang="ru-RU" sz="8000" dirty="0" smtClean="0">
                <a:effectLst/>
              </a:rPr>
              <a:t> і </a:t>
            </a:r>
            <a:r>
              <a:rPr lang="ru-RU" sz="8000" dirty="0" err="1" smtClean="0">
                <a:effectLst/>
              </a:rPr>
              <a:t>праці</a:t>
            </a:r>
            <a:r>
              <a:rPr lang="ru-RU" sz="8000" dirty="0" smtClean="0">
                <a:effectLst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2050" name="Picture 2" descr="http://politica-ua.com/wp-content/uploads/2013/11/fin-god-zakrit-22-11-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657600"/>
            <a:ext cx="4419600" cy="22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berty.ru/var/ezwebin_site/storage/images/groups/economists/15786-3-rus-RU/Ekonomisty_image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657600"/>
            <a:ext cx="4267200" cy="22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923" y="2057400"/>
            <a:ext cx="10744200" cy="2438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effectLst/>
              </a:rPr>
              <a:t>	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effectLst/>
              </a:rPr>
              <a:t>       </a:t>
            </a:r>
            <a:r>
              <a:rPr lang="ru-RU" sz="2000" dirty="0" err="1" smtClean="0">
                <a:effectLst/>
              </a:rPr>
              <a:t>Економіст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здійснює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економічний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аналіз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господарської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діяльності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організації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розробляє</a:t>
            </a:r>
            <a:r>
              <a:rPr lang="ru-RU" sz="2000" dirty="0" smtClean="0">
                <a:effectLst/>
              </a:rPr>
              <a:t> заходи </a:t>
            </a:r>
            <a:r>
              <a:rPr lang="ru-RU" sz="2000" dirty="0" err="1" smtClean="0">
                <a:effectLst/>
              </a:rPr>
              <a:t>щодо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забезпечення</a:t>
            </a:r>
            <a:r>
              <a:rPr lang="ru-RU" sz="2000" dirty="0" smtClean="0">
                <a:effectLst/>
              </a:rPr>
              <a:t> режиму </a:t>
            </a:r>
            <a:r>
              <a:rPr lang="ru-RU" sz="2000" dirty="0" err="1" smtClean="0">
                <a:effectLst/>
              </a:rPr>
              <a:t>економії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підвищення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ефективності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робіт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виявлення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резервів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попередження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втрат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непродуктивних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витрат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більш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раціонального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використання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всіх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видів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ресурсів</a:t>
            </a:r>
            <a:r>
              <a:rPr lang="ru-RU" sz="2000" dirty="0" smtClean="0">
                <a:effectLst/>
              </a:rPr>
              <a:t>. </a:t>
            </a:r>
            <a:r>
              <a:rPr lang="ru-RU" sz="2000" dirty="0" err="1" smtClean="0">
                <a:effectLst/>
              </a:rPr>
              <a:t>Виконує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розрахунки</a:t>
            </a:r>
            <a:r>
              <a:rPr lang="ru-RU" sz="2000" dirty="0" smtClean="0">
                <a:effectLst/>
              </a:rPr>
              <a:t> з </a:t>
            </a:r>
            <a:r>
              <a:rPr lang="ru-RU" sz="2000" dirty="0" err="1" smtClean="0">
                <a:effectLst/>
              </a:rPr>
              <a:t>матеріальних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трудових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фінансових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витрат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необхідних</a:t>
            </a:r>
            <a:r>
              <a:rPr lang="ru-RU" sz="2000" dirty="0" smtClean="0">
                <a:effectLst/>
              </a:rPr>
              <a:t> для </a:t>
            </a:r>
            <a:r>
              <a:rPr lang="ru-RU" sz="2000" dirty="0" err="1" smtClean="0">
                <a:effectLst/>
              </a:rPr>
              <a:t>проведення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робіт</a:t>
            </a:r>
            <a:r>
              <a:rPr lang="ru-RU" sz="2000" dirty="0" smtClean="0">
                <a:effectLst/>
              </a:rPr>
              <a:t> (</a:t>
            </a:r>
            <a:r>
              <a:rPr lang="ru-RU" sz="2000" dirty="0" err="1" smtClean="0">
                <a:effectLst/>
              </a:rPr>
              <a:t>послуг</a:t>
            </a:r>
            <a:r>
              <a:rPr lang="ru-RU" sz="2000" dirty="0" smtClean="0">
                <a:effectLst/>
              </a:rPr>
              <a:t>), </a:t>
            </a:r>
            <a:r>
              <a:rPr lang="ru-RU" sz="2000" dirty="0" err="1" smtClean="0">
                <a:effectLst/>
              </a:rPr>
              <a:t>досліджень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розробок</a:t>
            </a:r>
            <a:r>
              <a:rPr lang="ru-RU" sz="2000" dirty="0" smtClean="0">
                <a:effectLst/>
              </a:rPr>
              <a:t> в </a:t>
            </a:r>
            <a:r>
              <a:rPr lang="ru-RU" sz="2000" dirty="0" err="1" smtClean="0">
                <a:effectLst/>
              </a:rPr>
              <a:t>освоєнні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нової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техніки</a:t>
            </a:r>
            <a:r>
              <a:rPr lang="ru-RU" sz="2000" dirty="0" smtClean="0">
                <a:effectLst/>
              </a:rPr>
              <a:t> і </a:t>
            </a:r>
            <a:r>
              <a:rPr lang="ru-RU" sz="2000" dirty="0" err="1" smtClean="0">
                <a:effectLst/>
              </a:rPr>
              <a:t>технології</a:t>
            </a:r>
            <a:r>
              <a:rPr lang="ru-RU" sz="2000" dirty="0" smtClean="0">
                <a:effectLst/>
              </a:rPr>
              <a:t>. 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0" dirty="0">
                <a:effectLst/>
                <a:latin typeface="Comic Sans MS" panose="030F0702030302020204" pitchFamily="66" charset="0"/>
              </a:rPr>
              <a:t>Чим </a:t>
            </a:r>
            <a:r>
              <a:rPr lang="ru-RU" sz="4000" b="0" dirty="0" err="1">
                <a:effectLst/>
                <a:latin typeface="Comic Sans MS" panose="030F0702030302020204" pitchFamily="66" charset="0"/>
              </a:rPr>
              <a:t>займається</a:t>
            </a:r>
            <a:r>
              <a:rPr lang="ru-RU" sz="4000" b="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4000" b="0" dirty="0" err="1">
                <a:effectLst/>
                <a:latin typeface="Comic Sans MS" panose="030F0702030302020204" pitchFamily="66" charset="0"/>
              </a:rPr>
              <a:t>економіст</a:t>
            </a:r>
            <a:r>
              <a:rPr lang="ru-RU" sz="4000" b="0" dirty="0">
                <a:effectLst/>
                <a:latin typeface="Comic Sans MS" panose="030F0702030302020204" pitchFamily="66" charset="0"/>
              </a:rPr>
              <a:t>?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http://www.fotokanal.com/images/9/picture-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2" y="4053840"/>
            <a:ext cx="5638801" cy="262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8013" y="381000"/>
            <a:ext cx="10972800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Comic Sans MS" panose="030F0702030302020204" pitchFamily="66" charset="0"/>
              </a:rPr>
              <a:t>До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особистих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якостей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,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якими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повинен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володіти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економіст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відносяться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: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03212" y="2743200"/>
            <a:ext cx="6477000" cy="2971800"/>
          </a:xfrm>
        </p:spPr>
        <p:txBody>
          <a:bodyPr>
            <a:noAutofit/>
          </a:bodyPr>
          <a:lstStyle/>
          <a:p>
            <a:pPr marL="274320" lvl="1"/>
            <a:r>
              <a:rPr lang="ru-RU" sz="2400" dirty="0" err="1"/>
              <a:t>Уміння</a:t>
            </a:r>
            <a:r>
              <a:rPr lang="ru-RU" sz="2400" dirty="0"/>
              <a:t> </a:t>
            </a:r>
            <a:r>
              <a:rPr lang="ru-RU" sz="2400" dirty="0" err="1"/>
              <a:t>аналізувати</a:t>
            </a:r>
            <a:r>
              <a:rPr lang="ru-RU" sz="2400" dirty="0"/>
              <a:t> великий </a:t>
            </a:r>
            <a:r>
              <a:rPr lang="ru-RU" sz="2400" dirty="0" err="1"/>
              <a:t>обсяг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</a:t>
            </a:r>
          </a:p>
          <a:p>
            <a:r>
              <a:rPr lang="ru-RU" sz="2400" dirty="0" err="1" smtClean="0">
                <a:effectLst/>
              </a:rPr>
              <a:t>Гарна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пам'ять</a:t>
            </a:r>
            <a:r>
              <a:rPr lang="ru-RU" sz="2400" dirty="0" smtClean="0">
                <a:effectLst/>
              </a:rPr>
              <a:t>,</a:t>
            </a:r>
            <a:endParaRPr lang="ru-RU" sz="2400" dirty="0">
              <a:effectLst/>
            </a:endParaRPr>
          </a:p>
          <a:p>
            <a:r>
              <a:rPr lang="ru-RU" sz="2400" dirty="0" err="1" smtClean="0">
                <a:effectLst/>
              </a:rPr>
              <a:t>Висока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концентрація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уваги</a:t>
            </a:r>
            <a:r>
              <a:rPr lang="ru-RU" sz="2400" dirty="0">
                <a:effectLst/>
              </a:rPr>
              <a:t>,</a:t>
            </a:r>
          </a:p>
          <a:p>
            <a:r>
              <a:rPr lang="ru-RU" sz="2400" dirty="0" err="1" smtClean="0">
                <a:effectLst/>
              </a:rPr>
              <a:t>Терпіння</a:t>
            </a:r>
            <a:r>
              <a:rPr lang="ru-RU" sz="2400" dirty="0">
                <a:effectLst/>
              </a:rPr>
              <a:t>,</a:t>
            </a:r>
          </a:p>
          <a:p>
            <a:r>
              <a:rPr lang="ru-RU" sz="2400" dirty="0" err="1" smtClean="0">
                <a:effectLst/>
              </a:rPr>
              <a:t>Комунікабельність</a:t>
            </a:r>
            <a:r>
              <a:rPr lang="ru-RU" sz="2400" dirty="0">
                <a:effectLst/>
              </a:rPr>
              <a:t>,</a:t>
            </a:r>
          </a:p>
          <a:p>
            <a:r>
              <a:rPr lang="ru-RU" sz="2400" dirty="0" err="1" smtClean="0">
                <a:effectLst/>
              </a:rPr>
              <a:t>Організаторські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здібності</a:t>
            </a:r>
            <a:r>
              <a:rPr lang="ru-RU" sz="2400" dirty="0">
                <a:effectLst/>
              </a:rPr>
              <a:t>.</a:t>
            </a:r>
          </a:p>
          <a:p>
            <a:endParaRPr lang="ru-RU" sz="2400" dirty="0"/>
          </a:p>
        </p:txBody>
      </p:sp>
      <p:pic>
        <p:nvPicPr>
          <p:cNvPr id="3074" name="Picture 2" descr="http://www.vyatsu.ru/uploads/2011/06/07/large/ekonomist_anali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2895600"/>
            <a:ext cx="5105400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6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85" y="304800"/>
            <a:ext cx="10666412" cy="1676400"/>
          </a:xfrm>
        </p:spPr>
        <p:txBody>
          <a:bodyPr/>
          <a:lstStyle/>
          <a:p>
            <a:pPr algn="ctr"/>
            <a:r>
              <a:rPr lang="ru-RU" dirty="0" err="1">
                <a:effectLst/>
                <a:latin typeface="Comic Sans MS" panose="030F0702030302020204" pitchFamily="66" charset="0"/>
              </a:rPr>
              <a:t>Основні</a:t>
            </a:r>
            <a:r>
              <a:rPr lang="ru-RU" dirty="0">
                <a:effectLst/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effectLst/>
                <a:latin typeface="Comic Sans MS" panose="030F0702030302020204" pitchFamily="66" charset="0"/>
              </a:rPr>
              <a:t>завдання</a:t>
            </a:r>
            <a:r>
              <a:rPr lang="ru-RU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uk-UA" dirty="0" smtClean="0">
                <a:effectLst/>
                <a:latin typeface="Comic Sans MS" panose="030F0702030302020204" pitchFamily="66" charset="0"/>
              </a:rPr>
              <a:t>економіста: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412" y="2286002"/>
            <a:ext cx="6858000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chemeClr val="tx2"/>
                </a:solidFill>
              </a:rPr>
              <a:t>аналіз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облікової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звітної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інформації</a:t>
            </a:r>
            <a:r>
              <a:rPr lang="ru-RU" sz="2000" dirty="0">
                <a:solidFill>
                  <a:schemeClr val="tx2"/>
                </a:solidFill>
              </a:rPr>
              <a:t> з метою </a:t>
            </a:r>
            <a:r>
              <a:rPr lang="ru-RU" sz="2000" dirty="0" err="1">
                <a:solidFill>
                  <a:schemeClr val="tx2"/>
                </a:solidFill>
              </a:rPr>
              <a:t>прийняття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господарських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рішень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отримання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оцінки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ефективності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функціонування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об'єктів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підприємства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прогнозування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економічних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явищ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 smtClean="0">
                <a:solidFill>
                  <a:schemeClr val="tx2"/>
                </a:solidFill>
              </a:rPr>
              <a:t>процесів</a:t>
            </a:r>
            <a:r>
              <a:rPr lang="ru-RU" sz="20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організація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роботи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обліку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наявності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руху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активів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зобов'язань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капіталу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визначенню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результатів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господарсько-фінансової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діяльності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підприємства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практичне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застосування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принципів</a:t>
            </a:r>
            <a:r>
              <a:rPr lang="ru-RU" sz="2000" dirty="0">
                <a:solidFill>
                  <a:schemeClr val="tx2"/>
                </a:solidFill>
              </a:rPr>
              <a:t> і правил аудиту </a:t>
            </a:r>
            <a:r>
              <a:rPr lang="ru-RU" sz="2000" dirty="0" err="1">
                <a:solidFill>
                  <a:schemeClr val="tx2"/>
                </a:solidFill>
              </a:rPr>
              <a:t>основних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господарських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операцій</a:t>
            </a:r>
            <a:r>
              <a:rPr lang="ru-RU" sz="2000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участь у </a:t>
            </a:r>
            <a:r>
              <a:rPr lang="ru-RU" sz="2000" dirty="0" err="1">
                <a:solidFill>
                  <a:schemeClr val="tx2"/>
                </a:solidFill>
              </a:rPr>
              <a:t>плануванні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господарської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діяльності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підприємства</a:t>
            </a:r>
            <a:r>
              <a:rPr lang="ru-RU" sz="20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just"/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4098" name="Picture 2" descr="http://slon.ru/images2/blog_photo_1/econom/2420588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94" y="2667000"/>
            <a:ext cx="3323517" cy="18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eta.inosmi.ru/images/20810/05/20810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4669353"/>
            <a:ext cx="3429000" cy="19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3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>
                <a:effectLst/>
                <a:latin typeface="Comic Sans MS" panose="030F0702030302020204" pitchFamily="66" charset="0"/>
              </a:rPr>
              <a:t>Основні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види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професійної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діяльності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/>
                <a:latin typeface="Comic Sans MS" panose="030F0702030302020204" pitchFamily="66" charset="0"/>
              </a:rPr>
              <a:t>фахівця</a:t>
            </a:r>
            <a:r>
              <a:rPr lang="ru-RU" sz="3200" dirty="0">
                <a:effectLst/>
                <a:latin typeface="Comic Sans MS" panose="030F0702030302020204" pitchFamily="66" charset="0"/>
              </a:rPr>
              <a:t>: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0" y="2667000"/>
            <a:ext cx="7313613" cy="1524000"/>
          </a:xfrm>
        </p:spPr>
        <p:txBody>
          <a:bodyPr>
            <a:noAutofit/>
          </a:bodyPr>
          <a:lstStyle/>
          <a:p>
            <a:pPr marL="644843" lvl="1" indent="-342900"/>
            <a:r>
              <a:rPr lang="ru-RU" sz="2600" dirty="0" err="1" smtClean="0">
                <a:effectLst/>
              </a:rPr>
              <a:t>обліково-аналітична</a:t>
            </a:r>
            <a:r>
              <a:rPr lang="ru-RU" sz="2600" dirty="0">
                <a:effectLst/>
              </a:rPr>
              <a:t>;</a:t>
            </a:r>
          </a:p>
          <a:p>
            <a:pPr marL="644843" lvl="1" indent="-342900"/>
            <a:r>
              <a:rPr lang="ru-RU" sz="2600" dirty="0" smtClean="0">
                <a:effectLst/>
              </a:rPr>
              <a:t>контрольно-</a:t>
            </a:r>
            <a:r>
              <a:rPr lang="ru-RU" sz="2600" dirty="0" err="1" smtClean="0">
                <a:effectLst/>
              </a:rPr>
              <a:t>ревізійна</a:t>
            </a:r>
            <a:r>
              <a:rPr lang="ru-RU" sz="2600" dirty="0">
                <a:effectLst/>
              </a:rPr>
              <a:t>;</a:t>
            </a:r>
          </a:p>
          <a:p>
            <a:pPr marL="644843" lvl="1" indent="-342900"/>
            <a:r>
              <a:rPr lang="ru-RU" sz="2600" dirty="0" err="1" smtClean="0">
                <a:effectLst/>
              </a:rPr>
              <a:t>аудиторська</a:t>
            </a:r>
            <a:r>
              <a:rPr lang="ru-RU" sz="2600" dirty="0" smtClean="0">
                <a:effectLst/>
              </a:rPr>
              <a:t>;</a:t>
            </a:r>
          </a:p>
          <a:p>
            <a:pPr marL="644843" lvl="1" indent="-342900"/>
            <a:r>
              <a:rPr lang="ru-RU" sz="2600" dirty="0" err="1" smtClean="0">
                <a:effectLst/>
              </a:rPr>
              <a:t>консалтингова</a:t>
            </a:r>
            <a:r>
              <a:rPr lang="ru-RU" sz="2600" dirty="0">
                <a:effectLst/>
              </a:rPr>
              <a:t>;</a:t>
            </a:r>
          </a:p>
          <a:p>
            <a:pPr marL="644843" lvl="1" indent="-342900"/>
            <a:r>
              <a:rPr lang="ru-RU" sz="2600" dirty="0" err="1" smtClean="0">
                <a:effectLst/>
              </a:rPr>
              <a:t>організаційно-управлінська</a:t>
            </a:r>
            <a:r>
              <a:rPr lang="ru-RU" sz="2600" dirty="0">
                <a:effectLst/>
              </a:rPr>
              <a:t>;</a:t>
            </a:r>
          </a:p>
          <a:p>
            <a:pPr marL="644843" lvl="1" indent="-342900"/>
            <a:r>
              <a:rPr lang="ru-RU" sz="2600" dirty="0" smtClean="0">
                <a:effectLst/>
              </a:rPr>
              <a:t>нормативно-методична.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pravo.ru/store/images/6/10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04" y="3886200"/>
            <a:ext cx="3429000" cy="24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zhu.edu.ua/college/sites/default/files/ekonom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641088"/>
            <a:ext cx="3200400" cy="24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5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Специфіка професії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362200"/>
            <a:ext cx="7389812" cy="3657600"/>
          </a:xfrm>
        </p:spPr>
        <p:txBody>
          <a:bodyPr>
            <a:normAutofit fontScale="92500" lnSpcReduction="10000"/>
          </a:bodyPr>
          <a:lstStyle/>
          <a:p>
            <a:pPr marL="301943" lvl="1" indent="0" algn="just">
              <a:buNone/>
            </a:pPr>
            <a:r>
              <a:rPr lang="ru-RU" dirty="0" smtClean="0"/>
              <a:t>     До </a:t>
            </a:r>
            <a:r>
              <a:rPr lang="uk-UA" dirty="0"/>
              <a:t>економіста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солідним</a:t>
            </a:r>
            <a:r>
              <a:rPr lang="ru-RU" dirty="0"/>
              <a:t> </a:t>
            </a:r>
            <a:r>
              <a:rPr lang="ru-RU" dirty="0" err="1"/>
              <a:t>теоретичним</a:t>
            </a:r>
            <a:r>
              <a:rPr lang="ru-RU" dirty="0"/>
              <a:t> </a:t>
            </a:r>
            <a:r>
              <a:rPr lang="ru-RU" dirty="0" err="1"/>
              <a:t>багажем</a:t>
            </a:r>
            <a:r>
              <a:rPr lang="ru-RU" dirty="0"/>
              <a:t>:</a:t>
            </a:r>
            <a:endParaRPr lang="ru-RU" dirty="0" smtClean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>
                <a:effectLst/>
              </a:rPr>
              <a:t>розбиратися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законах </a:t>
            </a:r>
            <a:r>
              <a:rPr lang="ru-RU" dirty="0" err="1">
                <a:effectLst/>
              </a:rPr>
              <a:t>економічної</a:t>
            </a:r>
            <a:r>
              <a:rPr lang="ru-RU" dirty="0">
                <a:effectLst/>
              </a:rPr>
              <a:t> науки і </a:t>
            </a:r>
            <a:r>
              <a:rPr lang="ru-RU" dirty="0" err="1">
                <a:effectLst/>
              </a:rPr>
              <a:t>закони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суспільства</a:t>
            </a:r>
            <a:r>
              <a:rPr lang="ru-RU" dirty="0">
                <a:effectLst/>
              </a:rPr>
              <a:t> як </a:t>
            </a:r>
            <a:r>
              <a:rPr lang="ru-RU" dirty="0" smtClean="0">
                <a:effectLst/>
              </a:rPr>
              <a:t>такого;</a:t>
            </a:r>
            <a:endParaRPr lang="ru-RU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>
                <a:effectLst/>
              </a:rPr>
              <a:t>вміти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аналізувати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статистичні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дані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давати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вірну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інтерпретацію</a:t>
            </a:r>
            <a:r>
              <a:rPr lang="ru-RU" dirty="0" smtClean="0">
                <a:effectLst/>
              </a:rPr>
              <a:t>;</a:t>
            </a:r>
            <a:endParaRPr lang="ru-RU" dirty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>
                <a:effectLst/>
              </a:rPr>
              <a:t>вміти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мислити</a:t>
            </a:r>
            <a:r>
              <a:rPr lang="ru-RU" dirty="0">
                <a:effectLst/>
              </a:rPr>
              <a:t> НЕ просто </a:t>
            </a:r>
            <a:r>
              <a:rPr lang="ru-RU" dirty="0" err="1">
                <a:effectLst/>
              </a:rPr>
              <a:t>відповідно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законів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логіки</a:t>
            </a:r>
            <a:r>
              <a:rPr lang="ru-RU" dirty="0">
                <a:effectLst/>
              </a:rPr>
              <a:t>, але і </a:t>
            </a:r>
            <a:r>
              <a:rPr lang="ru-RU" dirty="0" err="1">
                <a:effectLst/>
              </a:rPr>
              <a:t>володіти</a:t>
            </a:r>
            <a:r>
              <a:rPr lang="ru-RU" dirty="0">
                <a:effectLst/>
              </a:rPr>
              <a:t> даром </a:t>
            </a:r>
            <a:r>
              <a:rPr lang="ru-RU" dirty="0" err="1">
                <a:effectLst/>
              </a:rPr>
              <a:t>екстраполяції</a:t>
            </a:r>
            <a:r>
              <a:rPr lang="ru-RU" dirty="0">
                <a:effectLst/>
              </a:rPr>
              <a:t> - </a:t>
            </a:r>
            <a:r>
              <a:rPr lang="ru-RU" dirty="0" err="1">
                <a:effectLst/>
              </a:rPr>
              <a:t>поширення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висновків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сьогоднішніх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майбутній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ситуації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урахуванням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всіляких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постійних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тимчасових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факторів</a:t>
            </a:r>
            <a:r>
              <a:rPr lang="ru-RU" dirty="0">
                <a:effectLst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146" name="Picture 2" descr="http://privatblog.com.ua/images/2014/rabota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2590800"/>
            <a:ext cx="31757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uva.asia/uploads/posts/2010-08/1283166075_upravlenie-ekonomik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4572000"/>
            <a:ext cx="3198813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quarter" idx="4294967295"/>
          </p:nvPr>
        </p:nvSpPr>
        <p:spPr>
          <a:xfrm>
            <a:off x="-1" y="1524000"/>
            <a:ext cx="11657013" cy="19812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</a:rPr>
              <a:t>      </a:t>
            </a:r>
            <a:r>
              <a:rPr lang="ru-RU" sz="2000" dirty="0" err="1" smtClean="0">
                <a:effectLst/>
              </a:rPr>
              <a:t>Інформаційні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>
                <a:effectLst/>
              </a:rPr>
              <a:t>технології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що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увійшли</a:t>
            </a:r>
            <a:r>
              <a:rPr lang="ru-RU" sz="2000" dirty="0">
                <a:effectLst/>
              </a:rPr>
              <a:t> в наше </a:t>
            </a:r>
            <a:r>
              <a:rPr lang="ru-RU" sz="2000" dirty="0" err="1">
                <a:effectLst/>
              </a:rPr>
              <a:t>життя</a:t>
            </a:r>
            <a:r>
              <a:rPr lang="ru-RU" sz="2000" dirty="0">
                <a:effectLst/>
              </a:rPr>
              <a:t>, не могли не </a:t>
            </a:r>
            <a:r>
              <a:rPr lang="ru-RU" sz="2000" dirty="0" err="1">
                <a:effectLst/>
              </a:rPr>
              <a:t>накласти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свого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відбитку</a:t>
            </a:r>
            <a:r>
              <a:rPr lang="ru-RU" sz="2000" dirty="0">
                <a:effectLst/>
              </a:rPr>
              <a:t> на роботу </a:t>
            </a:r>
            <a:r>
              <a:rPr lang="ru-RU" sz="2000" dirty="0" err="1">
                <a:effectLst/>
              </a:rPr>
              <a:t>фахівців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цього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напрямку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Спеціальні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комп'ютерні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програми</a:t>
            </a:r>
            <a:r>
              <a:rPr lang="ru-RU" sz="2000" dirty="0">
                <a:effectLst/>
              </a:rPr>
              <a:t>, з одного боку, </a:t>
            </a:r>
            <a:r>
              <a:rPr lang="ru-RU" sz="2000" dirty="0" err="1">
                <a:effectLst/>
              </a:rPr>
              <a:t>суттєво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полегшують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працю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економіста</a:t>
            </a:r>
            <a:r>
              <a:rPr lang="ru-RU" sz="2000" dirty="0">
                <a:effectLst/>
              </a:rPr>
              <a:t>, але з </a:t>
            </a:r>
            <a:r>
              <a:rPr lang="ru-RU" sz="2000" dirty="0" err="1">
                <a:effectLst/>
              </a:rPr>
              <a:t>іншого</a:t>
            </a:r>
            <a:r>
              <a:rPr lang="ru-RU" sz="2000" dirty="0">
                <a:effectLst/>
              </a:rPr>
              <a:t> - </a:t>
            </a:r>
            <a:r>
              <a:rPr lang="ru-RU" sz="2000" dirty="0" err="1">
                <a:effectLst/>
              </a:rPr>
              <a:t>вимагають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підвищеної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комп'ютерної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грамотності</a:t>
            </a:r>
            <a:r>
              <a:rPr lang="ru-RU" sz="2000" dirty="0">
                <a:effectLst/>
              </a:rPr>
              <a:t>. Тому </a:t>
            </a:r>
            <a:r>
              <a:rPr lang="ru-RU" sz="2000" dirty="0" err="1">
                <a:effectLst/>
              </a:rPr>
              <a:t>вивчення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інформатики</a:t>
            </a:r>
            <a:r>
              <a:rPr lang="ru-RU" sz="2000" dirty="0">
                <a:effectLst/>
              </a:rPr>
              <a:t> як </a:t>
            </a:r>
            <a:r>
              <a:rPr lang="ru-RU" sz="2000" dirty="0" err="1">
                <a:effectLst/>
              </a:rPr>
              <a:t>бази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необхідної</a:t>
            </a:r>
            <a:r>
              <a:rPr lang="ru-RU" sz="2000" dirty="0">
                <a:effectLst/>
              </a:rPr>
              <a:t> для </a:t>
            </a:r>
            <a:r>
              <a:rPr lang="ru-RU" sz="2000" dirty="0" err="1">
                <a:effectLst/>
              </a:rPr>
              <a:t>освоєння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різних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прикладних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програм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також</a:t>
            </a:r>
            <a:r>
              <a:rPr lang="ru-RU" sz="2000" dirty="0">
                <a:effectLst/>
              </a:rPr>
              <a:t> є </a:t>
            </a:r>
            <a:r>
              <a:rPr lang="ru-RU" sz="2000" dirty="0" err="1">
                <a:effectLst/>
              </a:rPr>
              <a:t>неодмінною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складовою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частиною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освіти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майбутнього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економіста</a:t>
            </a:r>
            <a:r>
              <a:rPr lang="ru-RU" sz="2000" dirty="0">
                <a:effectLst/>
              </a:rPr>
              <a:t>.</a:t>
            </a:r>
            <a:endParaRPr lang="ru-RU" sz="2000" dirty="0"/>
          </a:p>
        </p:txBody>
      </p:sp>
      <p:pic>
        <p:nvPicPr>
          <p:cNvPr id="7170" name="Picture 2" descr="http://fb.ru/misc/i/gallery/16883/320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6" y="3352800"/>
            <a:ext cx="43434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ovostienergetiki.ru/wp-content/uploads/2012/04/I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4" y="3352800"/>
            <a:ext cx="457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817F42-40AE-4986-A5C6-646B09AF4FE3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5B9C10-754B-45E6-8392-CF09183EC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A5D8E2-8672-4AEE-BD03-D0D4FCF22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675</Words>
  <Application>Microsoft Office PowerPoint</Application>
  <PresentationFormat>Произвольный</PresentationFormat>
  <Paragraphs>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Candara</vt:lpstr>
      <vt:lpstr>Comic Sans MS</vt:lpstr>
      <vt:lpstr>Constantia</vt:lpstr>
      <vt:lpstr>Symbol</vt:lpstr>
      <vt:lpstr>Wingdings</vt:lpstr>
      <vt:lpstr>Волна</vt:lpstr>
      <vt:lpstr>Моя майбутня професія - економіст</vt:lpstr>
      <vt:lpstr> Вступ </vt:lpstr>
      <vt:lpstr>Презентация PowerPoint</vt:lpstr>
      <vt:lpstr>Чим займається економіст?</vt:lpstr>
      <vt:lpstr>До особистих якостей, якими повинен володіти економіст відносяться:</vt:lpstr>
      <vt:lpstr>Основні завдання економіста: </vt:lpstr>
      <vt:lpstr>Основні види професійної діяльності фахівця:</vt:lpstr>
      <vt:lpstr>Специфіка професії</vt:lpstr>
      <vt:lpstr>Презентация PowerPoint</vt:lpstr>
      <vt:lpstr>Презентация PowerPoint</vt:lpstr>
      <vt:lpstr>Плюси професії</vt:lpstr>
      <vt:lpstr>Мінуси професії</vt:lpstr>
      <vt:lpstr>Де працює економіст</vt:lpstr>
      <vt:lpstr>Де можна здобути цю професію ?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2013-07-31T16:29:01Z</dcterms:created>
  <dcterms:modified xsi:type="dcterms:W3CDTF">2017-02-15T18:56:19Z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