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556792"/>
            <a:ext cx="6480048" cy="1872208"/>
          </a:xfrm>
        </p:spPr>
        <p:txBody>
          <a:bodyPr>
            <a:normAutofit/>
          </a:bodyPr>
          <a:lstStyle/>
          <a:p>
            <a:r>
              <a:rPr lang="uk-UA" sz="6000" i="1" dirty="0" smtClean="0">
                <a:solidFill>
                  <a:schemeClr val="bg2">
                    <a:lumMod val="50000"/>
                  </a:schemeClr>
                </a:solidFill>
              </a:rPr>
              <a:t>Презентація</a:t>
            </a:r>
            <a:endParaRPr lang="ru-RU" sz="6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61048"/>
            <a:ext cx="6480048" cy="2088232"/>
          </a:xfrm>
        </p:spPr>
        <p:txBody>
          <a:bodyPr/>
          <a:lstStyle/>
          <a:p>
            <a:r>
              <a:rPr lang="uk-UA" smtClean="0"/>
              <a:t>Учениці </a:t>
            </a:r>
            <a:r>
              <a:rPr lang="uk-UA" smtClean="0"/>
              <a:t>10-А </a:t>
            </a:r>
            <a:r>
              <a:rPr lang="uk-UA" dirty="0" smtClean="0"/>
              <a:t>класу</a:t>
            </a:r>
          </a:p>
          <a:p>
            <a:r>
              <a:rPr lang="uk-UA" dirty="0" smtClean="0"/>
              <a:t>Тернопільської  ЗОШ</a:t>
            </a:r>
          </a:p>
          <a:p>
            <a:r>
              <a:rPr lang="en-GB" dirty="0" smtClean="0"/>
              <a:t>I-III </a:t>
            </a:r>
            <a:r>
              <a:rPr lang="uk-UA" dirty="0" smtClean="0"/>
              <a:t>ступенів №2</a:t>
            </a:r>
          </a:p>
          <a:p>
            <a:r>
              <a:rPr lang="uk-UA" dirty="0" smtClean="0"/>
              <a:t>Козак Людмили  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5560478"/>
          </a:xfrm>
        </p:spPr>
        <p:txBody>
          <a:bodyPr>
            <a:normAutofit/>
          </a:bodyPr>
          <a:lstStyle/>
          <a:p>
            <a:r>
              <a:rPr lang="ru-RU" sz="2400" i="1" dirty="0" err="1" smtClean="0">
                <a:solidFill>
                  <a:srgbClr val="FF0000"/>
                </a:solidFill>
              </a:rPr>
              <a:t>Плюси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професії</a:t>
            </a:r>
            <a:r>
              <a:rPr lang="ru-RU" sz="2400" i="1" dirty="0" smtClean="0">
                <a:solidFill>
                  <a:srgbClr val="FF0000"/>
                </a:solidFill>
              </a:rPr>
              <a:t>: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b="0" dirty="0" err="1" smtClean="0">
                <a:solidFill>
                  <a:schemeClr val="tx1"/>
                </a:solidFill>
              </a:rPr>
              <a:t>Можливість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самореалізації</a:t>
            </a:r>
            <a:r>
              <a:rPr lang="ru-RU" sz="1300" b="0" dirty="0" smtClean="0">
                <a:solidFill>
                  <a:schemeClr val="tx1"/>
                </a:solidFill>
              </a:rPr>
              <a:t> в </a:t>
            </a:r>
            <a:r>
              <a:rPr lang="ru-RU" sz="1300" b="0" dirty="0" err="1" smtClean="0">
                <a:solidFill>
                  <a:schemeClr val="tx1"/>
                </a:solidFill>
              </a:rPr>
              <a:t>будь-яких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галузях</a:t>
            </a:r>
            <a:r>
              <a:rPr lang="ru-RU" sz="1300" b="0" dirty="0" smtClean="0">
                <a:solidFill>
                  <a:schemeClr val="tx1"/>
                </a:solidFill>
              </a:rPr>
              <a:t>: </a:t>
            </a:r>
            <a:r>
              <a:rPr lang="ru-RU" sz="1300" b="0" dirty="0" err="1" smtClean="0">
                <a:solidFill>
                  <a:schemeClr val="tx1"/>
                </a:solidFill>
              </a:rPr>
              <a:t>письмовий</a:t>
            </a:r>
            <a:r>
              <a:rPr lang="ru-RU" sz="1300" b="0" dirty="0" smtClean="0">
                <a:solidFill>
                  <a:schemeClr val="tx1"/>
                </a:solidFill>
              </a:rPr>
              <a:t> переклад,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перекладач-синхроніст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усний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або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послідовний</a:t>
            </a:r>
            <a:r>
              <a:rPr lang="ru-RU" sz="1300" b="0" dirty="0" smtClean="0">
                <a:solidFill>
                  <a:schemeClr val="tx1"/>
                </a:solidFill>
              </a:rPr>
              <a:t> переклад, переклад </a:t>
            </a:r>
            <a:r>
              <a:rPr lang="ru-RU" sz="1300" b="0" dirty="0" err="1" smtClean="0">
                <a:solidFill>
                  <a:schemeClr val="tx1"/>
                </a:solidFill>
              </a:rPr>
              <a:t>фільмів</a:t>
            </a:r>
            <a:r>
              <a:rPr lang="ru-RU" sz="1300" b="0" dirty="0" smtClean="0">
                <a:solidFill>
                  <a:schemeClr val="tx1"/>
                </a:solidFill>
              </a:rPr>
              <a:t>, книг, </a:t>
            </a:r>
            <a:r>
              <a:rPr lang="ru-RU" sz="1300" b="0" dirty="0" err="1" smtClean="0">
                <a:solidFill>
                  <a:schemeClr val="tx1"/>
                </a:solidFill>
              </a:rPr>
              <a:t>журналів</a:t>
            </a:r>
            <a:r>
              <a:rPr lang="ru-RU" sz="1300" b="0" dirty="0" smtClean="0">
                <a:solidFill>
                  <a:schemeClr val="tx1"/>
                </a:solidFill>
              </a:rPr>
              <a:t>;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b="0" dirty="0" smtClean="0">
                <a:solidFill>
                  <a:schemeClr val="tx1"/>
                </a:solidFill>
              </a:rPr>
              <a:t>Людину, </a:t>
            </a:r>
            <a:r>
              <a:rPr lang="ru-RU" sz="1300" b="0" dirty="0" err="1" smtClean="0">
                <a:solidFill>
                  <a:schemeClr val="tx1"/>
                </a:solidFill>
              </a:rPr>
              <a:t>що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володіє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іноземною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мовою</a:t>
            </a:r>
            <a:r>
              <a:rPr lang="ru-RU" sz="1300" b="0" dirty="0" smtClean="0">
                <a:solidFill>
                  <a:schemeClr val="tx1"/>
                </a:solidFill>
              </a:rPr>
              <a:t> охоче </a:t>
            </a:r>
            <a:r>
              <a:rPr lang="ru-RU" sz="1300" b="0" dirty="0" err="1" smtClean="0">
                <a:solidFill>
                  <a:schemeClr val="tx1"/>
                </a:solidFill>
              </a:rPr>
              <a:t>беруть</a:t>
            </a:r>
            <a:r>
              <a:rPr lang="ru-RU" sz="1300" b="0" dirty="0" smtClean="0">
                <a:solidFill>
                  <a:schemeClr val="tx1"/>
                </a:solidFill>
              </a:rPr>
              <a:t> у </a:t>
            </a:r>
            <a:r>
              <a:rPr lang="ru-RU" sz="1300" b="0" dirty="0" err="1" smtClean="0">
                <a:solidFill>
                  <a:schemeClr val="tx1"/>
                </a:solidFill>
              </a:rPr>
              <a:t>журналістику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туристичні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фірми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en-US" sz="1300" b="0" dirty="0" smtClean="0">
                <a:solidFill>
                  <a:schemeClr val="tx1"/>
                </a:solidFill>
              </a:rPr>
              <a:t>PR-</a:t>
            </a:r>
            <a:r>
              <a:rPr lang="ru-RU" sz="1300" b="0" dirty="0" err="1" smtClean="0">
                <a:solidFill>
                  <a:schemeClr val="tx1"/>
                </a:solidFill>
              </a:rPr>
              <a:t>компанії</a:t>
            </a:r>
            <a:r>
              <a:rPr lang="ru-RU" sz="1300" b="0" dirty="0" smtClean="0">
                <a:solidFill>
                  <a:schemeClr val="tx1"/>
                </a:solidFill>
              </a:rPr>
              <a:t>, менеджмент;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b="0" dirty="0" smtClean="0">
                <a:solidFill>
                  <a:schemeClr val="tx1"/>
                </a:solidFill>
              </a:rPr>
              <a:t>Є </a:t>
            </a:r>
            <a:r>
              <a:rPr lang="ru-RU" sz="1300" b="0" dirty="0" err="1" smtClean="0">
                <a:solidFill>
                  <a:schemeClr val="tx1"/>
                </a:solidFill>
              </a:rPr>
              <a:t>можливість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спілкуватися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різними</a:t>
            </a:r>
            <a:r>
              <a:rPr lang="ru-RU" sz="1300" b="0" dirty="0" smtClean="0">
                <a:solidFill>
                  <a:schemeClr val="tx1"/>
                </a:solidFill>
              </a:rPr>
              <a:t> людьми </a:t>
            </a:r>
            <a:r>
              <a:rPr lang="ru-RU" sz="1300" b="0" dirty="0" err="1" smtClean="0">
                <a:solidFill>
                  <a:schemeClr val="tx1"/>
                </a:solidFill>
              </a:rPr>
              <a:t>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вивчати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культури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інших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країн</a:t>
            </a:r>
            <a:r>
              <a:rPr lang="ru-RU" sz="1300" b="0" dirty="0" smtClean="0">
                <a:solidFill>
                  <a:schemeClr val="tx1"/>
                </a:solidFill>
              </a:rPr>
              <a:t>;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b="0" dirty="0" err="1" smtClean="0">
                <a:solidFill>
                  <a:schemeClr val="tx1"/>
                </a:solidFill>
              </a:rPr>
              <a:t>Від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професіоналізму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перекладача</a:t>
            </a:r>
            <a:r>
              <a:rPr lang="ru-RU" sz="1300" b="0" dirty="0" smtClean="0">
                <a:solidFill>
                  <a:schemeClr val="tx1"/>
                </a:solidFill>
              </a:rPr>
              <a:t> часто </a:t>
            </a:r>
            <a:r>
              <a:rPr lang="ru-RU" sz="1300" b="0" dirty="0" err="1" smtClean="0">
                <a:solidFill>
                  <a:schemeClr val="tx1"/>
                </a:solidFill>
              </a:rPr>
              <a:t>залежить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сприятливий</a:t>
            </a:r>
            <a:r>
              <a:rPr lang="ru-RU" sz="1300" b="0" dirty="0" smtClean="0">
                <a:solidFill>
                  <a:schemeClr val="tx1"/>
                </a:solidFill>
              </a:rPr>
              <a:t> результат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переговорів</a:t>
            </a:r>
            <a:r>
              <a:rPr lang="ru-RU" sz="1300" b="0" dirty="0" smtClean="0">
                <a:solidFill>
                  <a:schemeClr val="tx1"/>
                </a:solidFill>
              </a:rPr>
              <a:t>.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2400" i="1" dirty="0" err="1" smtClean="0">
                <a:solidFill>
                  <a:srgbClr val="FF0000"/>
                </a:solidFill>
              </a:rPr>
              <a:t>Мінуси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професії</a:t>
            </a:r>
            <a:r>
              <a:rPr lang="ru-RU" sz="2400" i="1" dirty="0" smtClean="0">
                <a:solidFill>
                  <a:srgbClr val="FF0000"/>
                </a:solidFill>
              </a:rPr>
              <a:t>:</a:t>
            </a:r>
            <a:r>
              <a:rPr lang="ru-RU" sz="1300" b="0" i="1" dirty="0" smtClean="0"/>
              <a:t/>
            </a:r>
            <a:br>
              <a:rPr lang="ru-RU" sz="1300" b="0" i="1" dirty="0" smtClean="0"/>
            </a:br>
            <a:r>
              <a:rPr lang="ru-RU" sz="1300" b="0" dirty="0" err="1" smtClean="0">
                <a:solidFill>
                  <a:schemeClr val="tx1"/>
                </a:solidFill>
              </a:rPr>
              <a:t>Нестабільна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завантаження</a:t>
            </a:r>
            <a:r>
              <a:rPr lang="ru-RU" sz="1300" b="0" dirty="0" smtClean="0">
                <a:solidFill>
                  <a:schemeClr val="tx1"/>
                </a:solidFill>
              </a:rPr>
              <a:t> в </a:t>
            </a:r>
            <a:r>
              <a:rPr lang="ru-RU" sz="1300" b="0" dirty="0" err="1" smtClean="0">
                <a:solidFill>
                  <a:schemeClr val="tx1"/>
                </a:solidFill>
              </a:rPr>
              <a:t>різні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місяці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обсяг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переказів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може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відрізнятися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кілька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разів</a:t>
            </a:r>
            <a:r>
              <a:rPr lang="ru-RU" sz="1300" b="0" dirty="0" smtClean="0">
                <a:solidFill>
                  <a:schemeClr val="tx1"/>
                </a:solidFill>
              </a:rPr>
              <a:t>;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b="0" dirty="0" smtClean="0">
                <a:solidFill>
                  <a:schemeClr val="tx1"/>
                </a:solidFill>
              </a:rPr>
              <a:t>Часто </a:t>
            </a:r>
            <a:r>
              <a:rPr lang="ru-RU" sz="1300" b="0" dirty="0" err="1" smtClean="0">
                <a:solidFill>
                  <a:schemeClr val="tx1"/>
                </a:solidFill>
              </a:rPr>
              <a:t>гонорари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отримують</a:t>
            </a:r>
            <a:r>
              <a:rPr lang="ru-RU" sz="1300" b="0" dirty="0" smtClean="0">
                <a:solidFill>
                  <a:schemeClr val="tx1"/>
                </a:solidFill>
              </a:rPr>
              <a:t> не за фактом </a:t>
            </a:r>
            <a:r>
              <a:rPr lang="ru-RU" sz="1300" b="0" dirty="0" err="1" smtClean="0">
                <a:solidFill>
                  <a:schemeClr val="tx1"/>
                </a:solidFill>
              </a:rPr>
              <a:t>здачі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матеріалу</a:t>
            </a:r>
            <a:r>
              <a:rPr lang="ru-RU" sz="1300" b="0" dirty="0" smtClean="0">
                <a:solidFill>
                  <a:schemeClr val="tx1"/>
                </a:solidFill>
              </a:rPr>
              <a:t>, а коли приходить оплата </a:t>
            </a:r>
            <a:r>
              <a:rPr lang="ru-RU" sz="1300" b="0" dirty="0" err="1" smtClean="0">
                <a:solidFill>
                  <a:schemeClr val="tx1"/>
                </a:solidFill>
              </a:rPr>
              <a:t>від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замовника</a:t>
            </a:r>
            <a:r>
              <a:rPr lang="ru-RU" sz="1300" b="0" dirty="0" smtClean="0">
                <a:solidFill>
                  <a:schemeClr val="tx1"/>
                </a:solidFill>
              </a:rPr>
              <a:t>;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b="0" dirty="0" err="1" smtClean="0">
                <a:solidFill>
                  <a:schemeClr val="tx1"/>
                </a:solidFill>
              </a:rPr>
              <a:t>Іноді</a:t>
            </a:r>
            <a:r>
              <a:rPr lang="ru-RU" sz="1300" b="0" dirty="0" smtClean="0">
                <a:solidFill>
                  <a:schemeClr val="tx1"/>
                </a:solidFill>
              </a:rPr>
              <a:t> до таких </a:t>
            </a:r>
            <a:r>
              <a:rPr lang="ru-RU" sz="1300" b="0" dirty="0" err="1" smtClean="0">
                <a:solidFill>
                  <a:schemeClr val="tx1"/>
                </a:solidFill>
              </a:rPr>
              <a:t>фахівців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відносяться</a:t>
            </a:r>
            <a:r>
              <a:rPr lang="ru-RU" sz="1300" b="0" dirty="0" smtClean="0">
                <a:solidFill>
                  <a:schemeClr val="tx1"/>
                </a:solidFill>
              </a:rPr>
              <a:t> як до людей другого сорту: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перекладачі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супроводжують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делегації</a:t>
            </a:r>
            <a:r>
              <a:rPr lang="ru-RU" sz="1300" b="0" dirty="0" smtClean="0">
                <a:solidFill>
                  <a:schemeClr val="tx1"/>
                </a:solidFill>
              </a:rPr>
              <a:t> по магазинах </a:t>
            </a:r>
            <a:r>
              <a:rPr lang="ru-RU" sz="1300" b="0" dirty="0" err="1" smtClean="0">
                <a:solidFill>
                  <a:schemeClr val="tx1"/>
                </a:solidFill>
              </a:rPr>
              <a:t>і</a:t>
            </a:r>
            <a:r>
              <a:rPr lang="ru-RU" sz="1300" b="0" dirty="0" smtClean="0">
                <a:solidFill>
                  <a:schemeClr val="tx1"/>
                </a:solidFill>
              </a:rPr>
              <a:t> барам, а </a:t>
            </a:r>
            <a:r>
              <a:rPr lang="ru-RU" sz="1300" b="0" dirty="0" err="1" smtClean="0">
                <a:solidFill>
                  <a:schemeClr val="tx1"/>
                </a:solidFill>
              </a:rPr>
              <a:t>іноді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виконують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кур'єрські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доручення</a:t>
            </a:r>
            <a:r>
              <a:rPr lang="ru-RU" sz="1300" b="0" dirty="0" smtClean="0">
                <a:solidFill>
                  <a:schemeClr val="tx1"/>
                </a:solidFill>
              </a:rPr>
              <a:t>!</a:t>
            </a:r>
            <a:r>
              <a:rPr lang="ru-RU" sz="1300" b="0" dirty="0" smtClean="0"/>
              <a:t/>
            </a:r>
            <a:br>
              <a:rPr lang="ru-RU" sz="1300" b="0" dirty="0" smtClean="0"/>
            </a:br>
            <a:r>
              <a:rPr lang="ru-RU" sz="1300" b="0" i="1" dirty="0" smtClean="0"/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Перспективи</a:t>
            </a:r>
            <a:r>
              <a:rPr lang="ru-RU" sz="2400" i="1" dirty="0" smtClean="0">
                <a:solidFill>
                  <a:srgbClr val="FF0000"/>
                </a:solidFill>
              </a:rPr>
              <a:t>:</a:t>
            </a:r>
            <a:r>
              <a:rPr lang="ru-RU" sz="1300" b="0" i="1" dirty="0" smtClean="0"/>
              <a:t/>
            </a:r>
            <a:br>
              <a:rPr lang="ru-RU" sz="1300" b="0" i="1" dirty="0" smtClean="0"/>
            </a:br>
            <a:r>
              <a:rPr lang="ru-RU" sz="1300" b="0" dirty="0" err="1" smtClean="0">
                <a:solidFill>
                  <a:schemeClr val="tx1"/>
                </a:solidFill>
              </a:rPr>
              <a:t>Кар'єрне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зростання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перекладача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визначається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ступенем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складності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завдань</a:t>
            </a:r>
            <a:r>
              <a:rPr lang="ru-RU" sz="1300" b="0" dirty="0" smtClean="0">
                <a:solidFill>
                  <a:schemeClr val="tx1"/>
                </a:solidFill>
              </a:rPr>
              <a:t> для </a:t>
            </a:r>
            <a:r>
              <a:rPr lang="ru-RU" sz="1300" b="0" dirty="0" err="1" smtClean="0">
                <a:solidFill>
                  <a:schemeClr val="tx1"/>
                </a:solidFill>
              </a:rPr>
              <a:t>нього</a:t>
            </a:r>
            <a:r>
              <a:rPr lang="ru-RU" sz="1300" b="0" dirty="0" smtClean="0"/>
              <a:t/>
            </a:r>
            <a:br>
              <a:rPr lang="ru-RU" sz="1300" b="0" dirty="0" smtClean="0"/>
            </a:br>
            <a:r>
              <a:rPr lang="ru-RU" sz="2400" i="1" dirty="0" err="1" smtClean="0">
                <a:solidFill>
                  <a:srgbClr val="FF0000"/>
                </a:solidFill>
              </a:rPr>
              <a:t>Місце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роботи</a:t>
            </a:r>
            <a:r>
              <a:rPr lang="ru-RU" sz="2400" i="1" dirty="0" smtClean="0">
                <a:solidFill>
                  <a:srgbClr val="FF0000"/>
                </a:solidFill>
              </a:rPr>
              <a:t>:</a:t>
            </a:r>
            <a:r>
              <a:rPr lang="ru-RU" sz="1300" b="0" dirty="0" smtClean="0"/>
              <a:t/>
            </a:r>
            <a:br>
              <a:rPr lang="ru-RU" sz="1300" b="0" dirty="0" smtClean="0"/>
            </a:br>
            <a:r>
              <a:rPr lang="ru-RU" sz="1300" b="0" dirty="0" err="1" smtClean="0">
                <a:solidFill>
                  <a:schemeClr val="tx1"/>
                </a:solidFill>
              </a:rPr>
              <a:t>МісцеБюро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перекладів</a:t>
            </a:r>
            <a:r>
              <a:rPr lang="ru-RU" sz="1300" b="0" dirty="0" smtClean="0">
                <a:solidFill>
                  <a:schemeClr val="tx1"/>
                </a:solidFill>
              </a:rPr>
              <a:t> - не </a:t>
            </a:r>
            <a:r>
              <a:rPr lang="ru-RU" sz="1300" b="0" dirty="0" err="1" smtClean="0">
                <a:solidFill>
                  <a:schemeClr val="tx1"/>
                </a:solidFill>
              </a:rPr>
              <a:t>єдине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місце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роботи</a:t>
            </a:r>
            <a:r>
              <a:rPr lang="ru-RU" sz="1300" b="0" dirty="0" smtClean="0">
                <a:solidFill>
                  <a:schemeClr val="tx1"/>
                </a:solidFill>
              </a:rPr>
              <a:t>। </a:t>
            </a:r>
            <a:r>
              <a:rPr lang="ru-RU" sz="1300" b="0" dirty="0" err="1" smtClean="0">
                <a:solidFill>
                  <a:schemeClr val="tx1"/>
                </a:solidFill>
              </a:rPr>
              <a:t>Професіонал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може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вибрати</a:t>
            </a:r>
            <a:r>
              <a:rPr lang="ru-RU" sz="1300" b="0" dirty="0" smtClean="0">
                <a:solidFill>
                  <a:schemeClr val="tx1"/>
                </a:solidFill>
              </a:rPr>
              <a:t> практично </a:t>
            </a:r>
            <a:r>
              <a:rPr lang="ru-RU" sz="1300" b="0" dirty="0" err="1" smtClean="0">
                <a:solidFill>
                  <a:schemeClr val="tx1"/>
                </a:solidFill>
              </a:rPr>
              <a:t>будь-яку</a:t>
            </a:r>
            <a:r>
              <a:rPr lang="ru-RU" sz="1300" b="0" dirty="0" smtClean="0">
                <a:solidFill>
                  <a:schemeClr val="tx1"/>
                </a:solidFill>
              </a:rPr>
              <a:t> сферу </a:t>
            </a:r>
            <a:r>
              <a:rPr lang="ru-RU" sz="1300" b="0" dirty="0" err="1" smtClean="0">
                <a:solidFill>
                  <a:schemeClr val="tx1"/>
                </a:solidFill>
              </a:rPr>
              <a:t>діяльності</a:t>
            </a:r>
            <a:r>
              <a:rPr lang="ru-RU" sz="1300" b="0" dirty="0" smtClean="0">
                <a:solidFill>
                  <a:schemeClr val="tx1"/>
                </a:solidFill>
              </a:rPr>
              <a:t>: </a:t>
            </a:r>
            <a:r>
              <a:rPr lang="ru-RU" sz="1300" b="0" dirty="0" err="1" smtClean="0">
                <a:solidFill>
                  <a:schemeClr val="tx1"/>
                </a:solidFill>
              </a:rPr>
              <a:t>робити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англомовні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версії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сайтів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працювати</a:t>
            </a:r>
            <a:r>
              <a:rPr lang="ru-RU" sz="1300" b="0" dirty="0" smtClean="0">
                <a:solidFill>
                  <a:schemeClr val="tx1"/>
                </a:solidFill>
              </a:rPr>
              <a:t> в ЗМІ, </a:t>
            </a:r>
            <a:r>
              <a:rPr lang="ru-RU" sz="1300" b="0" dirty="0" err="1" smtClean="0">
                <a:solidFill>
                  <a:schemeClr val="tx1"/>
                </a:solidFill>
              </a:rPr>
              <a:t>збираючи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інформацію</a:t>
            </a:r>
            <a:r>
              <a:rPr lang="ru-RU" sz="1300" b="0" dirty="0" smtClean="0">
                <a:solidFill>
                  <a:schemeClr val="tx1"/>
                </a:solidFill>
              </a:rPr>
              <a:t> "</a:t>
            </a:r>
            <a:r>
              <a:rPr lang="ru-RU" sz="1300" b="0" dirty="0" err="1" smtClean="0">
                <a:solidFill>
                  <a:schemeClr val="tx1"/>
                </a:solidFill>
              </a:rPr>
              <a:t>під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замовлення</a:t>
            </a:r>
            <a:r>
              <a:rPr lang="ru-RU" sz="1300" b="0" dirty="0" smtClean="0">
                <a:solidFill>
                  <a:schemeClr val="tx1"/>
                </a:solidFill>
              </a:rPr>
              <a:t>" </a:t>
            </a:r>
            <a:r>
              <a:rPr lang="ru-RU" sz="1300" b="0" dirty="0" err="1" smtClean="0">
                <a:solidFill>
                  <a:schemeClr val="tx1"/>
                </a:solidFill>
              </a:rPr>
              <a:t>із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зарубіжних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джерел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супроводжувати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політиків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бізнесменів</a:t>
            </a:r>
            <a:r>
              <a:rPr lang="ru-RU" sz="1300" b="0" dirty="0" smtClean="0">
                <a:solidFill>
                  <a:schemeClr val="tx1"/>
                </a:solidFill>
              </a:rPr>
              <a:t> в </a:t>
            </a:r>
            <a:r>
              <a:rPr lang="ru-RU" sz="1300" b="0" dirty="0" err="1" smtClean="0">
                <a:solidFill>
                  <a:schemeClr val="tx1"/>
                </a:solidFill>
              </a:rPr>
              <a:t>поїздки</a:t>
            </a:r>
            <a:r>
              <a:rPr lang="ru-RU" sz="1300" b="0" dirty="0" smtClean="0">
                <a:solidFill>
                  <a:schemeClr val="tx1"/>
                </a:solidFill>
              </a:rPr>
              <a:t> за кордон, </a:t>
            </a:r>
            <a:r>
              <a:rPr lang="ru-RU" sz="1300" b="0" dirty="0" err="1" smtClean="0">
                <a:solidFill>
                  <a:schemeClr val="tx1"/>
                </a:solidFill>
              </a:rPr>
              <a:t>виконувати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обов'язки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турменеджера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бронюючи</a:t>
            </a:r>
            <a:r>
              <a:rPr lang="ru-RU" sz="1300" b="0" dirty="0" smtClean="0">
                <a:solidFill>
                  <a:schemeClr val="tx1"/>
                </a:solidFill>
              </a:rPr>
              <a:t> квитки </a:t>
            </a:r>
            <a:r>
              <a:rPr lang="ru-RU" sz="1300" b="0" dirty="0" err="1" smtClean="0">
                <a:solidFill>
                  <a:schemeClr val="tx1"/>
                </a:solidFill>
              </a:rPr>
              <a:t>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путівки</a:t>
            </a:r>
            <a:r>
              <a:rPr lang="ru-RU" sz="1300" b="0" dirty="0" smtClean="0">
                <a:solidFill>
                  <a:schemeClr val="tx1"/>
                </a:solidFill>
              </a:rPr>
              <a:t>.</a:t>
            </a:r>
            <a:br>
              <a:rPr lang="ru-RU" sz="1300" b="0" dirty="0" smtClean="0">
                <a:solidFill>
                  <a:schemeClr val="tx1"/>
                </a:solidFill>
              </a:rPr>
            </a:br>
            <a:r>
              <a:rPr lang="ru-RU" sz="1300" b="0" dirty="0" err="1" smtClean="0">
                <a:solidFill>
                  <a:schemeClr val="tx1"/>
                </a:solidFill>
              </a:rPr>
              <a:t>Можна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знайти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місце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референта-перекладача</a:t>
            </a:r>
            <a:r>
              <a:rPr lang="ru-RU" sz="1300" b="0" dirty="0" smtClean="0">
                <a:solidFill>
                  <a:schemeClr val="tx1"/>
                </a:solidFill>
              </a:rPr>
              <a:t> в </a:t>
            </a:r>
            <a:r>
              <a:rPr lang="ru-RU" sz="1300" b="0" dirty="0" err="1" smtClean="0">
                <a:solidFill>
                  <a:schemeClr val="tx1"/>
                </a:solidFill>
              </a:rPr>
              <a:t>різних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компаніях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або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влаштуватися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в</a:t>
            </a:r>
            <a:r>
              <a:rPr lang="ru-RU" sz="1300" b="0" dirty="0" smtClean="0">
                <a:solidFill>
                  <a:schemeClr val="tx1"/>
                </a:solidFill>
              </a:rPr>
              <a:t> бюро </a:t>
            </a:r>
            <a:r>
              <a:rPr lang="ru-RU" sz="1300" b="0" dirty="0" err="1" smtClean="0">
                <a:solidFill>
                  <a:schemeClr val="tx1"/>
                </a:solidFill>
              </a:rPr>
              <a:t>перекладів</a:t>
            </a:r>
            <a:r>
              <a:rPr lang="ru-RU" sz="1300" b="0" dirty="0" smtClean="0">
                <a:solidFill>
                  <a:schemeClr val="tx1"/>
                </a:solidFill>
              </a:rPr>
              <a:t>. У </a:t>
            </a:r>
            <a:r>
              <a:rPr lang="ru-RU" sz="1300" b="0" dirty="0" err="1" smtClean="0">
                <a:solidFill>
                  <a:schemeClr val="tx1"/>
                </a:solidFill>
              </a:rPr>
              <a:t>Києві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їх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сотні</a:t>
            </a:r>
            <a:r>
              <a:rPr lang="ru-RU" sz="1300" b="0" dirty="0" smtClean="0">
                <a:solidFill>
                  <a:schemeClr val="tx1"/>
                </a:solidFill>
              </a:rPr>
              <a:t>. </a:t>
            </a:r>
            <a:r>
              <a:rPr lang="ru-RU" sz="1300" b="0" dirty="0" err="1" smtClean="0">
                <a:solidFill>
                  <a:schemeClr val="tx1"/>
                </a:solidFill>
              </a:rPr>
              <a:t>Втім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крупних</a:t>
            </a:r>
            <a:r>
              <a:rPr lang="ru-RU" sz="1300" b="0" dirty="0" smtClean="0">
                <a:solidFill>
                  <a:schemeClr val="tx1"/>
                </a:solidFill>
              </a:rPr>
              <a:t> бюро, реально </a:t>
            </a:r>
            <a:r>
              <a:rPr lang="ru-RU" sz="1300" b="0" dirty="0" err="1" smtClean="0">
                <a:solidFill>
                  <a:schemeClr val="tx1"/>
                </a:solidFill>
              </a:rPr>
              <a:t>орієнтованих</a:t>
            </a:r>
            <a:r>
              <a:rPr lang="ru-RU" sz="1300" b="0" dirty="0" smtClean="0">
                <a:solidFill>
                  <a:schemeClr val="tx1"/>
                </a:solidFill>
              </a:rPr>
              <a:t> на роботу </a:t>
            </a:r>
            <a:r>
              <a:rPr lang="ru-RU" sz="1300" b="0" dirty="0" err="1" smtClean="0">
                <a:solidFill>
                  <a:schemeClr val="tx1"/>
                </a:solidFill>
              </a:rPr>
              <a:t>з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корпоративними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замовниками</a:t>
            </a:r>
            <a:r>
              <a:rPr lang="ru-RU" sz="1300" b="0" dirty="0" smtClean="0">
                <a:solidFill>
                  <a:schemeClr val="tx1"/>
                </a:solidFill>
              </a:rPr>
              <a:t>, </a:t>
            </a:r>
            <a:r>
              <a:rPr lang="ru-RU" sz="1300" b="0" dirty="0" err="1" smtClean="0">
                <a:solidFill>
                  <a:schemeClr val="tx1"/>
                </a:solidFill>
              </a:rPr>
              <a:t>значно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 err="1" smtClean="0">
                <a:solidFill>
                  <a:schemeClr val="tx1"/>
                </a:solidFill>
              </a:rPr>
              <a:t>менше</a:t>
            </a:r>
            <a:r>
              <a:rPr lang="ru-RU" sz="1300" b="0" dirty="0" smtClean="0">
                <a:solidFill>
                  <a:schemeClr val="tx1"/>
                </a:solidFill>
              </a:rPr>
              <a:t>.</a:t>
            </a:r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Перекладач</a:t>
            </a:r>
            <a:endParaRPr lang="ru-RU" b="1" i="1" dirty="0"/>
          </a:p>
        </p:txBody>
      </p:sp>
      <p:pic>
        <p:nvPicPr>
          <p:cNvPr id="5" name="Рисунок 4" descr="70447161_1------ (1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246" r="2246"/>
          <a:stretch>
            <a:fillRect/>
          </a:stretch>
        </p:blipFill>
        <p:spPr>
          <a:xfrm>
            <a:off x="899592" y="404664"/>
            <a:ext cx="7848872" cy="439248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372200" y="476672"/>
            <a:ext cx="2330792" cy="432048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 smtClean="0"/>
              <a:t>Загальний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опис</a:t>
            </a:r>
            <a:r>
              <a:rPr lang="ru-RU" b="1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Професія</a:t>
            </a:r>
            <a:r>
              <a:rPr lang="ru-RU" dirty="0" smtClean="0"/>
              <a:t> </a:t>
            </a:r>
            <a:r>
              <a:rPr lang="ru-RU" dirty="0" err="1" smtClean="0"/>
              <a:t>перекладача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складна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відповідальна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।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перекладач</a:t>
            </a:r>
            <a:r>
              <a:rPr lang="ru-RU" dirty="0" smtClean="0"/>
              <a:t> винен </a:t>
            </a:r>
            <a:r>
              <a:rPr lang="ru-RU" dirty="0" err="1" smtClean="0"/>
              <a:t>відмінно</a:t>
            </a:r>
            <a:r>
              <a:rPr lang="ru-RU" dirty="0" smtClean="0"/>
              <a:t> знати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бути </a:t>
            </a:r>
            <a:r>
              <a:rPr lang="ru-RU" dirty="0" err="1" smtClean="0"/>
              <a:t>чудовим</a:t>
            </a:r>
            <a:r>
              <a:rPr lang="ru-RU" dirty="0" smtClean="0"/>
              <a:t> практиком। </a:t>
            </a:r>
            <a:r>
              <a:rPr lang="ru-RU" dirty="0" err="1" smtClean="0"/>
              <a:t>Професія</a:t>
            </a:r>
            <a:r>
              <a:rPr lang="ru-RU" dirty="0" smtClean="0"/>
              <a:t> </a:t>
            </a:r>
            <a:r>
              <a:rPr lang="ru-RU" dirty="0" err="1" smtClean="0"/>
              <a:t>перекладача</a:t>
            </a:r>
            <a:r>
              <a:rPr lang="ru-RU" dirty="0" smtClean="0"/>
              <a:t> </a:t>
            </a:r>
            <a:r>
              <a:rPr lang="ru-RU" dirty="0" err="1" smtClean="0"/>
              <a:t>визнана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найпрестижніших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затребуваних</a:t>
            </a:r>
            <a:r>
              <a:rPr lang="ru-RU" dirty="0" smtClean="0"/>
              <a:t>। У </a:t>
            </a:r>
            <a:r>
              <a:rPr lang="ru-RU" dirty="0" err="1" smtClean="0"/>
              <a:t>перекладачів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спеціалізації</a:t>
            </a:r>
            <a:r>
              <a:rPr lang="ru-RU" dirty="0" smtClean="0"/>
              <a:t>: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письмовим</a:t>
            </a:r>
            <a:r>
              <a:rPr lang="ru-RU" dirty="0" smtClean="0"/>
              <a:t> перекладом,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художніми</a:t>
            </a:r>
            <a:r>
              <a:rPr lang="ru-RU" dirty="0" smtClean="0"/>
              <a:t>, </a:t>
            </a:r>
            <a:r>
              <a:rPr lang="ru-RU" dirty="0" err="1" smtClean="0"/>
              <a:t>науковими</a:t>
            </a:r>
            <a:r>
              <a:rPr lang="ru-RU" dirty="0" smtClean="0"/>
              <a:t>, </a:t>
            </a:r>
            <a:r>
              <a:rPr lang="ru-RU" dirty="0" err="1" smtClean="0"/>
              <a:t>публіцистичними</a:t>
            </a:r>
            <a:r>
              <a:rPr lang="ru-RU" dirty="0" smtClean="0"/>
              <a:t>, </a:t>
            </a:r>
            <a:r>
              <a:rPr lang="ru-RU" dirty="0" err="1" smtClean="0"/>
              <a:t>технічними</a:t>
            </a:r>
            <a:r>
              <a:rPr lang="ru-RU" dirty="0" smtClean="0"/>
              <a:t> текстами, </a:t>
            </a:r>
            <a:r>
              <a:rPr lang="ru-RU" dirty="0" err="1" smtClean="0"/>
              <a:t>статтями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документами. </a:t>
            </a:r>
            <a:r>
              <a:rPr lang="ru-RU" dirty="0" err="1" smtClean="0"/>
              <a:t>Хтось</a:t>
            </a:r>
            <a:r>
              <a:rPr lang="ru-RU" dirty="0" smtClean="0"/>
              <a:t> переводить усну </a:t>
            </a:r>
            <a:r>
              <a:rPr lang="ru-RU" dirty="0" err="1" smtClean="0"/>
              <a:t>мову</a:t>
            </a:r>
            <a:r>
              <a:rPr lang="ru-RU" dirty="0" smtClean="0"/>
              <a:t> (</a:t>
            </a:r>
            <a:r>
              <a:rPr lang="ru-RU" dirty="0" err="1" smtClean="0"/>
              <a:t>послідовний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синхронний</a:t>
            </a:r>
            <a:r>
              <a:rPr lang="ru-RU" dirty="0" smtClean="0"/>
              <a:t> переклад).</a:t>
            </a:r>
          </a:p>
          <a:p>
            <a:endParaRPr lang="ru-RU" dirty="0"/>
          </a:p>
        </p:txBody>
      </p:sp>
      <p:pic>
        <p:nvPicPr>
          <p:cNvPr id="5" name="Рисунок 4" descr="mzhnarodniy-den-perekladacha-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511" b="3511"/>
          <a:stretch>
            <a:fillRect/>
          </a:stretch>
        </p:blipFill>
        <p:spPr>
          <a:xfrm>
            <a:off x="539552" y="2060848"/>
            <a:ext cx="5734696" cy="3816424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5400600"/>
          </a:xfrm>
        </p:spPr>
        <p:txBody>
          <a:bodyPr>
            <a:normAutofit/>
          </a:bodyPr>
          <a:lstStyle/>
          <a:p>
            <a:r>
              <a:rPr lang="ru-RU" sz="2000" i="1" dirty="0" err="1" smtClean="0">
                <a:solidFill>
                  <a:srgbClr val="FF0000"/>
                </a:solidFill>
              </a:rPr>
              <a:t>Домінуючі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</a:rPr>
              <a:t>види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</a:rPr>
              <a:t>діяльності</a:t>
            </a:r>
            <a:r>
              <a:rPr lang="ru-RU" sz="2000" i="1" dirty="0" smtClean="0">
                <a:solidFill>
                  <a:srgbClr val="FF0000"/>
                </a:solidFill>
              </a:rPr>
              <a:t>:</a:t>
            </a:r>
            <a:r>
              <a:rPr lang="ru-RU" sz="1600" b="0" i="1" dirty="0" smtClean="0">
                <a:solidFill>
                  <a:schemeClr val="tx1"/>
                </a:solidFill>
              </a:rPr>
              <a:t/>
            </a:r>
            <a:br>
              <a:rPr lang="ru-RU" sz="1600" b="0" i="1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Організація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проведення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екскурсій</a:t>
            </a:r>
            <a:r>
              <a:rPr lang="ru-RU" sz="1600" b="0" dirty="0" smtClean="0">
                <a:solidFill>
                  <a:schemeClr val="tx1"/>
                </a:solidFill>
              </a:rPr>
              <a:t> по </a:t>
            </a:r>
            <a:r>
              <a:rPr lang="ru-RU" sz="1600" b="0" dirty="0" err="1" smtClean="0">
                <a:solidFill>
                  <a:schemeClr val="tx1"/>
                </a:solidFill>
              </a:rPr>
              <a:t>культурно-історичних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місцях</a:t>
            </a:r>
            <a:r>
              <a:rPr lang="ru-RU" sz="1600" b="0" dirty="0" smtClean="0">
                <a:solidFill>
                  <a:schemeClr val="tx1"/>
                </a:solidFill>
              </a:rPr>
              <a:t> для </a:t>
            </a:r>
            <a:r>
              <a:rPr lang="ru-RU" sz="1600" b="0" dirty="0" err="1" smtClean="0">
                <a:solidFill>
                  <a:schemeClr val="tx1"/>
                </a:solidFill>
              </a:rPr>
              <a:t>іноземних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громадян</a:t>
            </a:r>
            <a:r>
              <a:rPr lang="ru-RU" sz="1600" b="0" dirty="0" smtClean="0">
                <a:solidFill>
                  <a:schemeClr val="tx1"/>
                </a:solidFill>
              </a:rPr>
              <a:t>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Супровід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іноземних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громадян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під</a:t>
            </a:r>
            <a:r>
              <a:rPr lang="ru-RU" sz="1600" b="0" dirty="0" smtClean="0">
                <a:solidFill>
                  <a:schemeClr val="tx1"/>
                </a:solidFill>
              </a:rPr>
              <a:t> час </a:t>
            </a:r>
            <a:r>
              <a:rPr lang="ru-RU" sz="1600" b="0" dirty="0" err="1" smtClean="0">
                <a:solidFill>
                  <a:schemeClr val="tx1"/>
                </a:solidFill>
              </a:rPr>
              <a:t>їхніх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візитів</a:t>
            </a:r>
            <a:r>
              <a:rPr lang="ru-RU" sz="1600" b="0" dirty="0" smtClean="0">
                <a:solidFill>
                  <a:schemeClr val="tx1"/>
                </a:solidFill>
              </a:rPr>
              <a:t> у </a:t>
            </a:r>
            <a:r>
              <a:rPr lang="ru-RU" sz="1600" b="0" dirty="0" err="1" smtClean="0">
                <a:solidFill>
                  <a:schemeClr val="tx1"/>
                </a:solidFill>
              </a:rPr>
              <a:t>країну</a:t>
            </a:r>
            <a:r>
              <a:rPr lang="ru-RU" sz="1600" b="0" dirty="0" smtClean="0">
                <a:solidFill>
                  <a:schemeClr val="tx1"/>
                </a:solidFill>
              </a:rPr>
              <a:t>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Надання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допомоги</a:t>
            </a:r>
            <a:r>
              <a:rPr lang="ru-RU" sz="1600" b="0" dirty="0" smtClean="0">
                <a:solidFill>
                  <a:schemeClr val="tx1"/>
                </a:solidFill>
              </a:rPr>
              <a:t> в </a:t>
            </a:r>
            <a:r>
              <a:rPr lang="ru-RU" sz="1600" b="0" dirty="0" err="1" smtClean="0">
                <a:solidFill>
                  <a:schemeClr val="tx1"/>
                </a:solidFill>
              </a:rPr>
              <a:t>розміщенні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проживанні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іноземних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громадян</a:t>
            </a:r>
            <a:r>
              <a:rPr lang="ru-RU" sz="1600" b="0" dirty="0" smtClean="0">
                <a:solidFill>
                  <a:schemeClr val="tx1"/>
                </a:solidFill>
              </a:rPr>
              <a:t>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Переклади</a:t>
            </a:r>
            <a:r>
              <a:rPr lang="ru-RU" sz="1600" b="0" dirty="0" smtClean="0">
                <a:solidFill>
                  <a:schemeClr val="tx1"/>
                </a:solidFill>
              </a:rPr>
              <a:t> на </a:t>
            </a:r>
            <a:r>
              <a:rPr lang="ru-RU" sz="1600" b="0" dirty="0" err="1" smtClean="0">
                <a:solidFill>
                  <a:schemeClr val="tx1"/>
                </a:solidFill>
              </a:rPr>
              <a:t>презентаціях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ділових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зустрічах</a:t>
            </a:r>
            <a:r>
              <a:rPr lang="ru-RU" sz="1600" b="0" dirty="0" smtClean="0">
                <a:solidFill>
                  <a:schemeClr val="tx1"/>
                </a:solidFill>
              </a:rPr>
              <a:t>, переговорах (</a:t>
            </a:r>
            <a:r>
              <a:rPr lang="ru-RU" sz="1600" b="0" dirty="0" err="1" smtClean="0">
                <a:solidFill>
                  <a:schemeClr val="tx1"/>
                </a:solidFill>
              </a:rPr>
              <a:t>синхронні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переклади</a:t>
            </a:r>
            <a:r>
              <a:rPr lang="ru-RU" sz="1600" b="0" dirty="0" smtClean="0">
                <a:solidFill>
                  <a:schemeClr val="tx1"/>
                </a:solidFill>
              </a:rPr>
              <a:t>);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Здійснення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письмових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перекладів</a:t>
            </a:r>
            <a:r>
              <a:rPr lang="ru-RU" sz="1600" b="0" dirty="0" smtClean="0">
                <a:solidFill>
                  <a:schemeClr val="tx1"/>
                </a:solidFill>
              </a:rPr>
              <a:t> (</a:t>
            </a:r>
            <a:r>
              <a:rPr lang="ru-RU" sz="1600" b="0" dirty="0" err="1" smtClean="0">
                <a:solidFill>
                  <a:schemeClr val="tx1"/>
                </a:solidFill>
              </a:rPr>
              <a:t>спеціалізованої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наукової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технічної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художньої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публіцистичної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літератури</a:t>
            </a:r>
            <a:r>
              <a:rPr lang="ru-RU" sz="1600" b="0" dirty="0" smtClean="0">
                <a:solidFill>
                  <a:schemeClr val="tx1"/>
                </a:solidFill>
              </a:rPr>
              <a:t>);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Складання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інформаційно-тематичних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планів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звітів</a:t>
            </a:r>
            <a:r>
              <a:rPr lang="ru-RU" sz="1600" b="0" dirty="0" smtClean="0">
                <a:solidFill>
                  <a:schemeClr val="tx1"/>
                </a:solidFill>
              </a:rPr>
              <a:t>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Супровід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російськомовних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груп</a:t>
            </a:r>
            <a:r>
              <a:rPr lang="ru-RU" sz="1600" b="0" dirty="0" smtClean="0">
                <a:solidFill>
                  <a:schemeClr val="tx1"/>
                </a:solidFill>
              </a:rPr>
              <a:t> при </a:t>
            </a:r>
            <a:r>
              <a:rPr lang="ru-RU" sz="1600" b="0" dirty="0" err="1" smtClean="0">
                <a:solidFill>
                  <a:schemeClr val="tx1"/>
                </a:solidFill>
              </a:rPr>
              <a:t>поїздках</a:t>
            </a:r>
            <a:r>
              <a:rPr lang="ru-RU" sz="1600" b="0" dirty="0" smtClean="0">
                <a:solidFill>
                  <a:schemeClr val="tx1"/>
                </a:solidFill>
              </a:rPr>
              <a:t> за кордон;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Здійснення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перекладів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іноземних</a:t>
            </a:r>
            <a:r>
              <a:rPr lang="ru-RU" sz="1600" b="0" dirty="0" smtClean="0">
                <a:solidFill>
                  <a:schemeClr val="tx1"/>
                </a:solidFill>
              </a:rPr>
              <a:t> теле- </a:t>
            </a:r>
            <a:r>
              <a:rPr lang="ru-RU" sz="1600" b="0" dirty="0" err="1" smtClean="0">
                <a:solidFill>
                  <a:schemeClr val="tx1"/>
                </a:solidFill>
              </a:rPr>
              <a:t>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радіопрограм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кінофільмів</a:t>
            </a:r>
            <a:r>
              <a:rPr lang="ru-RU" sz="1600" b="0" dirty="0" smtClean="0">
                <a:solidFill>
                  <a:schemeClr val="tx1"/>
                </a:solidFill>
              </a:rPr>
              <a:t>;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викладацька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діяльність</a:t>
            </a:r>
            <a:r>
              <a:rPr lang="ru-RU" sz="1600" b="0" dirty="0" smtClean="0">
                <a:solidFill>
                  <a:schemeClr val="tx1"/>
                </a:solidFill>
              </a:rPr>
              <a:t>.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Тим </a:t>
            </a:r>
            <a:r>
              <a:rPr lang="ru-RU" sz="1600" b="0" dirty="0" err="1" smtClean="0">
                <a:solidFill>
                  <a:schemeClr val="tx1"/>
                </a:solidFill>
              </a:rPr>
              <a:t>більше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кваліфікація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перекладача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важлива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погляду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кар'єрного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зростання</a:t>
            </a:r>
            <a:r>
              <a:rPr lang="ru-RU" sz="1600" b="0" dirty="0" smtClean="0">
                <a:solidFill>
                  <a:schemeClr val="tx1"/>
                </a:solidFill>
              </a:rPr>
              <a:t>। </a:t>
            </a:r>
            <a:r>
              <a:rPr lang="ru-RU" sz="1600" b="0" dirty="0" err="1" smtClean="0">
                <a:solidFill>
                  <a:schemeClr val="tx1"/>
                </a:solidFill>
              </a:rPr>
              <a:t>Погодьтесь</a:t>
            </a:r>
            <a:r>
              <a:rPr lang="ru-RU" sz="1600" b="0" dirty="0" smtClean="0">
                <a:solidFill>
                  <a:schemeClr val="tx1"/>
                </a:solidFill>
              </a:rPr>
              <a:t>, навряд </a:t>
            </a:r>
            <a:r>
              <a:rPr lang="ru-RU" sz="1600" b="0" dirty="0" err="1" smtClean="0">
                <a:solidFill>
                  <a:schemeClr val="tx1"/>
                </a:solidFill>
              </a:rPr>
              <a:t>чи</a:t>
            </a:r>
            <a:r>
              <a:rPr lang="ru-RU" sz="1600" b="0" dirty="0" smtClean="0">
                <a:solidFill>
                  <a:schemeClr val="tx1"/>
                </a:solidFill>
              </a:rPr>
              <a:t> директор </a:t>
            </a:r>
            <a:r>
              <a:rPr lang="ru-RU" sz="1600" b="0" dirty="0" err="1" smtClean="0">
                <a:solidFill>
                  <a:schemeClr val="tx1"/>
                </a:solidFill>
              </a:rPr>
              <a:t>підвищить</a:t>
            </a:r>
            <a:r>
              <a:rPr lang="ru-RU" sz="1600" b="0" dirty="0" smtClean="0">
                <a:solidFill>
                  <a:schemeClr val="tx1"/>
                </a:solidFill>
              </a:rPr>
              <a:t> некомпетентного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перекладача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дасть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зелене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світло</a:t>
            </a:r>
            <a:r>
              <a:rPr lang="ru-RU" sz="1600" b="0" dirty="0" smtClean="0">
                <a:solidFill>
                  <a:schemeClr val="tx1"/>
                </a:solidFill>
              </a:rPr>
              <a:t> в </a:t>
            </a:r>
            <a:r>
              <a:rPr lang="ru-RU" sz="1600" b="0" dirty="0" err="1" smtClean="0">
                <a:solidFill>
                  <a:schemeClr val="tx1"/>
                </a:solidFill>
              </a:rPr>
              <a:t>подальшому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просуванні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роботі</a:t>
            </a:r>
            <a:r>
              <a:rPr lang="ru-RU" sz="1600" b="0" dirty="0" smtClean="0">
                <a:solidFill>
                  <a:schemeClr val="tx1"/>
                </a:solidFill>
              </a:rPr>
              <a:t>!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 err="1" smtClean="0">
                <a:solidFill>
                  <a:schemeClr val="tx1"/>
                </a:solidFill>
              </a:rPr>
              <a:t>Що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стосується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фінансового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питання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роботи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перекладачем</a:t>
            </a:r>
            <a:r>
              <a:rPr lang="ru-RU" sz="1600" b="0" dirty="0" smtClean="0">
                <a:solidFill>
                  <a:schemeClr val="tx1"/>
                </a:solidFill>
              </a:rPr>
              <a:t>, то тут, як </a:t>
            </a:r>
            <a:r>
              <a:rPr lang="ru-RU" sz="1600" b="0" dirty="0" err="1" smtClean="0">
                <a:solidFill>
                  <a:schemeClr val="tx1"/>
                </a:solidFill>
              </a:rPr>
              <a:t>і</a:t>
            </a:r>
            <a:r>
              <a:rPr lang="ru-RU" sz="1600" b="0" dirty="0" smtClean="0">
                <a:solidFill>
                  <a:schemeClr val="tx1"/>
                </a:solidFill>
              </a:rPr>
              <a:t> в </a:t>
            </a:r>
            <a:r>
              <a:rPr lang="ru-RU" sz="1600" b="0" dirty="0" err="1" smtClean="0">
                <a:solidFill>
                  <a:schemeClr val="tx1"/>
                </a:solidFill>
              </a:rPr>
              <a:t>багатьох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інших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спеціальностях</a:t>
            </a:r>
            <a:r>
              <a:rPr lang="ru-RU" sz="1600" b="0" dirty="0" smtClean="0">
                <a:solidFill>
                  <a:schemeClr val="tx1"/>
                </a:solidFill>
              </a:rPr>
              <a:t>, зарплата </a:t>
            </a:r>
            <a:r>
              <a:rPr lang="ru-RU" sz="1600" b="0" dirty="0" err="1" smtClean="0">
                <a:solidFill>
                  <a:schemeClr val="tx1"/>
                </a:solidFill>
              </a:rPr>
              <a:t>залежить</a:t>
            </a:r>
            <a:r>
              <a:rPr lang="ru-RU" sz="1600" b="0" dirty="0" smtClean="0">
                <a:solidFill>
                  <a:schemeClr val="tx1"/>
                </a:solidFill>
              </a:rPr>
              <a:t> в першу </a:t>
            </a:r>
            <a:r>
              <a:rPr lang="ru-RU" sz="1600" b="0" dirty="0" err="1" smtClean="0">
                <a:solidFill>
                  <a:schemeClr val="tx1"/>
                </a:solidFill>
              </a:rPr>
              <a:t>чергу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від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регіону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мешкання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перекладача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специфіки</a:t>
            </a:r>
            <a:r>
              <a:rPr lang="ru-RU" sz="1600" b="0" dirty="0" smtClean="0">
                <a:solidFill>
                  <a:schemeClr val="tx1"/>
                </a:solidFill>
              </a:rPr>
              <a:t> установи, в </a:t>
            </a:r>
            <a:r>
              <a:rPr lang="ru-RU" sz="1600" b="0" dirty="0" err="1" smtClean="0">
                <a:solidFill>
                  <a:schemeClr val="tx1"/>
                </a:solidFill>
              </a:rPr>
              <a:t>якій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працює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перекладач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політики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підприємства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відносно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рівня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заробітної</a:t>
            </a:r>
            <a:r>
              <a:rPr lang="ru-RU" sz="1600" b="0" dirty="0" smtClean="0">
                <a:solidFill>
                  <a:schemeClr val="tx1"/>
                </a:solidFill>
              </a:rPr>
              <a:t> плати для </a:t>
            </a:r>
            <a:r>
              <a:rPr lang="ru-RU" sz="1600" b="0" dirty="0" err="1" smtClean="0">
                <a:solidFill>
                  <a:schemeClr val="tx1"/>
                </a:solidFill>
              </a:rPr>
              <a:t>співробітників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444208" y="533400"/>
            <a:ext cx="2258784" cy="4623792"/>
          </a:xfrm>
        </p:spPr>
        <p:txBody>
          <a:bodyPr/>
          <a:lstStyle/>
          <a:p>
            <a:r>
              <a:rPr lang="ru-RU" i="1" dirty="0" err="1" smtClean="0"/>
              <a:t>Освіту</a:t>
            </a:r>
            <a:r>
              <a:rPr lang="ru-RU" i="1" dirty="0" smtClean="0"/>
              <a:t> </a:t>
            </a:r>
            <a:r>
              <a:rPr lang="ru-RU" i="1" dirty="0" err="1" smtClean="0"/>
              <a:t>перекладача</a:t>
            </a:r>
            <a:r>
              <a:rPr lang="ru-RU" i="1" dirty="0" smtClean="0"/>
              <a:t>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здобути</a:t>
            </a:r>
            <a:r>
              <a:rPr lang="ru-RU" i="1" dirty="0" smtClean="0"/>
              <a:t>:</a:t>
            </a:r>
          </a:p>
          <a:p>
            <a:r>
              <a:rPr lang="uk-UA" i="1" dirty="0" smtClean="0"/>
              <a:t>Тернопільський національний педагогічний університет, ім. Володимира Гнатюка;</a:t>
            </a:r>
          </a:p>
          <a:p>
            <a:r>
              <a:rPr lang="uk-UA" i="1" dirty="0" smtClean="0"/>
              <a:t>Київський національний університет ім. Тараса Шевченка;</a:t>
            </a:r>
          </a:p>
          <a:p>
            <a:r>
              <a:rPr lang="uk-UA" i="1" dirty="0" smtClean="0"/>
              <a:t>Національний педагогічний університет ім. М.П. Драгоманова .</a:t>
            </a:r>
          </a:p>
        </p:txBody>
      </p:sp>
      <p:pic>
        <p:nvPicPr>
          <p:cNvPr id="5" name="Рисунок 4" descr="перекладач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475" r="4475"/>
          <a:stretch>
            <a:fillRect/>
          </a:stretch>
        </p:blipFill>
        <p:spPr/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80112" y="1196752"/>
            <a:ext cx="2971800" cy="4745194"/>
          </a:xfrm>
        </p:spPr>
        <p:txBody>
          <a:bodyPr/>
          <a:lstStyle/>
          <a:p>
            <a:r>
              <a:rPr lang="uk-UA" sz="2400" i="1" dirty="0" smtClean="0"/>
              <a:t>Тернопільський національний педагогічний університет, ім. Володимира Гнатюка.</a:t>
            </a:r>
          </a:p>
          <a:p>
            <a:endParaRPr lang="ru-RU" dirty="0"/>
          </a:p>
        </p:txBody>
      </p:sp>
      <p:pic>
        <p:nvPicPr>
          <p:cNvPr id="5" name="Содержимое 4" descr="00277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412776"/>
            <a:ext cx="4625975" cy="36004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980728"/>
            <a:ext cx="2971800" cy="4673186"/>
          </a:xfrm>
        </p:spPr>
        <p:txBody>
          <a:bodyPr>
            <a:normAutofit/>
          </a:bodyPr>
          <a:lstStyle/>
          <a:p>
            <a:r>
              <a:rPr lang="uk-UA" sz="2800" i="1" dirty="0" smtClean="0"/>
              <a:t>Київський національний університет ім. Тараса Шевченка.</a:t>
            </a:r>
            <a:endParaRPr lang="ru-RU" sz="2800" dirty="0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4744565" cy="338437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052736"/>
            <a:ext cx="2971800" cy="4601178"/>
          </a:xfrm>
        </p:spPr>
        <p:txBody>
          <a:bodyPr>
            <a:normAutofit/>
          </a:bodyPr>
          <a:lstStyle/>
          <a:p>
            <a:r>
              <a:rPr lang="uk-UA" sz="2400" i="1" dirty="0" smtClean="0"/>
              <a:t>Національний педагогічний університет ім. М.П. Драгоманова.</a:t>
            </a:r>
          </a:p>
          <a:p>
            <a:endParaRPr lang="ru-RU" sz="2400" dirty="0"/>
          </a:p>
        </p:txBody>
      </p:sp>
      <p:pic>
        <p:nvPicPr>
          <p:cNvPr id="5" name="Содержимое 4" descr="ukr_ki_npun_d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4104456" cy="316864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5976664"/>
          </a:xfrm>
        </p:spPr>
        <p:txBody>
          <a:bodyPr>
            <a:normAutofit fontScale="90000"/>
          </a:bodyPr>
          <a:lstStyle/>
          <a:p>
            <a:r>
              <a:rPr lang="ru-RU" sz="2200" i="1" dirty="0" err="1" smtClean="0">
                <a:solidFill>
                  <a:srgbClr val="FF0000"/>
                </a:solidFill>
              </a:rPr>
              <a:t>Здібності</a:t>
            </a:r>
            <a:r>
              <a:rPr lang="ru-RU" sz="2200" i="1" dirty="0" smtClean="0">
                <a:solidFill>
                  <a:srgbClr val="FF0000"/>
                </a:solidFill>
              </a:rPr>
              <a:t>: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комунікативні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здібності</a:t>
            </a:r>
            <a:r>
              <a:rPr lang="ru-RU" sz="1600" dirty="0" smtClean="0">
                <a:solidFill>
                  <a:schemeClr val="tx1"/>
                </a:solidFill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</a:rPr>
              <a:t>уміння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налагоджувати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установлювати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контакти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</a:t>
            </a:r>
            <a:r>
              <a:rPr lang="ru-RU" sz="1600" dirty="0" smtClean="0">
                <a:solidFill>
                  <a:schemeClr val="tx1"/>
                </a:solidFill>
              </a:rPr>
              <a:t> людьми </a:t>
            </a:r>
            <a:r>
              <a:rPr lang="ru-RU" sz="1600" dirty="0" err="1" smtClean="0">
                <a:solidFill>
                  <a:schemeClr val="tx1"/>
                </a:solidFill>
              </a:rPr>
              <a:t>різного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віку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статі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соціального</a:t>
            </a:r>
            <a:r>
              <a:rPr lang="ru-RU" sz="1600" dirty="0" smtClean="0">
                <a:solidFill>
                  <a:schemeClr val="tx1"/>
                </a:solidFill>
              </a:rPr>
              <a:t> стану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культури</a:t>
            </a:r>
            <a:r>
              <a:rPr lang="ru-RU" sz="1600" dirty="0" smtClean="0">
                <a:solidFill>
                  <a:schemeClr val="tx1"/>
                </a:solidFill>
              </a:rPr>
              <a:t>);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вербальні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здібності</a:t>
            </a:r>
            <a:r>
              <a:rPr lang="ru-RU" sz="1600" dirty="0" smtClean="0">
                <a:solidFill>
                  <a:schemeClr val="tx1"/>
                </a:solidFill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</a:rPr>
              <a:t>уміння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зв'язно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чітко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викладати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свої</a:t>
            </a:r>
            <a:r>
              <a:rPr lang="ru-RU" sz="1600" dirty="0" smtClean="0">
                <a:solidFill>
                  <a:schemeClr val="tx1"/>
                </a:solidFill>
              </a:rPr>
              <a:t> думки, добре поставлена </a:t>
            </a:r>
            <a:r>
              <a:rPr lang="ru-RU" sz="1600" dirty="0" err="1" smtClean="0">
                <a:solidFill>
                  <a:schemeClr val="tx1"/>
                </a:solidFill>
              </a:rPr>
              <a:t>мова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багатий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словниковий</a:t>
            </a:r>
            <a:r>
              <a:rPr lang="ru-RU" sz="1600" dirty="0" smtClean="0">
                <a:solidFill>
                  <a:schemeClr val="tx1"/>
                </a:solidFill>
              </a:rPr>
              <a:t> запас);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високий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рівень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організаторських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здібностей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гарні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мнемонічні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здатності</a:t>
            </a:r>
            <a:r>
              <a:rPr lang="ru-RU" sz="1600" dirty="0" smtClean="0">
                <a:solidFill>
                  <a:schemeClr val="tx1"/>
                </a:solidFill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</a:rPr>
              <a:t>гарна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пам'ять</a:t>
            </a:r>
            <a:r>
              <a:rPr lang="ru-RU" sz="1600" dirty="0" smtClean="0">
                <a:solidFill>
                  <a:schemeClr val="tx1"/>
                </a:solidFill>
              </a:rPr>
              <a:t>);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гнучкість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розумових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процесів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високий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рівень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розподілу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уваги</a:t>
            </a:r>
            <a:r>
              <a:rPr lang="ru-RU" sz="1600" dirty="0" smtClean="0">
                <a:solidFill>
                  <a:schemeClr val="tx1"/>
                </a:solidFill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</a:rPr>
              <a:t>здатність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приділяти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увагу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декільком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об'єктам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одночасно</a:t>
            </a:r>
            <a:r>
              <a:rPr lang="ru-RU" sz="1600" dirty="0" smtClean="0">
                <a:solidFill>
                  <a:schemeClr val="tx1"/>
                </a:solidFill>
              </a:rPr>
              <a:t>);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здатність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швидко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приймати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рішення</a:t>
            </a:r>
            <a:r>
              <a:rPr lang="ru-RU" sz="1600" dirty="0" smtClean="0">
                <a:solidFill>
                  <a:schemeClr val="tx1"/>
                </a:solidFill>
              </a:rPr>
              <a:t> в </a:t>
            </a:r>
            <a:r>
              <a:rPr lang="ru-RU" sz="1600" dirty="0" err="1" smtClean="0">
                <a:solidFill>
                  <a:schemeClr val="tx1"/>
                </a:solidFill>
              </a:rPr>
              <a:t>умовах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ситуації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що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змінюється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здатність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підносити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матеріал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урахуванням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особливостей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кожної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конкретної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аудиторії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err="1" smtClean="0">
                <a:solidFill>
                  <a:schemeClr val="tx1"/>
                </a:solidFill>
              </a:rPr>
              <a:t>фізична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психічна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витривалість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i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</a:rPr>
              <a:t>якості</a:t>
            </a:r>
            <a:r>
              <a:rPr lang="ru-RU" sz="1600" i="1" dirty="0" smtClean="0">
                <a:solidFill>
                  <a:schemeClr val="tx1"/>
                </a:solidFill>
              </a:rPr>
              <a:t>: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 err="1" smtClean="0">
                <a:solidFill>
                  <a:schemeClr val="tx1"/>
                </a:solidFill>
              </a:rPr>
              <a:t>залежності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від</a:t>
            </a:r>
            <a:r>
              <a:rPr lang="ru-RU" sz="1600" dirty="0" smtClean="0">
                <a:solidFill>
                  <a:schemeClr val="tx1"/>
                </a:solidFill>
              </a:rPr>
              <a:t> того, в </a:t>
            </a:r>
            <a:r>
              <a:rPr lang="ru-RU" sz="1600" dirty="0" err="1" smtClean="0">
                <a:solidFill>
                  <a:schemeClr val="tx1"/>
                </a:solidFill>
              </a:rPr>
              <a:t>якій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сфері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перекладів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працює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фахівець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залежить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набір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його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особистих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якостей</a:t>
            </a:r>
            <a:r>
              <a:rPr lang="ru-RU" sz="1600" dirty="0" smtClean="0">
                <a:solidFill>
                  <a:schemeClr val="tx1"/>
                </a:solidFill>
              </a:rPr>
              <a:t>।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Для </a:t>
            </a:r>
            <a:r>
              <a:rPr lang="ru-RU" sz="1600" dirty="0" err="1" smtClean="0">
                <a:solidFill>
                  <a:schemeClr val="tx1"/>
                </a:solidFill>
              </a:rPr>
              <a:t>перекладача-синхроніста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потрібна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комунікабельність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розвиток</a:t>
            </a:r>
            <a:r>
              <a:rPr lang="ru-RU" sz="1600" dirty="0" smtClean="0">
                <a:solidFill>
                  <a:schemeClr val="tx1"/>
                </a:solidFill>
              </a:rPr>
              <a:t> такого </a:t>
            </a:r>
            <a:r>
              <a:rPr lang="ru-RU" sz="1600" dirty="0" err="1" smtClean="0">
                <a:solidFill>
                  <a:schemeClr val="tx1"/>
                </a:solidFill>
              </a:rPr>
              <a:t>навику</a:t>
            </a:r>
            <a:r>
              <a:rPr lang="ru-RU" sz="1600" dirty="0" smtClean="0">
                <a:solidFill>
                  <a:schemeClr val="tx1"/>
                </a:solidFill>
              </a:rPr>
              <a:t> як </a:t>
            </a:r>
            <a:r>
              <a:rPr lang="ru-RU" sz="1600" dirty="0" err="1" smtClean="0">
                <a:solidFill>
                  <a:schemeClr val="tx1"/>
                </a:solidFill>
              </a:rPr>
              <a:t>вірогідне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прогнозування</a:t>
            </a:r>
            <a:r>
              <a:rPr lang="ru-RU" sz="1600" dirty="0" smtClean="0">
                <a:solidFill>
                  <a:schemeClr val="tx1"/>
                </a:solidFill>
              </a:rPr>
              <a:t> - </a:t>
            </a:r>
            <a:r>
              <a:rPr lang="ru-RU" sz="1600" dirty="0" err="1" smtClean="0">
                <a:solidFill>
                  <a:schemeClr val="tx1"/>
                </a:solidFill>
              </a:rPr>
              <a:t>людина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тільки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починає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говорити</a:t>
            </a:r>
            <a:r>
              <a:rPr lang="ru-RU" sz="1600" dirty="0" smtClean="0">
                <a:solidFill>
                  <a:schemeClr val="tx1"/>
                </a:solidFill>
              </a:rPr>
              <a:t>, а </a:t>
            </a:r>
            <a:r>
              <a:rPr lang="ru-RU" sz="1600" dirty="0" err="1" smtClean="0">
                <a:solidFill>
                  <a:schemeClr val="tx1"/>
                </a:solidFill>
              </a:rPr>
              <a:t>перекладач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вже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зрозумів</a:t>
            </a:r>
            <a:r>
              <a:rPr lang="ru-RU" sz="1600" dirty="0" smtClean="0">
                <a:solidFill>
                  <a:schemeClr val="tx1"/>
                </a:solidFill>
              </a:rPr>
              <a:t>, про </a:t>
            </a:r>
            <a:r>
              <a:rPr lang="ru-RU" sz="1600" dirty="0" err="1" smtClean="0">
                <a:solidFill>
                  <a:schemeClr val="tx1"/>
                </a:solidFill>
              </a:rPr>
              <a:t>що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піде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мова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Для </a:t>
            </a:r>
            <a:r>
              <a:rPr lang="ru-RU" sz="1600" dirty="0" err="1" smtClean="0">
                <a:solidFill>
                  <a:schemeClr val="tx1"/>
                </a:solidFill>
              </a:rPr>
              <a:t>перекладача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бере</a:t>
            </a:r>
            <a:r>
              <a:rPr lang="ru-RU" sz="1600" dirty="0" smtClean="0">
                <a:solidFill>
                  <a:schemeClr val="tx1"/>
                </a:solidFill>
              </a:rPr>
              <a:t> участь у </a:t>
            </a:r>
            <a:r>
              <a:rPr lang="ru-RU" sz="1600" dirty="0" err="1" smtClean="0">
                <a:solidFill>
                  <a:schemeClr val="tx1"/>
                </a:solidFill>
              </a:rPr>
              <a:t>ділових</a:t>
            </a:r>
            <a:r>
              <a:rPr lang="ru-RU" sz="1600" dirty="0" smtClean="0">
                <a:solidFill>
                  <a:schemeClr val="tx1"/>
                </a:solidFill>
              </a:rPr>
              <a:t> переговорах, </a:t>
            </a:r>
            <a:r>
              <a:rPr lang="ru-RU" sz="1600" dirty="0" err="1" smtClean="0">
                <a:solidFill>
                  <a:schemeClr val="tx1"/>
                </a:solidFill>
              </a:rPr>
              <a:t>важливо</a:t>
            </a:r>
            <a:r>
              <a:rPr lang="ru-RU" sz="1600" dirty="0" smtClean="0">
                <a:solidFill>
                  <a:schemeClr val="tx1"/>
                </a:solidFill>
              </a:rPr>
              <a:t> бути дипломатом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</a:rPr>
              <a:t>разі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конфронтації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сторін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іноді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буває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непогано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пом'якшити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загальний</a:t>
            </a:r>
            <a:r>
              <a:rPr lang="ru-RU" sz="1600" dirty="0" smtClean="0">
                <a:solidFill>
                  <a:schemeClr val="tx1"/>
                </a:solidFill>
              </a:rPr>
              <a:t> тон </a:t>
            </a:r>
            <a:r>
              <a:rPr lang="ru-RU" sz="1600" dirty="0" err="1" smtClean="0">
                <a:solidFill>
                  <a:schemeClr val="tx1"/>
                </a:solidFill>
              </a:rPr>
              <a:t>переговорів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А ось </a:t>
            </a:r>
            <a:r>
              <a:rPr lang="ru-RU" sz="1600" dirty="0" err="1" smtClean="0">
                <a:solidFill>
                  <a:schemeClr val="tx1"/>
                </a:solidFill>
              </a:rPr>
              <a:t>тим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хто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працює</a:t>
            </a:r>
            <a:r>
              <a:rPr lang="ru-RU" sz="1600" dirty="0" smtClean="0">
                <a:solidFill>
                  <a:schemeClr val="tx1"/>
                </a:solidFill>
              </a:rPr>
              <a:t> над </a:t>
            </a:r>
            <a:r>
              <a:rPr lang="ru-RU" sz="1600" dirty="0" err="1" smtClean="0">
                <a:solidFill>
                  <a:schemeClr val="tx1"/>
                </a:solidFill>
              </a:rPr>
              <a:t>письмовими</a:t>
            </a:r>
            <a:r>
              <a:rPr lang="ru-RU" sz="1600" dirty="0" smtClean="0">
                <a:solidFill>
                  <a:schemeClr val="tx1"/>
                </a:solidFill>
              </a:rPr>
              <a:t> перекладами, </a:t>
            </a:r>
            <a:r>
              <a:rPr lang="ru-RU" sz="1600" dirty="0" err="1" smtClean="0">
                <a:solidFill>
                  <a:schemeClr val="tx1"/>
                </a:solidFill>
              </a:rPr>
              <a:t>знадобляться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вдумливо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посидючість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здатність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абстрагуватися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endParaRPr lang="ru-RU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84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Verdana</vt:lpstr>
      <vt:lpstr>Wingdings 2</vt:lpstr>
      <vt:lpstr>Аспект</vt:lpstr>
      <vt:lpstr>Презентація</vt:lpstr>
      <vt:lpstr>Перекладач</vt:lpstr>
      <vt:lpstr>Презентация PowerPoint</vt:lpstr>
      <vt:lpstr>Домінуючі види діяльності: Організація і проведення екскурсій по культурно-історичних місцях для іноземних громадян; Супровід іноземних громадян під час їхніх візитів у країну; Надання допомоги в розміщенні і проживанні іноземних громадян; Переклади на презентаціях, ділових зустрічах, переговорах (синхронні переклади); Здійснення письмових перекладів (спеціалізованої наукової, технічної, художньої, публіцистичної літератури); Складання інформаційно-тематичних планів, звітів; Супровід російськомовних груп при поїздках за кордон; Здійснення перекладів іноземних теле- і радіопрограм, кінофільмів; викладацька діяльність. Тим більше, кваліфікація перекладача важлива з погляду кар'єрного зростання। Погодьтесь, навряд чи директор підвищить некомпетентного перекладача і дасть зелене світло в подальшому просуванні в роботі! Що стосується фінансового питання роботи перекладачем, то тут, як і в багатьох інших спеціальностях, зарплата залежить в першу чергу від регіону мешкання перекладача, специфіки установи, в якій працює перекладач і політики підприємства відносно рівня заробітної плати для співробітників</vt:lpstr>
      <vt:lpstr>Презентация PowerPoint</vt:lpstr>
      <vt:lpstr>Презентация PowerPoint</vt:lpstr>
      <vt:lpstr>Презентация PowerPoint</vt:lpstr>
      <vt:lpstr>Презентация PowerPoint</vt:lpstr>
      <vt:lpstr>Здібності: комунікативні здібності (уміння налагоджувати, установлювати контакти з людьми різного віку, статі, соціального стану і культури); вербальні здібності (уміння зв'язно і чітко викладати свої думки, добре поставлена мова, багатий словниковий запас); високий рівень організаторських здібностей; гарні мнемонічні здатності (гарна пам'ять); гнучкість розумових процесів; високий рівень розподілу уваги (здатність приділяти увагу декільком об'єктам одночасно); здатність швидко приймати рішення в умовах ситуації, що змінюється; здатність підносити матеріал з урахуванням особливостей кожної конкретної аудиторії; фізична і психічна витривалість. Необхідні якості: В залежності від того, в якій сфері перекладів працює фахівець, залежить і набір його особистих якостей। Для перекладача-синхроніста потрібна комунікабельність і розвиток такого навику як вірогідне прогнозування - людина тільки починає говорити, а перекладач вже зрозумів, про що піде мова. Для перекладача, бере участь у ділових переговорах, важливо бути дипломатом і у разі конфронтації сторін іноді буває непогано пом'якшити загальний тон переговорів. А ось тим, хто працює над письмовими перекладами, знадобляться вдумливо, посидючість і здатність абстрагуватися.  </vt:lpstr>
      <vt:lpstr>Плюси професії: Можливість самореалізації в будь-яких галузях: письмовий переклад, перекладач-синхроніст, усний або послідовний переклад, переклад фільмів, книг, журналів; Людину, що володіє іноземною мовою охоче беруть у журналістику, туристичні фірми, PR-компанії, менеджмент; Є можливість спілкуватися з різними людьми і вивчати культури інших країн; Від професіоналізму перекладача часто залежить сприятливий результат переговорів. Мінуси професії: Нестабільна завантаження в різні місяці обсяг переказів може відрізнятися в кілька разів; Часто гонорари отримують не за фактом здачі матеріалу, а коли приходить оплата від замовника; Іноді до таких фахівців відносяться як до людей другого сорту: перекладачі супроводжують делегації по магазинах і барам, а іноді виконують кур'єрські доручення!  Перспективи: Кар'єрне зростання перекладача визначається ступенем складності завдань для нього Місце роботи: МісцеБюро перекладів - не єдине місце роботи। Професіонал може вибрати практично будь-яку сферу діяльності: робити англомовні версії сайтів, працювати в ЗМІ, збираючи інформацію "під замовлення" із зарубіжних джерел, супроводжувати політиків і бізнесменів в поїздки за кордон, виконувати обов'язки турменеджера, бронюючи квитки і путівки. Можна знайти місце референта-перекладача в різних компаніях або влаштуватися в бюро перекладів. У Києві їх сотні. Втім, крупних бюро, реально орієнтованих на роботу з корпоративними замовниками, значно менше.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Люда</dc:creator>
  <cp:lastModifiedBy>Nadia</cp:lastModifiedBy>
  <cp:revision>7</cp:revision>
  <dcterms:created xsi:type="dcterms:W3CDTF">2011-12-06T17:40:51Z</dcterms:created>
  <dcterms:modified xsi:type="dcterms:W3CDTF">2017-02-15T18:51:28Z</dcterms:modified>
</cp:coreProperties>
</file>