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1%80%D0%B0%D0%B2%D0%BC%D0%B0" TargetMode="External"/><Relationship Id="rId3" Type="http://schemas.openxmlformats.org/officeDocument/2006/relationships/hyperlink" Target="http://uk.wikipedia.org/wiki/%D0%A4%D0%B0%D1%85%D1%96%D0%B2%D0%B5%D1%86%D1%8C" TargetMode="External"/><Relationship Id="rId7" Type="http://schemas.openxmlformats.org/officeDocument/2006/relationships/hyperlink" Target="http://uk.wikipedia.org/wiki/%D0%97%D0%B0%D1%85%D0%B2%D0%BE%D1%80%D1%8E%D0%B2%D0%B0%D0%BD%D0%BD%D1%8F" TargetMode="External"/><Relationship Id="rId2" Type="http://schemas.openxmlformats.org/officeDocument/2006/relationships/hyperlink" Target="http://uk.wikipedia.org/wiki/%D0%9C%D0%B5%D0%B4%D0%B8%D1%86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0%BA%D1%83%D0%B2%D0%B0%D0%BD%D0%BD%D1%8F" TargetMode="External"/><Relationship Id="rId5" Type="http://schemas.openxmlformats.org/officeDocument/2006/relationships/hyperlink" Target="http://uk.wikipedia.org/wiki/%D0%94%D1%96%D0%B0%D0%B3%D0%BD%D0%BE%D1%81%D1%82%D0%B8%D0%BA%D0%B0" TargetMode="External"/><Relationship Id="rId4" Type="http://schemas.openxmlformats.org/officeDocument/2006/relationships/hyperlink" Target="http://uk.wikipedia.org/wiki/%D0%9F%D1%80%D0%BE%D1%84%D1%96%D0%BB%D0%B0%D0%BA%D1%82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Моя </a:t>
            </a:r>
            <a:r>
              <a:rPr lang="ru-RU" sz="88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майбутня</a:t>
            </a:r>
            <a:r>
              <a:rPr lang="ru-RU" sz="8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88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професія</a:t>
            </a:r>
            <a:r>
              <a:rPr lang="ru-RU" sz="88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ru-RU" sz="8800" b="1" i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лікар</a:t>
            </a:r>
            <a:endParaRPr lang="ru-RU" sz="88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572000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Кожен обирає професію ту,яка йому найбільше до </a:t>
            </a:r>
            <a:r>
              <a:rPr lang="uk-UA" dirty="0" err="1" smtClean="0"/>
              <a:t>душі.Як</a:t>
            </a:r>
            <a:r>
              <a:rPr lang="uk-UA" dirty="0" smtClean="0"/>
              <a:t> щодо мене,то мені подобається професія </a:t>
            </a:r>
            <a:r>
              <a:rPr lang="uk-UA" dirty="0" err="1" smtClean="0"/>
              <a:t>лікаря-педіатра.Адже</a:t>
            </a:r>
            <a:r>
              <a:rPr lang="uk-UA" dirty="0" smtClean="0"/>
              <a:t> все наше життя ,починаючи з самого маленького віку,</a:t>
            </a:r>
            <a:r>
              <a:rPr lang="uk-UA" dirty="0" err="1" smtClean="0"/>
              <a:t>зосередженне</a:t>
            </a:r>
            <a:r>
              <a:rPr lang="uk-UA" dirty="0" smtClean="0"/>
              <a:t> в руках </a:t>
            </a:r>
            <a:r>
              <a:rPr lang="uk-UA" dirty="0" err="1" smtClean="0"/>
              <a:t>лікарів.Та</a:t>
            </a:r>
            <a:r>
              <a:rPr lang="uk-UA" dirty="0" smtClean="0"/>
              <a:t> найперше, що ми маємо</a:t>
            </a:r>
            <a:r>
              <a:rPr lang="uk-UA" b="1" dirty="0" smtClean="0"/>
              <a:t> </a:t>
            </a:r>
            <a:r>
              <a:rPr lang="uk-UA" dirty="0" smtClean="0"/>
              <a:t>розуміти</a:t>
            </a:r>
            <a:r>
              <a:rPr lang="uk-UA" b="1" dirty="0" smtClean="0"/>
              <a:t>-</a:t>
            </a:r>
            <a:r>
              <a:rPr lang="uk-UA" dirty="0" smtClean="0"/>
              <a:t>це хто ж такі </a:t>
            </a:r>
            <a:r>
              <a:rPr lang="uk-UA" dirty="0" err="1" smtClean="0"/>
              <a:t>лікарі.</a:t>
            </a:r>
            <a:r>
              <a:rPr lang="uk-UA" b="1" dirty="0" err="1" smtClean="0"/>
              <a:t>Лікар</a:t>
            </a:r>
            <a:r>
              <a:rPr lang="en-US" dirty="0" smtClean="0"/>
              <a:t> </a:t>
            </a:r>
            <a:r>
              <a:rPr lang="uk-UA" dirty="0" smtClean="0"/>
              <a:t>—</a:t>
            </a:r>
            <a:r>
              <a:rPr lang="en-US" dirty="0" smtClean="0"/>
              <a:t> </a:t>
            </a:r>
            <a:r>
              <a:rPr lang="uk-UA" dirty="0" smtClean="0">
                <a:hlinkClick r:id="rId2" tooltip="Медицина"/>
              </a:rPr>
              <a:t>медичний</a:t>
            </a:r>
            <a:r>
              <a:rPr lang="en-US" dirty="0" smtClean="0"/>
              <a:t> </a:t>
            </a:r>
            <a:r>
              <a:rPr lang="uk-UA" dirty="0" smtClean="0">
                <a:hlinkClick r:id="rId3" tooltip="Фахівець"/>
              </a:rPr>
              <a:t>фахівець</a:t>
            </a:r>
            <a:r>
              <a:rPr lang="en-US" dirty="0" smtClean="0"/>
              <a:t> </a:t>
            </a:r>
            <a:r>
              <a:rPr lang="uk-UA" dirty="0" smtClean="0"/>
              <a:t>із повною вищою медичною освітою, який професійно займається</a:t>
            </a:r>
            <a:r>
              <a:rPr lang="en-US" dirty="0" smtClean="0"/>
              <a:t> </a:t>
            </a:r>
            <a:r>
              <a:rPr lang="uk-UA" dirty="0" smtClean="0"/>
              <a:t>— підтримкою або відновленням людського здоров'я, через запобігання (</a:t>
            </a:r>
            <a:r>
              <a:rPr lang="uk-UA" dirty="0" smtClean="0">
                <a:hlinkClick r:id="rId4" tooltip="Профілактика"/>
              </a:rPr>
              <a:t>профілактика</a:t>
            </a:r>
            <a:r>
              <a:rPr lang="uk-UA" dirty="0" smtClean="0"/>
              <a:t>), розпізнавання (</a:t>
            </a:r>
            <a:r>
              <a:rPr lang="uk-UA" dirty="0" smtClean="0">
                <a:hlinkClick r:id="rId5" tooltip="Діагностика"/>
              </a:rPr>
              <a:t>діагностика</a:t>
            </a:r>
            <a:r>
              <a:rPr lang="uk-UA" dirty="0" smtClean="0"/>
              <a:t>) та</a:t>
            </a:r>
            <a:r>
              <a:rPr lang="en-US" dirty="0" smtClean="0"/>
              <a:t> </a:t>
            </a:r>
            <a:r>
              <a:rPr lang="uk-UA" dirty="0" smtClean="0">
                <a:hlinkClick r:id="rId6" tooltip="Лікування"/>
              </a:rPr>
              <a:t>лікування</a:t>
            </a:r>
            <a:r>
              <a:rPr lang="en-US" dirty="0" smtClean="0"/>
              <a:t> </a:t>
            </a:r>
            <a:r>
              <a:rPr lang="uk-UA" dirty="0" smtClean="0">
                <a:hlinkClick r:id="rId7" tooltip="Захворювання"/>
              </a:rPr>
              <a:t>захворювань</a:t>
            </a:r>
            <a:r>
              <a:rPr lang="en-US" dirty="0" smtClean="0"/>
              <a:t> </a:t>
            </a:r>
            <a:r>
              <a:rPr lang="uk-UA" dirty="0" smtClean="0"/>
              <a:t>і</a:t>
            </a:r>
            <a:r>
              <a:rPr lang="en-US" dirty="0" smtClean="0"/>
              <a:t> </a:t>
            </a:r>
            <a:r>
              <a:rPr lang="uk-UA" dirty="0" smtClean="0">
                <a:hlinkClick r:id="rId8" tooltip="Травма"/>
              </a:rPr>
              <a:t>травм</a:t>
            </a:r>
            <a:r>
              <a:rPr lang="uk-UA" dirty="0" smtClean="0"/>
              <a:t>. Це можливо завдяки ґрунтовним знанням з анатомії, фізіології, хвороб і лікування, науки медицини, його досвіту та практики</a:t>
            </a:r>
            <a:r>
              <a:rPr lang="en-US" dirty="0" smtClean="0"/>
              <a:t> </a:t>
            </a:r>
            <a:r>
              <a:rPr lang="uk-UA" dirty="0" smtClean="0"/>
              <a:t>— мистецтва </a:t>
            </a:r>
            <a:r>
              <a:rPr lang="uk-UA" dirty="0" err="1" smtClean="0"/>
              <a:t>медицини.А</a:t>
            </a:r>
            <a:r>
              <a:rPr lang="uk-UA" dirty="0" smtClean="0"/>
              <a:t> от лікарі-педіатри-це лікарі,що займаються здоров’ям дітей.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5584" t="1961" b="11764"/>
          <a:stretch>
            <a:fillRect/>
          </a:stretch>
        </p:blipFill>
        <p:spPr bwMode="auto">
          <a:xfrm>
            <a:off x="827584" y="404664"/>
            <a:ext cx="445140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4671045" cy="3081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FFFF00"/>
                </a:solidFill>
              </a:rPr>
              <a:t>Та яку ж роль відіграє ця професія в житті дитини та й в житті людини в цілому?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>
                <a:solidFill>
                  <a:srgbClr val="66FF66"/>
                </a:solidFill>
              </a:rPr>
              <a:t>Ні</a:t>
            </a:r>
            <a:r>
              <a:rPr lang="ru-RU" i="1" dirty="0" smtClean="0">
                <a:solidFill>
                  <a:srgbClr val="66FF66"/>
                </a:solidFill>
              </a:rPr>
              <a:t> в кого не </a:t>
            </a:r>
            <a:r>
              <a:rPr lang="ru-RU" i="1" dirty="0" err="1" smtClean="0">
                <a:solidFill>
                  <a:srgbClr val="66FF66"/>
                </a:solidFill>
              </a:rPr>
              <a:t>викликає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сумніву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що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здоров’я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дитячого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населення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є</a:t>
            </a:r>
            <a:r>
              <a:rPr lang="ru-RU" i="1" dirty="0" smtClean="0">
                <a:solidFill>
                  <a:srgbClr val="66FF66"/>
                </a:solidFill>
              </a:rPr>
              <a:t> одним </a:t>
            </a:r>
            <a:r>
              <a:rPr lang="ru-RU" i="1" dirty="0" err="1" smtClean="0">
                <a:solidFill>
                  <a:srgbClr val="66FF66"/>
                </a:solidFill>
              </a:rPr>
              <a:t>із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найважливіших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елементів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економічного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соціального</a:t>
            </a:r>
            <a:r>
              <a:rPr lang="ru-RU" i="1" dirty="0" smtClean="0">
                <a:solidFill>
                  <a:srgbClr val="66FF66"/>
                </a:solidFill>
              </a:rPr>
              <a:t> та культурного </a:t>
            </a:r>
            <a:r>
              <a:rPr lang="ru-RU" i="1" dirty="0" err="1" smtClean="0">
                <a:solidFill>
                  <a:srgbClr val="66FF66"/>
                </a:solidFill>
              </a:rPr>
              <a:t>розвитку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будь-якої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країни</a:t>
            </a:r>
            <a:r>
              <a:rPr lang="ru-RU" i="1" dirty="0" smtClean="0">
                <a:solidFill>
                  <a:srgbClr val="66FF66"/>
                </a:solidFill>
              </a:rPr>
              <a:t>. </a:t>
            </a:r>
            <a:r>
              <a:rPr lang="ru-RU" i="1" dirty="0" err="1" smtClean="0">
                <a:solidFill>
                  <a:srgbClr val="66FF66"/>
                </a:solidFill>
              </a:rPr>
              <a:t>Ще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часів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Радянського</a:t>
            </a:r>
            <a:r>
              <a:rPr lang="ru-RU" i="1" dirty="0" smtClean="0">
                <a:solidFill>
                  <a:srgbClr val="66FF66"/>
                </a:solidFill>
              </a:rPr>
              <a:t> Союзу ми часто </a:t>
            </a:r>
            <a:r>
              <a:rPr lang="ru-RU" i="1" dirty="0" err="1" smtClean="0">
                <a:solidFill>
                  <a:srgbClr val="66FF66"/>
                </a:solidFill>
              </a:rPr>
              <a:t>повторюємо</a:t>
            </a:r>
            <a:r>
              <a:rPr lang="ru-RU" i="1" dirty="0" smtClean="0">
                <a:solidFill>
                  <a:srgbClr val="66FF66"/>
                </a:solidFill>
              </a:rPr>
              <a:t>: </a:t>
            </a:r>
            <a:r>
              <a:rPr lang="ru-RU" b="1" i="1" dirty="0" smtClean="0">
                <a:solidFill>
                  <a:srgbClr val="FFFF00"/>
                </a:solidFill>
              </a:rPr>
              <a:t>«</a:t>
            </a:r>
            <a:r>
              <a:rPr lang="ru-RU" b="1" i="1" dirty="0" err="1" smtClean="0">
                <a:solidFill>
                  <a:srgbClr val="FFFF00"/>
                </a:solidFill>
              </a:rPr>
              <a:t>Діти</a:t>
            </a:r>
            <a:r>
              <a:rPr lang="ru-RU" b="1" i="1" dirty="0" smtClean="0">
                <a:solidFill>
                  <a:srgbClr val="FFFF00"/>
                </a:solidFill>
              </a:rPr>
              <a:t> – наше </a:t>
            </a:r>
            <a:r>
              <a:rPr lang="ru-RU" b="1" i="1" dirty="0" err="1" smtClean="0">
                <a:solidFill>
                  <a:srgbClr val="FFFF00"/>
                </a:solidFill>
              </a:rPr>
              <a:t>майбутнє</a:t>
            </a:r>
            <a:r>
              <a:rPr lang="ru-RU" b="1" i="1" dirty="0" smtClean="0">
                <a:solidFill>
                  <a:srgbClr val="FFFF00"/>
                </a:solidFill>
              </a:rPr>
              <a:t>», «Усе </a:t>
            </a:r>
            <a:r>
              <a:rPr lang="ru-RU" b="1" i="1" dirty="0" err="1" smtClean="0">
                <a:solidFill>
                  <a:srgbClr val="FFFF00"/>
                </a:solidFill>
              </a:rPr>
              <a:t>найкраще</a:t>
            </a:r>
            <a:r>
              <a:rPr lang="ru-RU" b="1" i="1" dirty="0" smtClean="0">
                <a:solidFill>
                  <a:srgbClr val="FFFF00"/>
                </a:solidFill>
              </a:rPr>
              <a:t> – </a:t>
            </a:r>
            <a:r>
              <a:rPr lang="ru-RU" b="1" i="1" dirty="0" err="1" smtClean="0">
                <a:solidFill>
                  <a:srgbClr val="FFFF00"/>
                </a:solidFill>
              </a:rPr>
              <a:t>дітям</a:t>
            </a:r>
            <a:r>
              <a:rPr lang="ru-RU" b="1" i="1" dirty="0" smtClean="0">
                <a:solidFill>
                  <a:srgbClr val="FFFF00"/>
                </a:solidFill>
              </a:rPr>
              <a:t>»</a:t>
            </a:r>
            <a:r>
              <a:rPr lang="ru-RU" i="1" dirty="0" smtClean="0">
                <a:solidFill>
                  <a:srgbClr val="66FF66"/>
                </a:solidFill>
              </a:rPr>
              <a:t>, мало </a:t>
            </a:r>
            <a:r>
              <a:rPr lang="ru-RU" i="1" dirty="0" err="1" smtClean="0">
                <a:solidFill>
                  <a:srgbClr val="66FF66"/>
                </a:solidFill>
              </a:rPr>
              <a:t>замислюючись</a:t>
            </a:r>
            <a:r>
              <a:rPr lang="ru-RU" i="1" dirty="0" smtClean="0">
                <a:solidFill>
                  <a:srgbClr val="66FF66"/>
                </a:solidFill>
              </a:rPr>
              <a:t> над </a:t>
            </a:r>
            <a:r>
              <a:rPr lang="ru-RU" i="1" dirty="0" err="1" smtClean="0">
                <a:solidFill>
                  <a:srgbClr val="66FF66"/>
                </a:solidFill>
              </a:rPr>
              <a:t>глибоким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змістом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цих</a:t>
            </a:r>
            <a:r>
              <a:rPr lang="ru-RU" i="1" dirty="0" smtClean="0">
                <a:solidFill>
                  <a:srgbClr val="66FF66"/>
                </a:solidFill>
              </a:rPr>
              <a:t> фраз. Яке </a:t>
            </a:r>
            <a:r>
              <a:rPr lang="ru-RU" i="1" dirty="0" err="1" smtClean="0">
                <a:solidFill>
                  <a:srgbClr val="66FF66"/>
                </a:solidFill>
              </a:rPr>
              <a:t>майбутнє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чекає</a:t>
            </a:r>
            <a:r>
              <a:rPr lang="ru-RU" i="1" dirty="0" smtClean="0">
                <a:solidFill>
                  <a:srgbClr val="66FF66"/>
                </a:solidFill>
              </a:rPr>
              <a:t> на </a:t>
            </a:r>
            <a:r>
              <a:rPr lang="ru-RU" i="1" dirty="0" err="1" smtClean="0">
                <a:solidFill>
                  <a:srgbClr val="66FF66"/>
                </a:solidFill>
              </a:rPr>
              <a:t>Україну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якщо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нині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частка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дитячого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населення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віком</a:t>
            </a:r>
            <a:r>
              <a:rPr lang="ru-RU" i="1" dirty="0" smtClean="0">
                <a:solidFill>
                  <a:srgbClr val="66FF66"/>
                </a:solidFill>
              </a:rPr>
              <a:t> до 16 </a:t>
            </a:r>
            <a:r>
              <a:rPr lang="ru-RU" i="1" dirty="0" err="1" smtClean="0">
                <a:solidFill>
                  <a:srgbClr val="66FF66"/>
                </a:solidFill>
              </a:rPr>
              <a:t>років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нижча</a:t>
            </a:r>
            <a:r>
              <a:rPr lang="ru-RU" i="1" dirty="0" smtClean="0">
                <a:solidFill>
                  <a:srgbClr val="66FF66"/>
                </a:solidFill>
              </a:rPr>
              <a:t> за </a:t>
            </a:r>
            <a:r>
              <a:rPr lang="ru-RU" i="1" dirty="0" err="1" smtClean="0">
                <a:solidFill>
                  <a:srgbClr val="66FF66"/>
                </a:solidFill>
              </a:rPr>
              <a:t>частку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дорослих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після</a:t>
            </a:r>
            <a:r>
              <a:rPr lang="ru-RU" i="1" dirty="0" smtClean="0">
                <a:solidFill>
                  <a:srgbClr val="66FF66"/>
                </a:solidFill>
              </a:rPr>
              <a:t> 60 </a:t>
            </a:r>
            <a:r>
              <a:rPr lang="ru-RU" i="1" dirty="0" err="1" smtClean="0">
                <a:solidFill>
                  <a:srgbClr val="66FF66"/>
                </a:solidFill>
              </a:rPr>
              <a:t>років</a:t>
            </a:r>
            <a:r>
              <a:rPr lang="ru-RU" i="1" dirty="0" smtClean="0">
                <a:solidFill>
                  <a:srgbClr val="66FF66"/>
                </a:solidFill>
              </a:rPr>
              <a:t>, при тому </a:t>
            </a:r>
            <a:r>
              <a:rPr lang="ru-RU" i="1" dirty="0" err="1" smtClean="0">
                <a:solidFill>
                  <a:srgbClr val="66FF66"/>
                </a:solidFill>
              </a:rPr>
              <a:t>що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здоров’я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підростаючого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покоління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</a:t>
            </a:r>
            <a:r>
              <a:rPr lang="ru-RU" i="1" dirty="0" smtClean="0">
                <a:solidFill>
                  <a:srgbClr val="66FF66"/>
                </a:solidFill>
              </a:rPr>
              <a:t> року в </a:t>
            </a:r>
            <a:r>
              <a:rPr lang="ru-RU" i="1" dirty="0" err="1" smtClean="0">
                <a:solidFill>
                  <a:srgbClr val="66FF66"/>
                </a:solidFill>
              </a:rPr>
              <a:t>рік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погіршується</a:t>
            </a:r>
            <a:r>
              <a:rPr lang="ru-RU" i="1" dirty="0" smtClean="0">
                <a:solidFill>
                  <a:srgbClr val="66FF66"/>
                </a:solidFill>
              </a:rPr>
              <a:t>?</a:t>
            </a:r>
            <a:br>
              <a:rPr lang="ru-RU" i="1" dirty="0" smtClean="0">
                <a:solidFill>
                  <a:srgbClr val="66FF66"/>
                </a:solidFill>
              </a:rPr>
            </a:br>
            <a:r>
              <a:rPr lang="ru-RU" i="1" dirty="0" smtClean="0">
                <a:solidFill>
                  <a:srgbClr val="66FF66"/>
                </a:solidFill>
              </a:rPr>
              <a:t>До </a:t>
            </a:r>
            <a:r>
              <a:rPr lang="ru-RU" i="1" dirty="0" err="1" smtClean="0">
                <a:solidFill>
                  <a:srgbClr val="66FF66"/>
                </a:solidFill>
              </a:rPr>
              <a:t>такої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ситуації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призвели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економічні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труднощі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зниження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уваги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соціальних</a:t>
            </a:r>
            <a:r>
              <a:rPr lang="ru-RU" i="1" dirty="0" smtClean="0">
                <a:solidFill>
                  <a:srgbClr val="66FF66"/>
                </a:solidFill>
              </a:rPr>
              <a:t> проблем, </a:t>
            </a:r>
            <a:r>
              <a:rPr lang="ru-RU" i="1" dirty="0" err="1" smtClean="0">
                <a:solidFill>
                  <a:srgbClr val="66FF66"/>
                </a:solidFill>
              </a:rPr>
              <a:t>безперервне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неадекватне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реформування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системи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освіти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проблеми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ранньої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трудової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зайнятості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збільшення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інтенсивності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впливу</a:t>
            </a:r>
            <a:r>
              <a:rPr lang="ru-RU" i="1" dirty="0" smtClean="0">
                <a:solidFill>
                  <a:srgbClr val="66FF66"/>
                </a:solidFill>
              </a:rPr>
              <a:t> на </a:t>
            </a:r>
            <a:r>
              <a:rPr lang="ru-RU" i="1" dirty="0" err="1" smtClean="0">
                <a:solidFill>
                  <a:srgbClr val="66FF66"/>
                </a:solidFill>
              </a:rPr>
              <a:t>дітей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і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підлітків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факторів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екологічного</a:t>
            </a:r>
            <a:r>
              <a:rPr lang="ru-RU" i="1" dirty="0" smtClean="0">
                <a:solidFill>
                  <a:srgbClr val="66FF66"/>
                </a:solidFill>
              </a:rPr>
              <a:t> та </a:t>
            </a:r>
            <a:r>
              <a:rPr lang="ru-RU" i="1" dirty="0" err="1" smtClean="0">
                <a:solidFill>
                  <a:srgbClr val="66FF66"/>
                </a:solidFill>
              </a:rPr>
              <a:t>медико-соціального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ризику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погіршення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структури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харчування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зниження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ефективності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проведення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традиційних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профілактичних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заходів</a:t>
            </a:r>
            <a:r>
              <a:rPr lang="ru-RU" i="1" dirty="0" smtClean="0">
                <a:solidFill>
                  <a:srgbClr val="66FF66"/>
                </a:solidFill>
              </a:rPr>
              <a:t>, </a:t>
            </a:r>
            <a:r>
              <a:rPr lang="ru-RU" i="1" dirty="0" err="1" smtClean="0">
                <a:solidFill>
                  <a:srgbClr val="66FF66"/>
                </a:solidFill>
              </a:rPr>
              <a:t>висока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захворюваність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та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збільшення</a:t>
            </a:r>
            <a:r>
              <a:rPr lang="ru-RU" i="1" dirty="0" smtClean="0">
                <a:solidFill>
                  <a:srgbClr val="66FF66"/>
                </a:solidFill>
              </a:rPr>
              <a:t> числа </a:t>
            </a:r>
            <a:r>
              <a:rPr lang="ru-RU" i="1" dirty="0" err="1" smtClean="0">
                <a:solidFill>
                  <a:srgbClr val="66FF66"/>
                </a:solidFill>
              </a:rPr>
              <a:t>соціально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дезадаптованих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дітей.І</a:t>
            </a:r>
            <a:r>
              <a:rPr lang="ru-RU" i="1" dirty="0" smtClean="0">
                <a:solidFill>
                  <a:srgbClr val="66FF66"/>
                </a:solidFill>
              </a:rPr>
              <a:t> в </a:t>
            </a:r>
            <a:r>
              <a:rPr lang="ru-RU" i="1" dirty="0" err="1" smtClean="0">
                <a:solidFill>
                  <a:srgbClr val="66FF66"/>
                </a:solidFill>
              </a:rPr>
              <a:t>цій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ситуації</a:t>
            </a:r>
            <a:r>
              <a:rPr lang="ru-RU" i="1" dirty="0" smtClean="0">
                <a:solidFill>
                  <a:srgbClr val="66FF66"/>
                </a:solidFill>
              </a:rPr>
              <a:t> нам </a:t>
            </a:r>
            <a:r>
              <a:rPr lang="ru-RU" i="1" dirty="0" err="1" smtClean="0">
                <a:solidFill>
                  <a:srgbClr val="66FF66"/>
                </a:solidFill>
              </a:rPr>
              <a:t>ніяк</a:t>
            </a:r>
            <a:r>
              <a:rPr lang="ru-RU" i="1" dirty="0" smtClean="0">
                <a:solidFill>
                  <a:srgbClr val="66FF66"/>
                </a:solidFill>
              </a:rPr>
              <a:t> не </a:t>
            </a:r>
            <a:r>
              <a:rPr lang="ru-RU" i="1" dirty="0" err="1" smtClean="0">
                <a:solidFill>
                  <a:srgbClr val="66FF66"/>
                </a:solidFill>
              </a:rPr>
              <a:t>обійтися</a:t>
            </a:r>
            <a:r>
              <a:rPr lang="ru-RU" i="1" dirty="0" smtClean="0">
                <a:solidFill>
                  <a:srgbClr val="66FF66"/>
                </a:solidFill>
              </a:rPr>
              <a:t> без </a:t>
            </a:r>
            <a:r>
              <a:rPr lang="ru-RU" i="1" dirty="0" err="1" smtClean="0">
                <a:solidFill>
                  <a:srgbClr val="66FF66"/>
                </a:solidFill>
              </a:rPr>
              <a:t>педіатрів.Це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дуже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важка</a:t>
            </a:r>
            <a:r>
              <a:rPr lang="ru-RU" i="1" dirty="0" smtClean="0">
                <a:solidFill>
                  <a:srgbClr val="66FF66"/>
                </a:solidFill>
              </a:rPr>
              <a:t> та </a:t>
            </a:r>
            <a:r>
              <a:rPr lang="ru-RU" i="1" dirty="0" err="1" smtClean="0">
                <a:solidFill>
                  <a:srgbClr val="66FF66"/>
                </a:solidFill>
              </a:rPr>
              <a:t>відповідальна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професія,але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скільки</a:t>
            </a:r>
            <a:r>
              <a:rPr lang="ru-RU" i="1" dirty="0" smtClean="0">
                <a:solidFill>
                  <a:srgbClr val="66FF66"/>
                </a:solidFill>
              </a:rPr>
              <a:t> </a:t>
            </a:r>
            <a:r>
              <a:rPr lang="ru-RU" i="1" dirty="0" err="1" smtClean="0">
                <a:solidFill>
                  <a:srgbClr val="66FF66"/>
                </a:solidFill>
              </a:rPr>
              <a:t>користі</a:t>
            </a:r>
            <a:r>
              <a:rPr lang="ru-RU" i="1" dirty="0" smtClean="0">
                <a:solidFill>
                  <a:srgbClr val="66FF66"/>
                </a:solidFill>
              </a:rPr>
              <a:t> приносить </a:t>
            </a:r>
            <a:r>
              <a:rPr lang="ru-RU" i="1" dirty="0" err="1" smtClean="0">
                <a:solidFill>
                  <a:srgbClr val="66FF66"/>
                </a:solidFill>
              </a:rPr>
              <a:t>суспільству</a:t>
            </a:r>
            <a:r>
              <a:rPr lang="ru-RU" i="1" dirty="0" smtClean="0">
                <a:solidFill>
                  <a:srgbClr val="66FF66"/>
                </a:solidFill>
              </a:rPr>
              <a:t>!!!</a:t>
            </a:r>
            <a:endParaRPr lang="ru-RU" i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1)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витримку</a:t>
            </a:r>
            <a:r>
              <a:rPr lang="ru-RU" dirty="0" smtClean="0"/>
              <a:t> та </a:t>
            </a:r>
            <a:r>
              <a:rPr lang="ru-RU" dirty="0" err="1" smtClean="0"/>
              <a:t>стальні</a:t>
            </a:r>
            <a:r>
              <a:rPr lang="ru-RU" dirty="0" smtClean="0"/>
              <a:t> </a:t>
            </a:r>
            <a:r>
              <a:rPr lang="ru-RU" dirty="0" err="1" smtClean="0"/>
              <a:t>нерви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2)</a:t>
            </a:r>
            <a:r>
              <a:rPr lang="ru-RU" dirty="0" err="1" smtClean="0"/>
              <a:t>Вміти</a:t>
            </a:r>
            <a:r>
              <a:rPr lang="ru-RU" dirty="0" smtClean="0"/>
              <a:t> </a:t>
            </a:r>
            <a:r>
              <a:rPr lang="ru-RU" dirty="0" err="1" smtClean="0"/>
              <a:t>спілкуватися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 та </a:t>
            </a:r>
            <a:r>
              <a:rPr lang="ru-RU" dirty="0" err="1" smtClean="0"/>
              <a:t>увійти</a:t>
            </a:r>
            <a:r>
              <a:rPr lang="ru-RU" dirty="0" smtClean="0"/>
              <a:t> в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довіру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3)</a:t>
            </a:r>
            <a:r>
              <a:rPr lang="ru-RU" b="1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обов’язки</a:t>
            </a:r>
            <a:r>
              <a:rPr lang="ru-RU" dirty="0" smtClean="0"/>
              <a:t>(не </a:t>
            </a:r>
            <a:r>
              <a:rPr lang="ru-RU" dirty="0" err="1" smtClean="0"/>
              <a:t>порушити</a:t>
            </a:r>
            <a:r>
              <a:rPr lang="ru-RU" dirty="0" smtClean="0"/>
              <a:t> клятву </a:t>
            </a:r>
            <a:r>
              <a:rPr lang="ru-RU" dirty="0" err="1" smtClean="0"/>
              <a:t>Гіпократа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Для того щоб стати гарним педіатром потрібно: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err="1" smtClean="0">
                <a:solidFill>
                  <a:srgbClr val="FF0000"/>
                </a:solidFill>
              </a:rPr>
              <a:t>Обо</a:t>
            </a:r>
            <a:r>
              <a:rPr lang="ru-RU" sz="6000" dirty="0" smtClean="0">
                <a:solidFill>
                  <a:srgbClr val="FF0000"/>
                </a:solidFill>
              </a:rPr>
              <a:t>в</a:t>
            </a:r>
            <a:r>
              <a:rPr lang="uk-UA" sz="6000" dirty="0" err="1" smtClean="0">
                <a:solidFill>
                  <a:srgbClr val="FF0000"/>
                </a:solidFill>
              </a:rPr>
              <a:t>’язки</a:t>
            </a:r>
            <a:r>
              <a:rPr lang="uk-UA" sz="6000" dirty="0" smtClean="0">
                <a:solidFill>
                  <a:srgbClr val="FF0000"/>
                </a:solidFill>
              </a:rPr>
              <a:t> </a:t>
            </a:r>
            <a:r>
              <a:rPr lang="uk-UA" sz="6000" dirty="0" smtClean="0">
                <a:solidFill>
                  <a:srgbClr val="FF0000"/>
                </a:solidFill>
              </a:rPr>
              <a:t>лікаря: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fontScale="62500" lnSpcReduction="20000"/>
          </a:bodyPr>
          <a:lstStyle/>
          <a:p>
            <a:r>
              <a:rPr lang="uk-UA" sz="4000" dirty="0" smtClean="0">
                <a:solidFill>
                  <a:srgbClr val="FF33CC"/>
                </a:solidFill>
              </a:rPr>
              <a:t>1)Сприяти охороні та зміцненню здоров’я людей,запобіганню і лікуванню захворювань,надавати своєчасну та кваліфіковану медичну і лікарську допомогу.</a:t>
            </a:r>
          </a:p>
          <a:p>
            <a:r>
              <a:rPr lang="uk-UA" sz="4000" dirty="0" smtClean="0">
                <a:solidFill>
                  <a:srgbClr val="FF33CC"/>
                </a:solidFill>
              </a:rPr>
              <a:t>2)Безоплатно надавати першу медичну допомогу у разі нещасного випадку,гострого захворювання.</a:t>
            </a:r>
          </a:p>
          <a:p>
            <a:r>
              <a:rPr lang="uk-UA" sz="4000" dirty="0" smtClean="0">
                <a:solidFill>
                  <a:srgbClr val="FF33CC"/>
                </a:solidFill>
              </a:rPr>
              <a:t>3)Своєчасно і кваліфіковано обстежувати і лікувати пацієнта.</a:t>
            </a:r>
          </a:p>
          <a:p>
            <a:r>
              <a:rPr lang="uk-UA" sz="4000" dirty="0" smtClean="0">
                <a:solidFill>
                  <a:srgbClr val="FF33CC"/>
                </a:solidFill>
              </a:rPr>
              <a:t>4)Пояснити пацієнтові стан його здоров’я,ціль подальшого лікування і наслідки.</a:t>
            </a:r>
          </a:p>
          <a:p>
            <a:r>
              <a:rPr lang="uk-UA" sz="4000" dirty="0" smtClean="0">
                <a:solidFill>
                  <a:srgbClr val="FF33CC"/>
                </a:solidFill>
              </a:rPr>
              <a:t>5)Дотримуватись вимог професійної етики.</a:t>
            </a:r>
          </a:p>
          <a:p>
            <a:r>
              <a:rPr lang="uk-UA" sz="4000" dirty="0" smtClean="0">
                <a:solidFill>
                  <a:srgbClr val="FF33CC"/>
                </a:solidFill>
              </a:rPr>
              <a:t>6)Постійно підвищувати рівень професійних знань та майстерності.</a:t>
            </a:r>
          </a:p>
          <a:p>
            <a:r>
              <a:rPr lang="uk-UA" sz="4000" dirty="0" smtClean="0">
                <a:solidFill>
                  <a:srgbClr val="FF33CC"/>
                </a:solidFill>
              </a:rPr>
              <a:t>7)Поширювати наукові та медичні знання серед населення.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Освіту можна отримати в </a:t>
            </a:r>
            <a:r>
              <a:rPr lang="ru-RU" sz="2400" b="1" dirty="0" err="1" smtClean="0"/>
              <a:t>Тернопільському</a:t>
            </a:r>
            <a:r>
              <a:rPr lang="ru-RU" sz="2400" b="1" dirty="0" smtClean="0"/>
              <a:t> державному </a:t>
            </a:r>
            <a:r>
              <a:rPr lang="ru-RU" sz="2400" b="1" dirty="0" err="1" smtClean="0"/>
              <a:t>медичному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університеті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імені</a:t>
            </a:r>
            <a:r>
              <a:rPr lang="ru-RU" sz="2400" b="1" dirty="0" smtClean="0"/>
              <a:t> І. Я. </a:t>
            </a:r>
            <a:r>
              <a:rPr lang="ru-RU" sz="2400" b="1" dirty="0" err="1" smtClean="0"/>
              <a:t>Горбачевського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20000" cy="5715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Ось така...... Важка і в той же час відповідальна професія лікаря!!! Саме тому ця професія мені дуже </a:t>
            </a:r>
            <a:r>
              <a:rPr lang="uk-UA" sz="4000" dirty="0" err="1" smtClean="0">
                <a:solidFill>
                  <a:schemeClr val="accent6">
                    <a:lumMod val="75000"/>
                  </a:schemeClr>
                </a:solidFill>
              </a:rPr>
              <a:t>подобається.Адже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 як приємно коли тобі люди дякують за те,що ти вилікував маленьку </a:t>
            </a:r>
            <a:r>
              <a:rPr lang="uk-UA" sz="4000" dirty="0" err="1" smtClean="0">
                <a:solidFill>
                  <a:schemeClr val="accent6">
                    <a:lumMod val="75000"/>
                  </a:schemeClr>
                </a:solidFill>
              </a:rPr>
              <a:t>лудинку-дитину</a:t>
            </a: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</a:rPr>
              <a:t>!!!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365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Та яку ж роль відіграє ця професія в житті дитини та й в житті людини в цілому?</vt:lpstr>
      <vt:lpstr>Слайд 5</vt:lpstr>
      <vt:lpstr>Обов’язки лікаря: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2011-12-04T15:08:58Z</dcterms:modified>
</cp:coreProperties>
</file>