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C0202"/>
    <a:srgbClr val="C00037"/>
    <a:srgbClr val="D41A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714"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E5A746B-B7AE-4CD8-92CD-C497C134F451}" type="datetimeFigureOut">
              <a:rPr lang="uk-UA" smtClean="0"/>
              <a:t>15.02.2017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E5A746B-B7AE-4CD8-92CD-C497C134F451}" type="datetimeFigureOut">
              <a:rPr lang="uk-UA" smtClean="0"/>
              <a:t>15.02.2017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E5A746B-B7AE-4CD8-92CD-C497C134F451}" type="datetimeFigureOut">
              <a:rPr lang="uk-UA" smtClean="0"/>
              <a:t>15.02.2017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1DAA853-EF7A-4EF4-BAF6-A07B7E29205F}" type="slidenum">
              <a:rPr lang="uk-UA" smtClean="0"/>
              <a:t>‹#›</a:t>
            </a:fld>
            <a:endParaRPr lang="uk-UA"/>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8E5A746B-B7AE-4CD8-92CD-C497C134F451}" type="datetimeFigureOut">
              <a:rPr lang="uk-UA" smtClean="0"/>
              <a:t>15.02.2017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1DAA853-EF7A-4EF4-BAF6-A07B7E29205F}" type="slidenum">
              <a:rPr lang="uk-UA" smtClean="0"/>
              <a:t>‹#›</a:t>
            </a:fld>
            <a:endParaRPr lang="uk-UA"/>
          </a:p>
        </p:txBody>
      </p:sp>
      <p:sp>
        <p:nvSpPr>
          <p:cNvPr id="7" name="Title 6"/>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E5A746B-B7AE-4CD8-92CD-C497C134F451}" type="datetimeFigureOut">
              <a:rPr lang="uk-UA" smtClean="0"/>
              <a:t>15.02.2017</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5" name="Date Placeholder 4"/>
          <p:cNvSpPr>
            <a:spLocks noGrp="1"/>
          </p:cNvSpPr>
          <p:nvPr>
            <p:ph type="dt" sz="half" idx="10"/>
          </p:nvPr>
        </p:nvSpPr>
        <p:spPr/>
        <p:txBody>
          <a:bodyPr/>
          <a:lstStyle/>
          <a:p>
            <a:fld id="{8E5A746B-B7AE-4CD8-92CD-C497C134F451}" type="datetimeFigureOut">
              <a:rPr lang="uk-UA" smtClean="0"/>
              <a:t>15.02.2017</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1DAA853-EF7A-4EF4-BAF6-A07B7E29205F}" type="slidenum">
              <a:rPr lang="uk-UA" smtClean="0"/>
              <a:t>‹#›</a:t>
            </a:fld>
            <a:endParaRPr lang="uk-UA"/>
          </a:p>
        </p:txBody>
      </p:sp>
      <p:sp>
        <p:nvSpPr>
          <p:cNvPr id="9" name="Content Placeholder 8"/>
          <p:cNvSpPr>
            <a:spLocks noGrp="1"/>
          </p:cNvSpPr>
          <p:nvPr>
            <p:ph sz="quarter" idx="13"/>
          </p:nvPr>
        </p:nvSpPr>
        <p:spPr>
          <a:xfrm>
            <a:off x="676655"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E5A746B-B7AE-4CD8-92CD-C497C134F451}" type="datetimeFigureOut">
              <a:rPr lang="uk-UA" smtClean="0"/>
              <a:t>15.02.2017</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8E5A746B-B7AE-4CD8-92CD-C497C134F451}" type="datetimeFigureOut">
              <a:rPr lang="uk-UA" smtClean="0"/>
              <a:t>15.02.2017</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8E5A746B-B7AE-4CD8-92CD-C497C134F451}" type="datetimeFigureOut">
              <a:rPr lang="uk-UA" smtClean="0"/>
              <a:t>15.02.2017</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B1DAA853-EF7A-4EF4-BAF6-A07B7E29205F}"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8E5A746B-B7AE-4CD8-92CD-C497C134F451}" type="datetimeFigureOut">
              <a:rPr lang="uk-UA" smtClean="0"/>
              <a:t>15.02.2017</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1DAA853-EF7A-4EF4-BAF6-A07B7E29205F}" type="slidenum">
              <a:rPr lang="uk-UA" smtClean="0"/>
              <a:t>‹#›</a:t>
            </a:fld>
            <a:endParaRPr lang="uk-UA"/>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E5A746B-B7AE-4CD8-92CD-C497C134F451}" type="datetimeFigureOut">
              <a:rPr lang="uk-UA" smtClean="0"/>
              <a:t>15.02.2017</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B1DAA853-EF7A-4EF4-BAF6-A07B7E29205F}" type="slidenum">
              <a:rPr lang="uk-UA" smtClean="0"/>
              <a:t>‹#›</a:t>
            </a:fld>
            <a:endParaRPr lang="uk-UA"/>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8E5A746B-B7AE-4CD8-92CD-C497C134F451}" type="datetimeFigureOut">
              <a:rPr lang="uk-UA" smtClean="0"/>
              <a:t>15.02.2017</a:t>
            </a:fld>
            <a:endParaRPr lang="uk-UA"/>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uk-UA"/>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1DAA853-EF7A-4EF4-BAF6-A07B7E29205F}" type="slidenum">
              <a:rPr lang="uk-UA" smtClean="0"/>
              <a:t>‹#›</a:t>
            </a:fld>
            <a:endParaRPr lang="uk-UA"/>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osvita.ua/vnz/guide/266/" TargetMode="External"/><Relationship Id="rId3" Type="http://schemas.openxmlformats.org/officeDocument/2006/relationships/hyperlink" Target="http://osvita.ua/vnz/guide/96/" TargetMode="External"/><Relationship Id="rId7" Type="http://schemas.openxmlformats.org/officeDocument/2006/relationships/hyperlink" Target="http://osvita.ua/vnz/guide/432/" TargetMode="External"/><Relationship Id="rId12" Type="http://schemas.openxmlformats.org/officeDocument/2006/relationships/hyperlink" Target="http://osvita.ua/vnz/guide/418/" TargetMode="External"/><Relationship Id="rId2" Type="http://schemas.openxmlformats.org/officeDocument/2006/relationships/image" Target="../media/image8.jpg"/><Relationship Id="rId1" Type="http://schemas.openxmlformats.org/officeDocument/2006/relationships/slideLayout" Target="../slideLayouts/slideLayout2.xml"/><Relationship Id="rId6" Type="http://schemas.openxmlformats.org/officeDocument/2006/relationships/hyperlink" Target="http://osvita.ua/vnz/guide/17/492/" TargetMode="External"/><Relationship Id="rId11" Type="http://schemas.openxmlformats.org/officeDocument/2006/relationships/hyperlink" Target="http://osvita.ua/vnz/guide/191/" TargetMode="External"/><Relationship Id="rId5" Type="http://schemas.openxmlformats.org/officeDocument/2006/relationships/hyperlink" Target="http://osvita.ua/vnz/guide/334/" TargetMode="External"/><Relationship Id="rId10" Type="http://schemas.openxmlformats.org/officeDocument/2006/relationships/hyperlink" Target="http://osvita.ua/vnz/guide/369/" TargetMode="External"/><Relationship Id="rId4" Type="http://schemas.openxmlformats.org/officeDocument/2006/relationships/hyperlink" Target="http://osvita.ua/vnz/guide/133/" TargetMode="External"/><Relationship Id="rId9" Type="http://schemas.openxmlformats.org/officeDocument/2006/relationships/hyperlink" Target="http://osvita.ua/vnz/guide/20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b="1" dirty="0" smtClean="0">
                <a:latin typeface="Candara" panose="020E0502030303020204" pitchFamily="34" charset="0"/>
              </a:rPr>
              <a:t>Моя майбутня професія-</a:t>
            </a:r>
            <a:br>
              <a:rPr lang="uk-UA" b="1" dirty="0" smtClean="0">
                <a:latin typeface="Candara" panose="020E0502030303020204" pitchFamily="34" charset="0"/>
              </a:rPr>
            </a:br>
            <a:r>
              <a:rPr lang="uk-UA" b="1" dirty="0" smtClean="0">
                <a:latin typeface="Candara" panose="020E0502030303020204" pitchFamily="34" charset="0"/>
              </a:rPr>
              <a:t>лікар </a:t>
            </a:r>
            <a:endParaRPr lang="uk-UA" b="1" dirty="0">
              <a:latin typeface="Candara" panose="020E0502030303020204" pitchFamily="34" charset="0"/>
            </a:endParaRPr>
          </a:p>
        </p:txBody>
      </p:sp>
      <p:sp>
        <p:nvSpPr>
          <p:cNvPr id="3" name="Подзаголовок 2"/>
          <p:cNvSpPr>
            <a:spLocks noGrp="1"/>
          </p:cNvSpPr>
          <p:nvPr>
            <p:ph type="subTitle" idx="1"/>
          </p:nvPr>
        </p:nvSpPr>
        <p:spPr/>
        <p:txBody>
          <a:bodyPr>
            <a:normAutofit/>
          </a:bodyPr>
          <a:lstStyle/>
          <a:p>
            <a:r>
              <a:rPr lang="uk-UA" sz="2800" dirty="0" smtClean="0">
                <a:latin typeface="Candara" panose="020E0502030303020204" pitchFamily="34" charset="0"/>
              </a:rPr>
              <a:t>Учениці </a:t>
            </a:r>
            <a:r>
              <a:rPr lang="uk-UA" sz="2800" dirty="0" smtClean="0">
                <a:latin typeface="Candara" panose="020E0502030303020204" pitchFamily="34" charset="0"/>
              </a:rPr>
              <a:t>10-А </a:t>
            </a:r>
            <a:r>
              <a:rPr lang="uk-UA" sz="2800" dirty="0" smtClean="0">
                <a:latin typeface="Candara" panose="020E0502030303020204" pitchFamily="34" charset="0"/>
              </a:rPr>
              <a:t>класу</a:t>
            </a:r>
          </a:p>
          <a:p>
            <a:r>
              <a:rPr lang="uk-UA" sz="2800" smtClean="0">
                <a:latin typeface="Candara" panose="020E0502030303020204" pitchFamily="34" charset="0"/>
              </a:rPr>
              <a:t>Присяжнюк</a:t>
            </a:r>
            <a:r>
              <a:rPr lang="uk-UA" sz="2800" dirty="0" smtClean="0">
                <a:latin typeface="Candara" panose="020E0502030303020204" pitchFamily="34" charset="0"/>
              </a:rPr>
              <a:t> </a:t>
            </a:r>
            <a:r>
              <a:rPr lang="uk-UA" sz="2800" dirty="0" smtClean="0">
                <a:latin typeface="Candara" panose="020E0502030303020204" pitchFamily="34" charset="0"/>
              </a:rPr>
              <a:t>Діани</a:t>
            </a:r>
            <a:endParaRPr lang="uk-UA" dirty="0">
              <a:latin typeface="Candara" panose="020E0502030303020204" pitchFamily="34" charset="0"/>
            </a:endParaRPr>
          </a:p>
        </p:txBody>
      </p:sp>
    </p:spTree>
    <p:extLst>
      <p:ext uri="{BB962C8B-B14F-4D97-AF65-F5344CB8AC3E}">
        <p14:creationId xmlns:p14="http://schemas.microsoft.com/office/powerpoint/2010/main" val="2074240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3647" y="4365104"/>
            <a:ext cx="6768753" cy="2492896"/>
          </a:xfrm>
        </p:spPr>
      </p:pic>
      <p:sp>
        <p:nvSpPr>
          <p:cNvPr id="3" name="Заголовок 2"/>
          <p:cNvSpPr>
            <a:spLocks noGrp="1"/>
          </p:cNvSpPr>
          <p:nvPr>
            <p:ph type="title"/>
          </p:nvPr>
        </p:nvSpPr>
        <p:spPr>
          <a:xfrm>
            <a:off x="539552" y="338328"/>
            <a:ext cx="8208912" cy="4026776"/>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ru-RU" sz="1800" dirty="0" smtClean="0">
                <a:solidFill>
                  <a:schemeClr val="tx1"/>
                </a:solidFill>
                <a:hlinkClick r:id="rId3"/>
              </a:rPr>
              <a:t/>
            </a:r>
            <a:br>
              <a:rPr lang="ru-RU" sz="1800" dirty="0" smtClean="0">
                <a:solidFill>
                  <a:schemeClr val="tx1"/>
                </a:solidFill>
                <a:hlinkClick r:id="rId3"/>
              </a:rPr>
            </a:br>
            <a:r>
              <a:rPr lang="ru-RU" sz="1800" dirty="0">
                <a:solidFill>
                  <a:schemeClr val="tx1"/>
                </a:solidFill>
                <a:hlinkClick r:id="rId3"/>
              </a:rPr>
              <a:t/>
            </a:r>
            <a:br>
              <a:rPr lang="ru-RU" sz="1800" dirty="0">
                <a:solidFill>
                  <a:schemeClr val="tx1"/>
                </a:solidFill>
                <a:hlinkClick r:id="rId3"/>
              </a:rPr>
            </a:br>
            <a:r>
              <a:rPr lang="ru-RU" sz="1800" dirty="0" smtClean="0">
                <a:solidFill>
                  <a:schemeClr val="tx1"/>
                </a:solidFill>
                <a:hlinkClick r:id="rId3"/>
              </a:rPr>
              <a:t/>
            </a:r>
            <a:br>
              <a:rPr lang="ru-RU" sz="1800" dirty="0" smtClean="0">
                <a:solidFill>
                  <a:schemeClr val="tx1"/>
                </a:solidFill>
                <a:hlinkClick r:id="rId3"/>
              </a:rPr>
            </a:br>
            <a:r>
              <a:rPr lang="ru-RU" sz="1800" dirty="0">
                <a:solidFill>
                  <a:schemeClr val="tx1"/>
                </a:solidFill>
                <a:hlinkClick r:id="rId3"/>
              </a:rPr>
              <a:t/>
            </a:r>
            <a:br>
              <a:rPr lang="ru-RU" sz="1800" dirty="0">
                <a:solidFill>
                  <a:schemeClr val="tx1"/>
                </a:solidFill>
                <a:hlinkClick r:id="rId3"/>
              </a:rPr>
            </a:br>
            <a:r>
              <a:rPr lang="ru-RU" sz="1800" dirty="0" smtClean="0">
                <a:solidFill>
                  <a:srgbClr val="8C0202"/>
                </a:solidFill>
                <a:hlinkClick r:id="rId3"/>
              </a:rPr>
              <a:t/>
            </a:r>
            <a:br>
              <a:rPr lang="ru-RU" sz="1800" dirty="0" smtClean="0">
                <a:solidFill>
                  <a:srgbClr val="8C0202"/>
                </a:solidFill>
                <a:hlinkClick r:id="rId3"/>
              </a:rPr>
            </a:br>
            <a:r>
              <a:rPr lang="ru-RU" sz="2700" b="1" dirty="0" err="1" smtClean="0">
                <a:solidFill>
                  <a:srgbClr val="8C0202"/>
                </a:solidFill>
                <a:hlinkClick r:id="rId3"/>
              </a:rPr>
              <a:t>Вузи</a:t>
            </a:r>
            <a:r>
              <a:rPr lang="ru-RU" sz="2700" b="1" dirty="0" smtClean="0">
                <a:solidFill>
                  <a:srgbClr val="8C0202"/>
                </a:solidFill>
                <a:hlinkClick r:id="rId3"/>
              </a:rPr>
              <a:t> де </a:t>
            </a:r>
            <a:r>
              <a:rPr lang="ru-RU" sz="2700" b="1" dirty="0" err="1" smtClean="0">
                <a:solidFill>
                  <a:srgbClr val="8C0202"/>
                </a:solidFill>
                <a:hlinkClick r:id="rId3"/>
              </a:rPr>
              <a:t>можна</a:t>
            </a:r>
            <a:r>
              <a:rPr lang="ru-RU" sz="2700" b="1" dirty="0" smtClean="0">
                <a:solidFill>
                  <a:srgbClr val="8C0202"/>
                </a:solidFill>
                <a:hlinkClick r:id="rId3"/>
              </a:rPr>
              <a:t>  </a:t>
            </a:r>
            <a:r>
              <a:rPr lang="ru-RU" sz="2700" b="1" dirty="0" err="1" smtClean="0">
                <a:solidFill>
                  <a:srgbClr val="8C0202"/>
                </a:solidFill>
                <a:hlinkClick r:id="rId3"/>
              </a:rPr>
              <a:t>Здобути</a:t>
            </a:r>
            <a:r>
              <a:rPr lang="ru-RU" sz="2700" b="1" dirty="0" smtClean="0">
                <a:solidFill>
                  <a:srgbClr val="8C0202"/>
                </a:solidFill>
                <a:hlinkClick r:id="rId3"/>
              </a:rPr>
              <a:t> </a:t>
            </a:r>
            <a:r>
              <a:rPr lang="ru-RU" sz="2700" b="1" dirty="0" err="1" smtClean="0">
                <a:solidFill>
                  <a:srgbClr val="8C0202"/>
                </a:solidFill>
                <a:hlinkClick r:id="rId3"/>
              </a:rPr>
              <a:t>професію</a:t>
            </a:r>
            <a:r>
              <a:rPr lang="ru-RU" sz="2700" b="1" dirty="0" smtClean="0">
                <a:solidFill>
                  <a:srgbClr val="8C0202"/>
                </a:solidFill>
                <a:hlinkClick r:id="rId3"/>
              </a:rPr>
              <a:t>…</a:t>
            </a:r>
            <a:r>
              <a:rPr lang="ru-RU" sz="2700" b="1" dirty="0">
                <a:solidFill>
                  <a:srgbClr val="8C0202"/>
                </a:solidFill>
                <a:hlinkClick r:id="rId3"/>
              </a:rPr>
              <a:t/>
            </a:r>
            <a:br>
              <a:rPr lang="ru-RU" sz="2700" b="1" dirty="0">
                <a:solidFill>
                  <a:srgbClr val="8C0202"/>
                </a:solidFill>
                <a:hlinkClick r:id="rId3"/>
              </a:rPr>
            </a:br>
            <a:r>
              <a:rPr lang="ru-RU" sz="2700" b="1" dirty="0" smtClean="0">
                <a:solidFill>
                  <a:srgbClr val="8C0202"/>
                </a:solidFill>
                <a:hlinkClick r:id="rId3"/>
              </a:rPr>
              <a:t/>
            </a:r>
            <a:br>
              <a:rPr lang="ru-RU" sz="2700" b="1" dirty="0" smtClean="0">
                <a:solidFill>
                  <a:srgbClr val="8C0202"/>
                </a:solidFill>
                <a:hlinkClick r:id="rId3"/>
              </a:rPr>
            </a:br>
            <a:r>
              <a:rPr lang="ru-RU" sz="2000" b="1" dirty="0">
                <a:solidFill>
                  <a:schemeClr val="tx1"/>
                </a:solidFill>
                <a:hlinkClick r:id="rId3"/>
              </a:rPr>
              <a:t/>
            </a:r>
            <a:br>
              <a:rPr lang="ru-RU" sz="2000" b="1" dirty="0">
                <a:solidFill>
                  <a:schemeClr val="tx1"/>
                </a:solidFill>
                <a:hlinkClick r:id="rId3"/>
              </a:rPr>
            </a:br>
            <a:r>
              <a:rPr lang="ru-RU" sz="2000" b="1" dirty="0" err="1" smtClean="0">
                <a:solidFill>
                  <a:schemeClr val="tx1"/>
                </a:solidFill>
                <a:hlinkClick r:id="rId3"/>
              </a:rPr>
              <a:t>Національний</a:t>
            </a:r>
            <a:r>
              <a:rPr lang="ru-RU" sz="2000" b="1" dirty="0" smtClean="0">
                <a:solidFill>
                  <a:schemeClr val="tx1"/>
                </a:solidFill>
                <a:hlinkClick r:id="rId3"/>
              </a:rPr>
              <a:t> </a:t>
            </a:r>
            <a:r>
              <a:rPr lang="ru-RU" sz="2000" b="1" dirty="0" err="1">
                <a:solidFill>
                  <a:schemeClr val="tx1"/>
                </a:solidFill>
                <a:hlinkClick r:id="rId3"/>
              </a:rPr>
              <a:t>медичний</a:t>
            </a:r>
            <a:r>
              <a:rPr lang="ru-RU" sz="2000" b="1" dirty="0">
                <a:solidFill>
                  <a:schemeClr val="tx1"/>
                </a:solidFill>
                <a:hlinkClick r:id="rId3"/>
              </a:rPr>
              <a:t> </a:t>
            </a:r>
            <a:r>
              <a:rPr lang="ru-RU" sz="2000" b="1" dirty="0" err="1">
                <a:solidFill>
                  <a:schemeClr val="tx1"/>
                </a:solidFill>
                <a:hlinkClick r:id="rId3"/>
              </a:rPr>
              <a:t>університет</a:t>
            </a:r>
            <a:r>
              <a:rPr lang="ru-RU" sz="2000" b="1" dirty="0">
                <a:solidFill>
                  <a:schemeClr val="tx1"/>
                </a:solidFill>
                <a:hlinkClick r:id="rId3"/>
              </a:rPr>
              <a:t> </a:t>
            </a:r>
            <a:r>
              <a:rPr lang="ru-RU" sz="2000" b="1" dirty="0" err="1">
                <a:solidFill>
                  <a:schemeClr val="tx1"/>
                </a:solidFill>
                <a:hlinkClick r:id="rId3"/>
              </a:rPr>
              <a:t>імені</a:t>
            </a:r>
            <a:r>
              <a:rPr lang="ru-RU" sz="2000" b="1" dirty="0">
                <a:solidFill>
                  <a:schemeClr val="tx1"/>
                </a:solidFill>
                <a:hlinkClick r:id="rId3"/>
              </a:rPr>
              <a:t> О.О. </a:t>
            </a:r>
            <a:r>
              <a:rPr lang="ru-RU" sz="2000" b="1" dirty="0" err="1" smtClean="0">
                <a:solidFill>
                  <a:schemeClr val="tx1"/>
                </a:solidFill>
                <a:hlinkClick r:id="rId3"/>
              </a:rPr>
              <a:t>Богомольця</a:t>
            </a:r>
            <a:r>
              <a:rPr lang="ru-RU" sz="2000" b="1" dirty="0" smtClean="0">
                <a:solidFill>
                  <a:schemeClr val="tx1"/>
                </a:solidFill>
              </a:rPr>
              <a:t/>
            </a:r>
            <a:br>
              <a:rPr lang="ru-RU" sz="2000" b="1" dirty="0" smtClean="0">
                <a:solidFill>
                  <a:schemeClr val="tx1"/>
                </a:solidFill>
              </a:rPr>
            </a:br>
            <a:r>
              <a:rPr lang="ru-RU" sz="2000" b="1" dirty="0" err="1">
                <a:solidFill>
                  <a:schemeClr val="tx1"/>
                </a:solidFill>
                <a:hlinkClick r:id="rId4"/>
              </a:rPr>
              <a:t>Донецький</a:t>
            </a:r>
            <a:r>
              <a:rPr lang="ru-RU" sz="2000" b="1" dirty="0">
                <a:solidFill>
                  <a:schemeClr val="tx1"/>
                </a:solidFill>
                <a:hlinkClick r:id="rId4"/>
              </a:rPr>
              <a:t> </a:t>
            </a:r>
            <a:r>
              <a:rPr lang="ru-RU" sz="2000" b="1" dirty="0" err="1">
                <a:solidFill>
                  <a:schemeClr val="tx1"/>
                </a:solidFill>
                <a:hlinkClick r:id="rId4"/>
              </a:rPr>
              <a:t>національний</a:t>
            </a:r>
            <a:r>
              <a:rPr lang="ru-RU" sz="2000" b="1" dirty="0">
                <a:solidFill>
                  <a:schemeClr val="tx1"/>
                </a:solidFill>
                <a:hlinkClick r:id="rId4"/>
              </a:rPr>
              <a:t> </a:t>
            </a:r>
            <a:r>
              <a:rPr lang="ru-RU" sz="2000" b="1" dirty="0" err="1">
                <a:solidFill>
                  <a:schemeClr val="tx1"/>
                </a:solidFill>
                <a:hlinkClick r:id="rId4"/>
              </a:rPr>
              <a:t>медичний</a:t>
            </a:r>
            <a:r>
              <a:rPr lang="ru-RU" sz="2000" b="1" dirty="0">
                <a:solidFill>
                  <a:schemeClr val="tx1"/>
                </a:solidFill>
                <a:hlinkClick r:id="rId4"/>
              </a:rPr>
              <a:t> </a:t>
            </a:r>
            <a:r>
              <a:rPr lang="ru-RU" sz="2000" b="1" dirty="0" err="1">
                <a:solidFill>
                  <a:schemeClr val="tx1"/>
                </a:solidFill>
                <a:hlinkClick r:id="rId4"/>
              </a:rPr>
              <a:t>університет</a:t>
            </a:r>
            <a:r>
              <a:rPr lang="ru-RU" sz="2000" b="1" dirty="0">
                <a:solidFill>
                  <a:schemeClr val="tx1"/>
                </a:solidFill>
                <a:hlinkClick r:id="rId4"/>
              </a:rPr>
              <a:t> </a:t>
            </a:r>
            <a:r>
              <a:rPr lang="ru-RU" sz="2000" b="1" dirty="0" err="1">
                <a:solidFill>
                  <a:schemeClr val="tx1"/>
                </a:solidFill>
                <a:hlinkClick r:id="rId4"/>
              </a:rPr>
              <a:t>ім</a:t>
            </a:r>
            <a:r>
              <a:rPr lang="ru-RU" sz="2000" b="1" dirty="0">
                <a:solidFill>
                  <a:schemeClr val="tx1"/>
                </a:solidFill>
                <a:hlinkClick r:id="rId4"/>
              </a:rPr>
              <a:t>. М. Горького</a:t>
            </a:r>
            <a:r>
              <a:rPr lang="ru-RU" sz="2000" b="1" dirty="0" smtClean="0">
                <a:solidFill>
                  <a:schemeClr val="tx1"/>
                </a:solidFill>
              </a:rPr>
              <a:t/>
            </a:r>
            <a:br>
              <a:rPr lang="ru-RU" sz="2000" b="1" dirty="0" smtClean="0">
                <a:solidFill>
                  <a:schemeClr val="tx1"/>
                </a:solidFill>
              </a:rPr>
            </a:br>
            <a:r>
              <a:rPr lang="ru-RU" sz="2000" b="1" dirty="0" err="1" smtClean="0">
                <a:solidFill>
                  <a:schemeClr val="tx1"/>
                </a:solidFill>
                <a:hlinkClick r:id="rId5"/>
              </a:rPr>
              <a:t>Львівський</a:t>
            </a:r>
            <a:r>
              <a:rPr lang="ru-RU" sz="2000" b="1" dirty="0" smtClean="0">
                <a:solidFill>
                  <a:schemeClr val="tx1"/>
                </a:solidFill>
                <a:hlinkClick r:id="rId5"/>
              </a:rPr>
              <a:t> </a:t>
            </a:r>
            <a:r>
              <a:rPr lang="ru-RU" sz="2000" b="1" dirty="0" err="1">
                <a:solidFill>
                  <a:schemeClr val="tx1"/>
                </a:solidFill>
                <a:hlinkClick r:id="rId5"/>
              </a:rPr>
              <a:t>національний</a:t>
            </a:r>
            <a:r>
              <a:rPr lang="ru-RU" sz="2000" b="1" dirty="0">
                <a:solidFill>
                  <a:schemeClr val="tx1"/>
                </a:solidFill>
                <a:hlinkClick r:id="rId5"/>
              </a:rPr>
              <a:t> </a:t>
            </a:r>
            <a:r>
              <a:rPr lang="ru-RU" sz="2000" b="1" dirty="0" err="1">
                <a:solidFill>
                  <a:schemeClr val="tx1"/>
                </a:solidFill>
                <a:hlinkClick r:id="rId5"/>
              </a:rPr>
              <a:t>медичний</a:t>
            </a:r>
            <a:r>
              <a:rPr lang="ru-RU" sz="2000" b="1" dirty="0">
                <a:solidFill>
                  <a:schemeClr val="tx1"/>
                </a:solidFill>
                <a:hlinkClick r:id="rId5"/>
              </a:rPr>
              <a:t> </a:t>
            </a:r>
            <a:r>
              <a:rPr lang="ru-RU" sz="2000" b="1" dirty="0" err="1">
                <a:solidFill>
                  <a:schemeClr val="tx1"/>
                </a:solidFill>
                <a:hlinkClick r:id="rId5"/>
              </a:rPr>
              <a:t>університет</a:t>
            </a:r>
            <a:r>
              <a:rPr lang="ru-RU" sz="2000" b="1" dirty="0">
                <a:solidFill>
                  <a:schemeClr val="tx1"/>
                </a:solidFill>
                <a:hlinkClick r:id="rId5"/>
              </a:rPr>
              <a:t> </a:t>
            </a:r>
            <a:r>
              <a:rPr lang="ru-RU" sz="2000" b="1" dirty="0" err="1">
                <a:solidFill>
                  <a:schemeClr val="tx1"/>
                </a:solidFill>
                <a:hlinkClick r:id="rId5"/>
              </a:rPr>
              <a:t>імені</a:t>
            </a:r>
            <a:r>
              <a:rPr lang="ru-RU" sz="2000" b="1" dirty="0">
                <a:solidFill>
                  <a:schemeClr val="tx1"/>
                </a:solidFill>
                <a:hlinkClick r:id="rId5"/>
              </a:rPr>
              <a:t> Данила </a:t>
            </a:r>
            <a:r>
              <a:rPr lang="ru-RU" sz="2000" b="1" dirty="0" err="1">
                <a:solidFill>
                  <a:schemeClr val="tx1"/>
                </a:solidFill>
                <a:hlinkClick r:id="rId5"/>
              </a:rPr>
              <a:t>Галицького</a:t>
            </a:r>
            <a:r>
              <a:rPr lang="ru-RU" sz="2000" b="1" dirty="0" smtClean="0">
                <a:solidFill>
                  <a:schemeClr val="tx1"/>
                </a:solidFill>
              </a:rPr>
              <a:t/>
            </a:r>
            <a:br>
              <a:rPr lang="ru-RU" sz="2000" b="1" dirty="0" smtClean="0">
                <a:solidFill>
                  <a:schemeClr val="tx1"/>
                </a:solidFill>
              </a:rPr>
            </a:br>
            <a:r>
              <a:rPr lang="uk-UA" sz="2000" b="1" dirty="0" smtClean="0">
                <a:solidFill>
                  <a:schemeClr val="tx1"/>
                </a:solidFill>
                <a:hlinkClick r:id="rId6"/>
              </a:rPr>
              <a:t>Буковинський </a:t>
            </a:r>
            <a:r>
              <a:rPr lang="uk-UA" sz="2000" b="1" dirty="0">
                <a:solidFill>
                  <a:schemeClr val="tx1"/>
                </a:solidFill>
                <a:hlinkClick r:id="rId6"/>
              </a:rPr>
              <a:t>державний медичний університет</a:t>
            </a:r>
            <a:r>
              <a:rPr lang="ru-RU" sz="2000" b="1" dirty="0" smtClean="0">
                <a:solidFill>
                  <a:schemeClr val="tx1"/>
                </a:solidFill>
              </a:rPr>
              <a:t/>
            </a:r>
            <a:br>
              <a:rPr lang="ru-RU" sz="2000" b="1" dirty="0" smtClean="0">
                <a:solidFill>
                  <a:schemeClr val="tx1"/>
                </a:solidFill>
              </a:rPr>
            </a:br>
            <a:r>
              <a:rPr lang="uk-UA" sz="2000" b="1" dirty="0" smtClean="0">
                <a:solidFill>
                  <a:schemeClr val="tx1"/>
                </a:solidFill>
                <a:hlinkClick r:id="rId7"/>
              </a:rPr>
              <a:t>Національний </a:t>
            </a:r>
            <a:r>
              <a:rPr lang="uk-UA" sz="2000" b="1" dirty="0">
                <a:solidFill>
                  <a:schemeClr val="tx1"/>
                </a:solidFill>
                <a:hlinkClick r:id="rId7"/>
              </a:rPr>
              <a:t>фармацевтичний </a:t>
            </a:r>
            <a:r>
              <a:rPr lang="uk-UA" sz="2000" b="1" dirty="0" smtClean="0">
                <a:solidFill>
                  <a:schemeClr val="tx1"/>
                </a:solidFill>
                <a:hlinkClick r:id="rId7"/>
              </a:rPr>
              <a:t>університет</a:t>
            </a:r>
            <a:r>
              <a:rPr lang="uk-UA" sz="2000" b="1" dirty="0" smtClean="0">
                <a:solidFill>
                  <a:schemeClr val="tx1"/>
                </a:solidFill>
              </a:rPr>
              <a:t/>
            </a:r>
            <a:br>
              <a:rPr lang="uk-UA" sz="2000" b="1" dirty="0" smtClean="0">
                <a:solidFill>
                  <a:schemeClr val="tx1"/>
                </a:solidFill>
              </a:rPr>
            </a:br>
            <a:r>
              <a:rPr lang="uk-UA" sz="2000" b="1" dirty="0">
                <a:solidFill>
                  <a:schemeClr val="tx1"/>
                </a:solidFill>
                <a:hlinkClick r:id="rId8"/>
              </a:rPr>
              <a:t>Івано-Франківський національний медичний університет</a:t>
            </a:r>
            <a:r>
              <a:rPr lang="ru-RU" sz="2000" b="1" dirty="0">
                <a:solidFill>
                  <a:schemeClr val="tx1"/>
                </a:solidFill>
              </a:rPr>
              <a:t/>
            </a:r>
            <a:br>
              <a:rPr lang="ru-RU" sz="2000" b="1" dirty="0">
                <a:solidFill>
                  <a:schemeClr val="tx1"/>
                </a:solidFill>
              </a:rPr>
            </a:br>
            <a:r>
              <a:rPr lang="uk-UA" sz="2000" b="1" dirty="0">
                <a:solidFill>
                  <a:schemeClr val="tx1"/>
                </a:solidFill>
                <a:hlinkClick r:id="rId9"/>
              </a:rPr>
              <a:t>Дніпропетровська медична </a:t>
            </a:r>
            <a:r>
              <a:rPr lang="uk-UA" sz="2000" b="1" dirty="0" smtClean="0">
                <a:solidFill>
                  <a:schemeClr val="tx1"/>
                </a:solidFill>
                <a:hlinkClick r:id="rId9"/>
              </a:rPr>
              <a:t>академія</a:t>
            </a:r>
            <a:r>
              <a:rPr lang="uk-UA" sz="2000" b="1" dirty="0" smtClean="0">
                <a:solidFill>
                  <a:schemeClr val="tx1"/>
                </a:solidFill>
              </a:rPr>
              <a:t/>
            </a:r>
            <a:br>
              <a:rPr lang="uk-UA" sz="2000" b="1" dirty="0" smtClean="0">
                <a:solidFill>
                  <a:schemeClr val="tx1"/>
                </a:solidFill>
              </a:rPr>
            </a:br>
            <a:r>
              <a:rPr lang="uk-UA" sz="2000" b="1" dirty="0">
                <a:solidFill>
                  <a:schemeClr val="tx1"/>
                </a:solidFill>
                <a:hlinkClick r:id="rId10"/>
              </a:rPr>
              <a:t>Одеський національний медичний </a:t>
            </a:r>
            <a:r>
              <a:rPr lang="uk-UA" sz="2000" b="1" dirty="0" smtClean="0">
                <a:solidFill>
                  <a:schemeClr val="tx1"/>
                </a:solidFill>
                <a:hlinkClick r:id="rId10"/>
              </a:rPr>
              <a:t>університет</a:t>
            </a:r>
            <a:r>
              <a:rPr lang="uk-UA" sz="2000" b="1" dirty="0" smtClean="0">
                <a:solidFill>
                  <a:schemeClr val="tx1"/>
                </a:solidFill>
              </a:rPr>
              <a:t/>
            </a:r>
            <a:br>
              <a:rPr lang="uk-UA" sz="2000" b="1" dirty="0" smtClean="0">
                <a:solidFill>
                  <a:schemeClr val="tx1"/>
                </a:solidFill>
              </a:rPr>
            </a:br>
            <a:r>
              <a:rPr lang="ru-RU" sz="2000" b="1" dirty="0" err="1">
                <a:solidFill>
                  <a:schemeClr val="tx1"/>
                </a:solidFill>
                <a:hlinkClick r:id="rId11"/>
              </a:rPr>
              <a:t>Вінницький</a:t>
            </a:r>
            <a:r>
              <a:rPr lang="ru-RU" sz="2000" b="1" dirty="0">
                <a:solidFill>
                  <a:schemeClr val="tx1"/>
                </a:solidFill>
                <a:hlinkClick r:id="rId11"/>
              </a:rPr>
              <a:t> </a:t>
            </a:r>
            <a:r>
              <a:rPr lang="ru-RU" sz="2000" b="1" dirty="0" err="1">
                <a:solidFill>
                  <a:schemeClr val="tx1"/>
                </a:solidFill>
                <a:hlinkClick r:id="rId11"/>
              </a:rPr>
              <a:t>національний</a:t>
            </a:r>
            <a:r>
              <a:rPr lang="ru-RU" sz="2000" b="1" dirty="0">
                <a:solidFill>
                  <a:schemeClr val="tx1"/>
                </a:solidFill>
                <a:hlinkClick r:id="rId11"/>
              </a:rPr>
              <a:t> </a:t>
            </a:r>
            <a:r>
              <a:rPr lang="ru-RU" sz="2000" b="1" dirty="0" err="1">
                <a:solidFill>
                  <a:schemeClr val="tx1"/>
                </a:solidFill>
                <a:hlinkClick r:id="rId11"/>
              </a:rPr>
              <a:t>медичний</a:t>
            </a:r>
            <a:r>
              <a:rPr lang="ru-RU" sz="2000" b="1" dirty="0">
                <a:solidFill>
                  <a:schemeClr val="tx1"/>
                </a:solidFill>
                <a:hlinkClick r:id="rId11"/>
              </a:rPr>
              <a:t> </a:t>
            </a:r>
            <a:r>
              <a:rPr lang="ru-RU" sz="2000" b="1" dirty="0" err="1">
                <a:solidFill>
                  <a:schemeClr val="tx1"/>
                </a:solidFill>
                <a:hlinkClick r:id="rId11"/>
              </a:rPr>
              <a:t>університет</a:t>
            </a:r>
            <a:r>
              <a:rPr lang="ru-RU" sz="2000" b="1" dirty="0">
                <a:solidFill>
                  <a:schemeClr val="tx1"/>
                </a:solidFill>
                <a:hlinkClick r:id="rId11"/>
              </a:rPr>
              <a:t> </a:t>
            </a:r>
            <a:r>
              <a:rPr lang="ru-RU" sz="2000" b="1" dirty="0" err="1">
                <a:solidFill>
                  <a:schemeClr val="tx1"/>
                </a:solidFill>
                <a:hlinkClick r:id="rId11"/>
              </a:rPr>
              <a:t>ім</a:t>
            </a:r>
            <a:r>
              <a:rPr lang="ru-RU" sz="2000" b="1" dirty="0">
                <a:solidFill>
                  <a:schemeClr val="tx1"/>
                </a:solidFill>
                <a:hlinkClick r:id="rId11"/>
              </a:rPr>
              <a:t>. М. І. </a:t>
            </a:r>
            <a:r>
              <a:rPr lang="ru-RU" sz="2000" b="1" dirty="0" smtClean="0">
                <a:solidFill>
                  <a:schemeClr val="tx1"/>
                </a:solidFill>
                <a:hlinkClick r:id="rId11"/>
              </a:rPr>
              <a:t>Пирогова</a:t>
            </a:r>
            <a:r>
              <a:rPr lang="ru-RU" sz="2000" b="1" dirty="0" smtClean="0">
                <a:solidFill>
                  <a:schemeClr val="tx1"/>
                </a:solidFill>
              </a:rPr>
              <a:t/>
            </a:r>
            <a:br>
              <a:rPr lang="ru-RU" sz="2000" b="1" dirty="0" smtClean="0">
                <a:solidFill>
                  <a:schemeClr val="tx1"/>
                </a:solidFill>
              </a:rPr>
            </a:br>
            <a:r>
              <a:rPr lang="ru-RU" sz="2000" b="1" dirty="0" err="1">
                <a:solidFill>
                  <a:schemeClr val="tx1"/>
                </a:solidFill>
                <a:hlinkClick r:id="rId12"/>
              </a:rPr>
              <a:t>Тернопільський</a:t>
            </a:r>
            <a:r>
              <a:rPr lang="ru-RU" sz="2000" b="1" dirty="0">
                <a:solidFill>
                  <a:schemeClr val="tx1"/>
                </a:solidFill>
                <a:hlinkClick r:id="rId12"/>
              </a:rPr>
              <a:t> </a:t>
            </a:r>
            <a:r>
              <a:rPr lang="ru-RU" sz="2000" b="1" dirty="0" err="1">
                <a:solidFill>
                  <a:schemeClr val="tx1"/>
                </a:solidFill>
                <a:hlinkClick r:id="rId12"/>
              </a:rPr>
              <a:t>державний</a:t>
            </a:r>
            <a:r>
              <a:rPr lang="ru-RU" sz="2000" b="1" dirty="0">
                <a:solidFill>
                  <a:schemeClr val="tx1"/>
                </a:solidFill>
                <a:hlinkClick r:id="rId12"/>
              </a:rPr>
              <a:t> </a:t>
            </a:r>
            <a:r>
              <a:rPr lang="ru-RU" sz="2000" b="1" dirty="0" err="1">
                <a:solidFill>
                  <a:schemeClr val="tx1"/>
                </a:solidFill>
                <a:hlinkClick r:id="rId12"/>
              </a:rPr>
              <a:t>медичний</a:t>
            </a:r>
            <a:r>
              <a:rPr lang="ru-RU" sz="2000" b="1" dirty="0">
                <a:solidFill>
                  <a:schemeClr val="tx1"/>
                </a:solidFill>
                <a:hlinkClick r:id="rId12"/>
              </a:rPr>
              <a:t> </a:t>
            </a:r>
            <a:r>
              <a:rPr lang="ru-RU" sz="2000" b="1" dirty="0" err="1">
                <a:solidFill>
                  <a:schemeClr val="tx1"/>
                </a:solidFill>
                <a:hlinkClick r:id="rId12"/>
              </a:rPr>
              <a:t>університет</a:t>
            </a:r>
            <a:r>
              <a:rPr lang="ru-RU" sz="2000" b="1" dirty="0">
                <a:solidFill>
                  <a:schemeClr val="tx1"/>
                </a:solidFill>
                <a:hlinkClick r:id="rId12"/>
              </a:rPr>
              <a:t> </a:t>
            </a:r>
            <a:r>
              <a:rPr lang="ru-RU" sz="2000" b="1" dirty="0" err="1">
                <a:solidFill>
                  <a:schemeClr val="tx1"/>
                </a:solidFill>
                <a:hlinkClick r:id="rId12"/>
              </a:rPr>
              <a:t>імені</a:t>
            </a:r>
            <a:r>
              <a:rPr lang="ru-RU" sz="2000" b="1" dirty="0">
                <a:solidFill>
                  <a:schemeClr val="tx1"/>
                </a:solidFill>
                <a:hlinkClick r:id="rId12"/>
              </a:rPr>
              <a:t> І. Я. </a:t>
            </a:r>
            <a:r>
              <a:rPr lang="ru-RU" sz="2000" b="1" dirty="0" err="1">
                <a:solidFill>
                  <a:schemeClr val="tx1"/>
                </a:solidFill>
                <a:hlinkClick r:id="rId12"/>
              </a:rPr>
              <a:t>Горбачевського</a:t>
            </a:r>
            <a:r>
              <a:rPr lang="ru-RU" sz="1200" dirty="0">
                <a:solidFill>
                  <a:schemeClr val="tx1">
                    <a:lumMod val="95000"/>
                    <a:lumOff val="5000"/>
                  </a:schemeClr>
                </a:solidFill>
              </a:rPr>
              <a:t/>
            </a:r>
            <a:br>
              <a:rPr lang="ru-RU" sz="1200" dirty="0">
                <a:solidFill>
                  <a:schemeClr val="tx1">
                    <a:lumMod val="95000"/>
                    <a:lumOff val="5000"/>
                  </a:schemeClr>
                </a:solidFill>
              </a:rPr>
            </a:br>
            <a:r>
              <a:rPr lang="ru-RU" sz="1200" dirty="0" smtClean="0">
                <a:solidFill>
                  <a:schemeClr val="tx1">
                    <a:lumMod val="95000"/>
                    <a:lumOff val="5000"/>
                  </a:schemeClr>
                </a:solidFill>
              </a:rPr>
              <a:t/>
            </a:r>
            <a:br>
              <a:rPr lang="ru-RU" sz="1200" dirty="0" smtClean="0">
                <a:solidFill>
                  <a:schemeClr val="tx1">
                    <a:lumMod val="95000"/>
                    <a:lumOff val="5000"/>
                  </a:schemeClr>
                </a:solidFill>
              </a:rPr>
            </a:br>
            <a:r>
              <a:rPr lang="ru-RU" sz="1200" dirty="0">
                <a:solidFill>
                  <a:schemeClr val="tx1">
                    <a:lumMod val="95000"/>
                    <a:lumOff val="5000"/>
                  </a:schemeClr>
                </a:solidFill>
              </a:rPr>
              <a:t/>
            </a:r>
            <a:br>
              <a:rPr lang="ru-RU" sz="1200" dirty="0">
                <a:solidFill>
                  <a:schemeClr val="tx1">
                    <a:lumMod val="95000"/>
                    <a:lumOff val="5000"/>
                  </a:schemeClr>
                </a:solidFill>
              </a:rPr>
            </a:br>
            <a:r>
              <a:rPr lang="ru-RU" sz="1200" dirty="0" smtClean="0"/>
              <a:t/>
            </a:r>
            <a:br>
              <a:rPr lang="ru-RU" sz="1200" dirty="0" smtClean="0"/>
            </a:br>
            <a:r>
              <a:rPr lang="ru-RU" sz="1200" dirty="0" smtClean="0"/>
              <a:t/>
            </a:r>
            <a:br>
              <a:rPr lang="ru-RU" sz="1200" dirty="0" smtClean="0"/>
            </a:br>
            <a:r>
              <a:rPr lang="ru-RU" sz="1200" dirty="0"/>
              <a:t/>
            </a:r>
            <a:br>
              <a:rPr lang="ru-RU" sz="1200" dirty="0"/>
            </a:br>
            <a:endParaRPr lang="uk-UA" sz="1200" dirty="0"/>
          </a:p>
        </p:txBody>
      </p:sp>
    </p:spTree>
    <p:extLst>
      <p:ext uri="{BB962C8B-B14F-4D97-AF65-F5344CB8AC3E}">
        <p14:creationId xmlns:p14="http://schemas.microsoft.com/office/powerpoint/2010/main" val="3189226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Autofit/>
          </a:bodyPr>
          <a:lstStyle/>
          <a:p>
            <a:r>
              <a:rPr lang="ru-RU" sz="2800" b="1" dirty="0" err="1"/>
              <a:t>Існує</a:t>
            </a:r>
            <a:r>
              <a:rPr lang="ru-RU" sz="2800" b="1" dirty="0"/>
              <a:t> </a:t>
            </a:r>
            <a:r>
              <a:rPr lang="ru-RU" sz="2800" b="1" dirty="0" err="1"/>
              <a:t>багато</a:t>
            </a:r>
            <a:r>
              <a:rPr lang="ru-RU" sz="2800" b="1" dirty="0"/>
              <a:t> </a:t>
            </a:r>
            <a:r>
              <a:rPr lang="ru-RU" sz="2800" b="1" dirty="0" err="1"/>
              <a:t>лікарських</a:t>
            </a:r>
            <a:r>
              <a:rPr lang="ru-RU" sz="2800" b="1" dirty="0"/>
              <a:t> </a:t>
            </a:r>
            <a:r>
              <a:rPr lang="ru-RU" sz="2800" b="1" dirty="0" err="1"/>
              <a:t>спеціальностей</a:t>
            </a:r>
            <a:r>
              <a:rPr lang="ru-RU" sz="2800" b="1" dirty="0"/>
              <a:t>. Я </a:t>
            </a:r>
            <a:r>
              <a:rPr lang="ru-RU" sz="2800" b="1" dirty="0" err="1"/>
              <a:t>поки</a:t>
            </a:r>
            <a:r>
              <a:rPr lang="ru-RU" sz="2800" b="1" dirty="0"/>
              <a:t> </a:t>
            </a:r>
            <a:r>
              <a:rPr lang="ru-RU" sz="2800" b="1" dirty="0" err="1"/>
              <a:t>що</a:t>
            </a:r>
            <a:r>
              <a:rPr lang="ru-RU" sz="2800" b="1" dirty="0"/>
              <a:t> не знаю точно, яку з них оберу. </a:t>
            </a:r>
            <a:r>
              <a:rPr lang="ru-RU" sz="2800" b="1" dirty="0" err="1"/>
              <a:t>Найбільше</a:t>
            </a:r>
            <a:r>
              <a:rPr lang="ru-RU" sz="2800" b="1" dirty="0"/>
              <a:t> мене </a:t>
            </a:r>
            <a:r>
              <a:rPr lang="ru-RU" sz="2800" b="1" dirty="0" err="1"/>
              <a:t>приваблює</a:t>
            </a:r>
            <a:r>
              <a:rPr lang="ru-RU" sz="2800" b="1" dirty="0"/>
              <a:t> робота </a:t>
            </a:r>
            <a:r>
              <a:rPr lang="ru-RU" sz="2800" b="1" dirty="0" err="1"/>
              <a:t>дитячого</a:t>
            </a:r>
            <a:r>
              <a:rPr lang="ru-RU" sz="2800" b="1" dirty="0"/>
              <a:t> </a:t>
            </a:r>
            <a:r>
              <a:rPr lang="ru-RU" sz="2800" b="1" dirty="0" err="1"/>
              <a:t>лікаря</a:t>
            </a:r>
            <a:r>
              <a:rPr lang="ru-RU" sz="2800" b="1" dirty="0"/>
              <a:t>. </a:t>
            </a:r>
            <a:r>
              <a:rPr lang="ru-RU" sz="2800" b="1" dirty="0" err="1"/>
              <a:t>Він</a:t>
            </a:r>
            <a:r>
              <a:rPr lang="ru-RU" sz="2800" b="1" dirty="0"/>
              <a:t> </a:t>
            </a:r>
            <a:r>
              <a:rPr lang="ru-RU" sz="2800" b="1" dirty="0" err="1"/>
              <a:t>спостерігає</a:t>
            </a:r>
            <a:r>
              <a:rPr lang="ru-RU" sz="2800" b="1" dirty="0"/>
              <a:t> за </a:t>
            </a:r>
            <a:r>
              <a:rPr lang="ru-RU" sz="2800" b="1" dirty="0" err="1"/>
              <a:t>малюками</a:t>
            </a:r>
            <a:r>
              <a:rPr lang="ru-RU" sz="2800" b="1" dirty="0"/>
              <a:t> </a:t>
            </a:r>
            <a:r>
              <a:rPr lang="ru-RU" sz="2800" b="1" dirty="0" err="1"/>
              <a:t>від</a:t>
            </a:r>
            <a:r>
              <a:rPr lang="ru-RU" sz="2800" b="1" dirty="0"/>
              <a:t> дня </a:t>
            </a:r>
            <a:r>
              <a:rPr lang="ru-RU" sz="2800" b="1" dirty="0" err="1"/>
              <a:t>їх</a:t>
            </a:r>
            <a:r>
              <a:rPr lang="ru-RU" sz="2800" b="1" dirty="0"/>
              <a:t> </a:t>
            </a:r>
            <a:r>
              <a:rPr lang="ru-RU" sz="2800" b="1" dirty="0" err="1"/>
              <a:t>народження</a:t>
            </a:r>
            <a:r>
              <a:rPr lang="ru-RU" sz="2800" b="1" dirty="0"/>
              <a:t>, а коли треба, </a:t>
            </a:r>
            <a:r>
              <a:rPr lang="ru-RU" sz="2800" b="1" dirty="0" err="1"/>
              <a:t>надає</a:t>
            </a:r>
            <a:r>
              <a:rPr lang="ru-RU" sz="2800" b="1" dirty="0"/>
              <a:t> </a:t>
            </a:r>
            <a:r>
              <a:rPr lang="ru-RU" sz="2800" b="1" dirty="0" err="1"/>
              <a:t>термінову</a:t>
            </a:r>
            <a:r>
              <a:rPr lang="ru-RU" sz="2800" b="1" dirty="0"/>
              <a:t> </a:t>
            </a:r>
            <a:r>
              <a:rPr lang="ru-RU" sz="2800" b="1" dirty="0" err="1"/>
              <a:t>допомогу</a:t>
            </a:r>
            <a:r>
              <a:rPr lang="ru-RU" sz="2800" b="1" dirty="0"/>
              <a:t>. </a:t>
            </a:r>
            <a:r>
              <a:rPr lang="ru-RU" sz="2800" b="1" dirty="0" err="1"/>
              <a:t>Працюючи</a:t>
            </a:r>
            <a:r>
              <a:rPr lang="ru-RU" sz="2800" b="1" dirty="0"/>
              <a:t> </a:t>
            </a:r>
            <a:r>
              <a:rPr lang="ru-RU" sz="2800" b="1" dirty="0" err="1"/>
              <a:t>дитячим</a:t>
            </a:r>
            <a:r>
              <a:rPr lang="ru-RU" sz="2800" b="1" dirty="0"/>
              <a:t> </a:t>
            </a:r>
            <a:r>
              <a:rPr lang="ru-RU" sz="2800" b="1" dirty="0" err="1"/>
              <a:t>лікарем</a:t>
            </a:r>
            <a:r>
              <a:rPr lang="ru-RU" sz="2800" b="1" dirty="0"/>
              <a:t>, я </a:t>
            </a:r>
            <a:r>
              <a:rPr lang="ru-RU" sz="2800" b="1" dirty="0" err="1"/>
              <a:t>обов’язково</a:t>
            </a:r>
            <a:r>
              <a:rPr lang="ru-RU" sz="2800" b="1" dirty="0"/>
              <a:t> принесу </a:t>
            </a:r>
            <a:r>
              <a:rPr lang="ru-RU" sz="2800" b="1" dirty="0" err="1"/>
              <a:t>велику</a:t>
            </a:r>
            <a:r>
              <a:rPr lang="ru-RU" sz="2800" b="1" dirty="0"/>
              <a:t> </a:t>
            </a:r>
            <a:r>
              <a:rPr lang="ru-RU" sz="2800" b="1" dirty="0" err="1"/>
              <a:t>користь</a:t>
            </a:r>
            <a:r>
              <a:rPr lang="ru-RU" sz="2800" b="1" dirty="0"/>
              <a:t> </a:t>
            </a:r>
            <a:r>
              <a:rPr lang="ru-RU" sz="2800" b="1" dirty="0" err="1"/>
              <a:t>Україні</a:t>
            </a:r>
            <a:r>
              <a:rPr lang="ru-RU" sz="2800" b="1" dirty="0"/>
              <a:t>.</a:t>
            </a:r>
            <a:endParaRPr lang="uk-UA" sz="2800" b="1" dirty="0"/>
          </a:p>
        </p:txBody>
      </p:sp>
      <p:sp>
        <p:nvSpPr>
          <p:cNvPr id="3" name="Заголовок 2"/>
          <p:cNvSpPr>
            <a:spLocks noGrp="1"/>
          </p:cNvSpPr>
          <p:nvPr>
            <p:ph type="title"/>
          </p:nvPr>
        </p:nvSpPr>
        <p:spPr/>
        <p:txBody>
          <a:bodyPr/>
          <a:lstStyle/>
          <a:p>
            <a:r>
              <a:rPr lang="uk-UA" dirty="0" smtClean="0"/>
              <a:t>Висновок…</a:t>
            </a:r>
            <a:endParaRPr lang="uk-UA" dirty="0"/>
          </a:p>
        </p:txBody>
      </p:sp>
    </p:spTree>
    <p:extLst>
      <p:ext uri="{BB962C8B-B14F-4D97-AF65-F5344CB8AC3E}">
        <p14:creationId xmlns:p14="http://schemas.microsoft.com/office/powerpoint/2010/main" val="3431493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59832" y="1988840"/>
            <a:ext cx="3384376" cy="3280942"/>
          </a:xfrm>
          <a:prstGeom prst="roundRect">
            <a:avLst>
              <a:gd name="adj" fmla="val 4167"/>
            </a:avLst>
          </a:prstGeom>
          <a:solidFill>
            <a:srgbClr val="FFFFFF"/>
          </a:solidFill>
          <a:ln w="76200" cap="sq">
            <a:solidFill>
              <a:schemeClr val="accent1">
                <a:lumMod val="50000"/>
              </a:schemeClr>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95199">
            <a:off x="450867" y="906963"/>
            <a:ext cx="2176392" cy="3255374"/>
          </a:xfrm>
          <a:prstGeom prst="rect">
            <a:avLst/>
          </a:prstGeom>
        </p:spPr>
      </p:pic>
      <p:pic>
        <p:nvPicPr>
          <p:cNvPr id="4" name="Рисунок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75214">
            <a:off x="298702" y="4430894"/>
            <a:ext cx="2615169" cy="2201504"/>
          </a:xfrm>
          <a:prstGeom prst="rect">
            <a:avLst/>
          </a:prstGeom>
        </p:spPr>
      </p:pic>
      <p:pic>
        <p:nvPicPr>
          <p:cNvPr id="5" name="Рисунок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639957" y="4975769"/>
            <a:ext cx="2483499" cy="1654631"/>
          </a:xfrm>
          <a:prstGeom prst="rect">
            <a:avLst/>
          </a:prstGeom>
        </p:spPr>
      </p:pic>
      <p:pic>
        <p:nvPicPr>
          <p:cNvPr id="6" name="Рисунок 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39957" y="1556792"/>
            <a:ext cx="2386747" cy="3069771"/>
          </a:xfrm>
          <a:prstGeom prst="rect">
            <a:avLst/>
          </a:prstGeom>
        </p:spPr>
      </p:pic>
    </p:spTree>
    <p:extLst>
      <p:ext uri="{BB962C8B-B14F-4D97-AF65-F5344CB8AC3E}">
        <p14:creationId xmlns:p14="http://schemas.microsoft.com/office/powerpoint/2010/main" val="3764773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44008" y="260648"/>
            <a:ext cx="3812645" cy="1728192"/>
          </a:xfrm>
        </p:spPr>
        <p:txBody>
          <a:bodyPr>
            <a:normAutofit/>
          </a:bodyPr>
          <a:lstStyle/>
          <a:p>
            <a:r>
              <a:rPr lang="uk-UA" sz="4000" b="1" dirty="0" smtClean="0">
                <a:latin typeface="+mn-lt"/>
              </a:rPr>
              <a:t>Чому я хочу стати лікарем…</a:t>
            </a:r>
            <a:endParaRPr lang="uk-UA" sz="4000" b="1" dirty="0">
              <a:latin typeface="+mn-lt"/>
            </a:endParaRPr>
          </a:p>
        </p:txBody>
      </p:sp>
      <p:sp>
        <p:nvSpPr>
          <p:cNvPr id="3" name="Текст 2"/>
          <p:cNvSpPr>
            <a:spLocks noGrp="1"/>
          </p:cNvSpPr>
          <p:nvPr>
            <p:ph type="body" sz="half" idx="2"/>
          </p:nvPr>
        </p:nvSpPr>
        <p:spPr>
          <a:xfrm>
            <a:off x="4868333" y="2492896"/>
            <a:ext cx="3818467" cy="2520280"/>
          </a:xfrm>
        </p:spPr>
        <p:txBody>
          <a:bodyPr>
            <a:noAutofit/>
          </a:bodyPr>
          <a:lstStyle/>
          <a:p>
            <a:r>
              <a:rPr lang="ru-RU" sz="2800" b="1" i="1" dirty="0" err="1">
                <a:solidFill>
                  <a:schemeClr val="tx1">
                    <a:lumMod val="95000"/>
                    <a:lumOff val="5000"/>
                  </a:schemeClr>
                </a:solidFill>
              </a:rPr>
              <a:t>Допомагати</a:t>
            </a:r>
            <a:r>
              <a:rPr lang="ru-RU" sz="2800" b="1" i="1" dirty="0">
                <a:solidFill>
                  <a:schemeClr val="tx1">
                    <a:lumMod val="95000"/>
                    <a:lumOff val="5000"/>
                  </a:schemeClr>
                </a:solidFill>
              </a:rPr>
              <a:t> людям – </a:t>
            </a:r>
            <a:r>
              <a:rPr lang="ru-RU" sz="2800" b="1" i="1" dirty="0" err="1">
                <a:solidFill>
                  <a:schemeClr val="tx1">
                    <a:lumMod val="95000"/>
                    <a:lumOff val="5000"/>
                  </a:schemeClr>
                </a:solidFill>
              </a:rPr>
              <a:t>надзвичайно</a:t>
            </a:r>
            <a:r>
              <a:rPr lang="ru-RU" sz="2800" b="1" i="1" dirty="0">
                <a:solidFill>
                  <a:schemeClr val="tx1">
                    <a:lumMod val="95000"/>
                    <a:lumOff val="5000"/>
                  </a:schemeClr>
                </a:solidFill>
              </a:rPr>
              <a:t> благородна справа. А </a:t>
            </a:r>
            <a:r>
              <a:rPr lang="ru-RU" sz="2800" b="1" i="1" dirty="0" err="1">
                <a:solidFill>
                  <a:schemeClr val="tx1">
                    <a:lumMod val="95000"/>
                    <a:lumOff val="5000"/>
                  </a:schemeClr>
                </a:solidFill>
              </a:rPr>
              <a:t>професія</a:t>
            </a:r>
            <a:r>
              <a:rPr lang="ru-RU" sz="2800" b="1" i="1" dirty="0">
                <a:solidFill>
                  <a:schemeClr val="tx1">
                    <a:lumMod val="95000"/>
                    <a:lumOff val="5000"/>
                  </a:schemeClr>
                </a:solidFill>
              </a:rPr>
              <a:t> медика – </a:t>
            </a:r>
            <a:r>
              <a:rPr lang="ru-RU" sz="2800" b="1" i="1" dirty="0" err="1">
                <a:solidFill>
                  <a:schemeClr val="tx1">
                    <a:lumMod val="95000"/>
                    <a:lumOff val="5000"/>
                  </a:schemeClr>
                </a:solidFill>
              </a:rPr>
              <a:t>найгуманніша</a:t>
            </a:r>
            <a:r>
              <a:rPr lang="ru-RU" sz="2800" b="1" i="1" dirty="0">
                <a:solidFill>
                  <a:schemeClr val="tx1">
                    <a:lumMod val="95000"/>
                    <a:lumOff val="5000"/>
                  </a:schemeClr>
                </a:solidFill>
              </a:rPr>
              <a:t>, </a:t>
            </a:r>
            <a:r>
              <a:rPr lang="ru-RU" sz="2800" b="1" i="1" dirty="0" err="1">
                <a:solidFill>
                  <a:schemeClr val="tx1">
                    <a:lumMod val="95000"/>
                    <a:lumOff val="5000"/>
                  </a:schemeClr>
                </a:solidFill>
              </a:rPr>
              <a:t>адже</a:t>
            </a:r>
            <a:r>
              <a:rPr lang="ru-RU" sz="2800" b="1" i="1" dirty="0">
                <a:solidFill>
                  <a:schemeClr val="tx1">
                    <a:lumMod val="95000"/>
                    <a:lumOff val="5000"/>
                  </a:schemeClr>
                </a:solidFill>
              </a:rPr>
              <a:t> вона покликана </a:t>
            </a:r>
            <a:r>
              <a:rPr lang="ru-RU" sz="2800" b="1" i="1" dirty="0" err="1">
                <a:solidFill>
                  <a:schemeClr val="tx1">
                    <a:lumMod val="95000"/>
                    <a:lumOff val="5000"/>
                  </a:schemeClr>
                </a:solidFill>
              </a:rPr>
              <a:t>стояти</a:t>
            </a:r>
            <a:r>
              <a:rPr lang="ru-RU" sz="2800" b="1" i="1" dirty="0">
                <a:solidFill>
                  <a:schemeClr val="tx1">
                    <a:lumMod val="95000"/>
                    <a:lumOff val="5000"/>
                  </a:schemeClr>
                </a:solidFill>
              </a:rPr>
              <a:t> на </a:t>
            </a:r>
            <a:r>
              <a:rPr lang="ru-RU" sz="2800" b="1" i="1" dirty="0" err="1">
                <a:solidFill>
                  <a:schemeClr val="tx1">
                    <a:lumMod val="95000"/>
                    <a:lumOff val="5000"/>
                  </a:schemeClr>
                </a:solidFill>
              </a:rPr>
              <a:t>сторожі</a:t>
            </a:r>
            <a:r>
              <a:rPr lang="ru-RU" sz="2800" b="1" i="1" dirty="0">
                <a:solidFill>
                  <a:schemeClr val="tx1">
                    <a:lumMod val="95000"/>
                    <a:lumOff val="5000"/>
                  </a:schemeClr>
                </a:solidFill>
              </a:rPr>
              <a:t> </a:t>
            </a:r>
            <a:r>
              <a:rPr lang="ru-RU" sz="2800" b="1" i="1" dirty="0" err="1">
                <a:solidFill>
                  <a:schemeClr val="tx1">
                    <a:lumMod val="95000"/>
                    <a:lumOff val="5000"/>
                  </a:schemeClr>
                </a:solidFill>
              </a:rPr>
              <a:t>людського</a:t>
            </a:r>
            <a:r>
              <a:rPr lang="ru-RU" sz="2800" b="1" i="1" dirty="0">
                <a:solidFill>
                  <a:schemeClr val="tx1">
                    <a:lumMod val="95000"/>
                    <a:lumOff val="5000"/>
                  </a:schemeClr>
                </a:solidFill>
              </a:rPr>
              <a:t> </a:t>
            </a:r>
            <a:r>
              <a:rPr lang="ru-RU" sz="2800" b="1" i="1" dirty="0" err="1">
                <a:solidFill>
                  <a:schemeClr val="tx1">
                    <a:lumMod val="95000"/>
                    <a:lumOff val="5000"/>
                  </a:schemeClr>
                </a:solidFill>
              </a:rPr>
              <a:t>життя</a:t>
            </a:r>
            <a:r>
              <a:rPr lang="ru-RU" sz="2800" b="1" i="1" dirty="0">
                <a:solidFill>
                  <a:schemeClr val="tx1">
                    <a:lumMod val="95000"/>
                    <a:lumOff val="5000"/>
                  </a:schemeClr>
                </a:solidFill>
              </a:rPr>
              <a:t>.</a:t>
            </a:r>
            <a:endParaRPr lang="uk-UA" sz="2800" b="1" dirty="0">
              <a:solidFill>
                <a:schemeClr val="tx1">
                  <a:lumMod val="95000"/>
                  <a:lumOff val="5000"/>
                </a:schemeClr>
              </a:solidFill>
            </a:endParaRPr>
          </a:p>
        </p:txBody>
      </p:sp>
      <p:pic>
        <p:nvPicPr>
          <p:cNvPr id="6" name="Рисунок 5"/>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4290" r="4290"/>
          <a:stretch>
            <a:fillRect/>
          </a:stretch>
        </p:blipFill>
        <p:spPr/>
      </p:pic>
    </p:spTree>
    <p:extLst>
      <p:ext uri="{BB962C8B-B14F-4D97-AF65-F5344CB8AC3E}">
        <p14:creationId xmlns:p14="http://schemas.microsoft.com/office/powerpoint/2010/main" val="3527887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90032" y="1484784"/>
            <a:ext cx="7772400" cy="5040560"/>
          </a:xfrm>
        </p:spPr>
        <p:txBody>
          <a:bodyPr>
            <a:normAutofit fontScale="90000"/>
          </a:bodyPr>
          <a:lstStyle/>
          <a:p>
            <a:r>
              <a:rPr lang="uk-UA" i="1" dirty="0">
                <a:solidFill>
                  <a:schemeClr val="tx2">
                    <a:lumMod val="50000"/>
                  </a:schemeClr>
                </a:solidFill>
              </a:rPr>
              <a:t> </a:t>
            </a:r>
            <a:r>
              <a:rPr lang="uk-UA" sz="3600" b="1" i="1" dirty="0">
                <a:solidFill>
                  <a:schemeClr val="tx2">
                    <a:lumMod val="50000"/>
                  </a:schemeClr>
                </a:solidFill>
              </a:rPr>
              <a:t>У далекій стародавності існували різні цілителі недуг. Їх арсенал в основному складався з лікарських трав, настоянок, витяжок з плодів і коренів рослин, які мали здатність загоювати рани і виліковувати інфекції. Найчастіше таким цілителям приписували зв’язок з чаклунством, а їх мистецтво повернути здоров’я пояснювали за допомогою містики. </a:t>
            </a:r>
          </a:p>
        </p:txBody>
      </p:sp>
      <p:sp>
        <p:nvSpPr>
          <p:cNvPr id="3" name="Текст 2"/>
          <p:cNvSpPr>
            <a:spLocks noGrp="1"/>
          </p:cNvSpPr>
          <p:nvPr>
            <p:ph type="body" idx="1"/>
          </p:nvPr>
        </p:nvSpPr>
        <p:spPr>
          <a:xfrm>
            <a:off x="323528" y="332657"/>
            <a:ext cx="8568951" cy="1224136"/>
          </a:xfrm>
        </p:spPr>
        <p:txBody>
          <a:bodyPr>
            <a:normAutofit/>
          </a:bodyPr>
          <a:lstStyle/>
          <a:p>
            <a:r>
              <a:rPr lang="uk-UA" sz="7200" dirty="0" smtClean="0"/>
              <a:t>Історія професії</a:t>
            </a:r>
            <a:endParaRPr lang="uk-UA" sz="7200" dirty="0"/>
          </a:p>
        </p:txBody>
      </p:sp>
    </p:spTree>
    <p:extLst>
      <p:ext uri="{BB962C8B-B14F-4D97-AF65-F5344CB8AC3E}">
        <p14:creationId xmlns:p14="http://schemas.microsoft.com/office/powerpoint/2010/main" val="12973331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332657"/>
            <a:ext cx="7992887" cy="1080119"/>
          </a:xfrm>
        </p:spPr>
        <p:txBody>
          <a:bodyPr>
            <a:normAutofit fontScale="90000"/>
          </a:bodyPr>
          <a:lstStyle/>
          <a:p>
            <a:pPr algn="ctr"/>
            <a:r>
              <a:rPr lang="uk-UA" sz="5400" b="1" i="1" dirty="0"/>
              <a:t>Зміст діяльності:</a:t>
            </a:r>
            <a:r>
              <a:rPr lang="uk-UA" i="1" dirty="0"/>
              <a:t/>
            </a:r>
            <a:br>
              <a:rPr lang="uk-UA" i="1" dirty="0"/>
            </a:br>
            <a:endParaRPr lang="uk-UA" dirty="0"/>
          </a:p>
        </p:txBody>
      </p:sp>
      <p:sp>
        <p:nvSpPr>
          <p:cNvPr id="3" name="Текст 2"/>
          <p:cNvSpPr>
            <a:spLocks noGrp="1"/>
          </p:cNvSpPr>
          <p:nvPr>
            <p:ph type="body" sz="half" idx="2"/>
          </p:nvPr>
        </p:nvSpPr>
        <p:spPr>
          <a:xfrm>
            <a:off x="395537" y="980728"/>
            <a:ext cx="5400599" cy="5544616"/>
          </a:xfrm>
        </p:spPr>
        <p:txBody>
          <a:bodyPr>
            <a:noAutofit/>
          </a:bodyPr>
          <a:lstStyle/>
          <a:p>
            <a:r>
              <a:rPr lang="uk-UA" sz="2400" b="1" i="1" dirty="0">
                <a:solidFill>
                  <a:schemeClr val="tx2">
                    <a:lumMod val="50000"/>
                  </a:schemeClr>
                </a:solidFill>
              </a:rPr>
              <a:t>- Прийом хворих (у поліклініці, у лікарні).</a:t>
            </a:r>
          </a:p>
          <a:p>
            <a:r>
              <a:rPr lang="uk-UA" sz="2400" b="1" i="1" dirty="0">
                <a:solidFill>
                  <a:schemeClr val="tx2">
                    <a:lumMod val="50000"/>
                  </a:schemeClr>
                </a:solidFill>
              </a:rPr>
              <a:t>- Обслуговування на дому.</a:t>
            </a:r>
          </a:p>
          <a:p>
            <a:r>
              <a:rPr lang="uk-UA" sz="2400" b="1" i="1" dirty="0">
                <a:solidFill>
                  <a:schemeClr val="tx2">
                    <a:lumMod val="50000"/>
                  </a:schemeClr>
                </a:solidFill>
              </a:rPr>
              <a:t>- Виявлення причин розвитку, особливостей та класифікація нездужання.</a:t>
            </a:r>
          </a:p>
          <a:p>
            <a:r>
              <a:rPr lang="uk-UA" sz="2400" b="1" i="1" dirty="0">
                <a:solidFill>
                  <a:schemeClr val="tx2">
                    <a:lumMod val="50000"/>
                  </a:schemeClr>
                </a:solidFill>
              </a:rPr>
              <a:t>- Постановка діагнозу.</a:t>
            </a:r>
          </a:p>
          <a:p>
            <a:r>
              <a:rPr lang="uk-UA" sz="2400" b="1" i="1" dirty="0">
                <a:solidFill>
                  <a:schemeClr val="tx2">
                    <a:lumMod val="50000"/>
                  </a:schemeClr>
                </a:solidFill>
              </a:rPr>
              <a:t>- Підбір терапевтичних заходів.</a:t>
            </a:r>
          </a:p>
          <a:p>
            <a:r>
              <a:rPr lang="uk-UA" sz="2400" b="1" i="1" dirty="0">
                <a:solidFill>
                  <a:schemeClr val="tx2">
                    <a:lumMod val="50000"/>
                  </a:schemeClr>
                </a:solidFill>
              </a:rPr>
              <a:t>- Здійснення профілактичних, терапевтичних та реабілітаційних заходів.</a:t>
            </a:r>
          </a:p>
          <a:p>
            <a:r>
              <a:rPr lang="uk-UA" sz="2400" b="1" i="1" dirty="0">
                <a:solidFill>
                  <a:schemeClr val="tx2">
                    <a:lumMod val="50000"/>
                  </a:schemeClr>
                </a:solidFill>
              </a:rPr>
              <a:t>- Здійснення контролю за перебігом захворювання і терапії, зокрема, за її ефектами.</a:t>
            </a:r>
          </a:p>
          <a:p>
            <a:endParaRPr lang="uk-UA" sz="2000" dirty="0">
              <a:solidFill>
                <a:schemeClr val="tx2">
                  <a:lumMod val="50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15725" r="15725"/>
          <a:stretch>
            <a:fillRect/>
          </a:stretch>
        </p:blipFill>
        <p:spPr>
          <a:xfrm>
            <a:off x="5076056" y="1136996"/>
            <a:ext cx="3744416" cy="368070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129360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95288" y="973122"/>
            <a:ext cx="2305050" cy="4729194"/>
          </a:xfrm>
        </p:spPr>
      </p:pic>
      <p:sp>
        <p:nvSpPr>
          <p:cNvPr id="3" name="Заголовок 2"/>
          <p:cNvSpPr>
            <a:spLocks noGrp="1"/>
          </p:cNvSpPr>
          <p:nvPr>
            <p:ph type="title"/>
          </p:nvPr>
        </p:nvSpPr>
        <p:spPr>
          <a:xfrm>
            <a:off x="2915816" y="338328"/>
            <a:ext cx="5770984" cy="6331032"/>
          </a:xfrm>
        </p:spPr>
        <p:txBody>
          <a:bodyPr>
            <a:normAutofit fontScale="90000"/>
          </a:bodyPr>
          <a:lstStyle/>
          <a:p>
            <a:r>
              <a:rPr lang="uk-UA" sz="5300" i="1" dirty="0">
                <a:solidFill>
                  <a:schemeClr val="tx2">
                    <a:lumMod val="50000"/>
                  </a:schemeClr>
                </a:solidFill>
              </a:rPr>
              <a:t> </a:t>
            </a:r>
            <a:r>
              <a:rPr lang="uk-UA" sz="5300" i="1" u="sng" dirty="0">
                <a:solidFill>
                  <a:schemeClr val="tx2">
                    <a:lumMod val="50000"/>
                  </a:schemeClr>
                </a:solidFill>
              </a:rPr>
              <a:t>Лікар повинен вміти</a:t>
            </a:r>
            <a:r>
              <a:rPr lang="uk-UA" sz="5300" i="1" dirty="0">
                <a:solidFill>
                  <a:schemeClr val="tx2">
                    <a:lumMod val="50000"/>
                  </a:schemeClr>
                </a:solidFill>
              </a:rPr>
              <a:t>:</a:t>
            </a:r>
            <a:br>
              <a:rPr lang="uk-UA" sz="5300" i="1" dirty="0">
                <a:solidFill>
                  <a:schemeClr val="tx2">
                    <a:lumMod val="50000"/>
                  </a:schemeClr>
                </a:solidFill>
              </a:rPr>
            </a:br>
            <a:r>
              <a:rPr lang="uk-UA" sz="2400" b="1" i="1" dirty="0">
                <a:solidFill>
                  <a:schemeClr val="tx2">
                    <a:lumMod val="50000"/>
                  </a:schemeClr>
                </a:solidFill>
              </a:rPr>
              <a:t>- Знаходити підхід до кожного хворого у будь-якому фізичному та психічному стані.</a:t>
            </a:r>
            <a:br>
              <a:rPr lang="uk-UA" sz="2400" b="1" i="1" dirty="0">
                <a:solidFill>
                  <a:schemeClr val="tx2">
                    <a:lumMod val="50000"/>
                  </a:schemeClr>
                </a:solidFill>
              </a:rPr>
            </a:br>
            <a:r>
              <a:rPr lang="uk-UA" sz="2400" b="1" i="1" dirty="0">
                <a:solidFill>
                  <a:schemeClr val="tx2">
                    <a:lumMod val="50000"/>
                  </a:schemeClr>
                </a:solidFill>
              </a:rPr>
              <a:t>- Вислухати. Поспівчувати.</a:t>
            </a:r>
            <a:br>
              <a:rPr lang="uk-UA" sz="2400" b="1" i="1" dirty="0">
                <a:solidFill>
                  <a:schemeClr val="tx2">
                    <a:lumMod val="50000"/>
                  </a:schemeClr>
                </a:solidFill>
              </a:rPr>
            </a:br>
            <a:r>
              <a:rPr lang="uk-UA" sz="2400" b="1" i="1" dirty="0">
                <a:solidFill>
                  <a:schemeClr val="tx2">
                    <a:lumMod val="50000"/>
                  </a:schemeClr>
                </a:solidFill>
              </a:rPr>
              <a:t>- Дати корисну пораду. Виписати необхідні ліки і лікувальні процедури.</a:t>
            </a:r>
            <a:br>
              <a:rPr lang="uk-UA" sz="2400" b="1" i="1" dirty="0">
                <a:solidFill>
                  <a:schemeClr val="tx2">
                    <a:lumMod val="50000"/>
                  </a:schemeClr>
                </a:solidFill>
              </a:rPr>
            </a:br>
            <a:r>
              <a:rPr lang="uk-UA" sz="2400" b="1" i="1" dirty="0">
                <a:solidFill>
                  <a:schemeClr val="tx2">
                    <a:lumMod val="50000"/>
                  </a:schemeClr>
                </a:solidFill>
              </a:rPr>
              <a:t>- Заспокоїти. Проявити адекватну турботу і допомогу.</a:t>
            </a:r>
            <a:br>
              <a:rPr lang="uk-UA" sz="2400" b="1" i="1" dirty="0">
                <a:solidFill>
                  <a:schemeClr val="tx2">
                    <a:lumMod val="50000"/>
                  </a:schemeClr>
                </a:solidFill>
              </a:rPr>
            </a:br>
            <a:r>
              <a:rPr lang="uk-UA" sz="2400" b="1" i="1" dirty="0">
                <a:solidFill>
                  <a:schemeClr val="tx2">
                    <a:lumMod val="50000"/>
                  </a:schemeClr>
                </a:solidFill>
              </a:rPr>
              <a:t>- </a:t>
            </a:r>
            <a:r>
              <a:rPr lang="uk-UA" sz="2400" b="1" i="1" dirty="0" err="1">
                <a:solidFill>
                  <a:schemeClr val="tx2">
                    <a:lumMod val="50000"/>
                  </a:schemeClr>
                </a:solidFill>
              </a:rPr>
              <a:t>Грамотно</a:t>
            </a:r>
            <a:r>
              <a:rPr lang="uk-UA" sz="2400" b="1" i="1" dirty="0">
                <a:solidFill>
                  <a:schemeClr val="tx2">
                    <a:lumMod val="50000"/>
                  </a:schemeClr>
                </a:solidFill>
              </a:rPr>
              <a:t> і </a:t>
            </a:r>
            <a:r>
              <a:rPr lang="uk-UA" sz="2400" b="1" i="1" dirty="0" err="1">
                <a:solidFill>
                  <a:schemeClr val="tx2">
                    <a:lumMod val="50000"/>
                  </a:schemeClr>
                </a:solidFill>
              </a:rPr>
              <a:t>відповідально</a:t>
            </a:r>
            <a:r>
              <a:rPr lang="uk-UA" sz="2400" b="1" i="1" dirty="0">
                <a:solidFill>
                  <a:schemeClr val="tx2">
                    <a:lumMod val="50000"/>
                  </a:schemeClr>
                </a:solidFill>
              </a:rPr>
              <a:t> рекомендувати медсестрам і хворим діагностичні та лікарські процедури.</a:t>
            </a:r>
            <a:br>
              <a:rPr lang="uk-UA" sz="2400" b="1" i="1" dirty="0">
                <a:solidFill>
                  <a:schemeClr val="tx2">
                    <a:lumMod val="50000"/>
                  </a:schemeClr>
                </a:solidFill>
              </a:rPr>
            </a:br>
            <a:r>
              <a:rPr lang="uk-UA" sz="2400" b="1" i="1" dirty="0">
                <a:solidFill>
                  <a:schemeClr val="tx2">
                    <a:lumMod val="50000"/>
                  </a:schemeClr>
                </a:solidFill>
              </a:rPr>
              <a:t>- </a:t>
            </a:r>
            <a:r>
              <a:rPr lang="uk-UA" sz="2400" b="1" i="1" dirty="0" err="1">
                <a:solidFill>
                  <a:schemeClr val="tx2">
                    <a:lumMod val="50000"/>
                  </a:schemeClr>
                </a:solidFill>
              </a:rPr>
              <a:t>Оперативно</a:t>
            </a:r>
            <a:r>
              <a:rPr lang="uk-UA" sz="2400" b="1" i="1" dirty="0">
                <a:solidFill>
                  <a:schemeClr val="tx2">
                    <a:lumMod val="50000"/>
                  </a:schemeClr>
                </a:solidFill>
              </a:rPr>
              <a:t> приходити на допомогу хворим.</a:t>
            </a:r>
            <a:br>
              <a:rPr lang="uk-UA" sz="2400" b="1" i="1" dirty="0">
                <a:solidFill>
                  <a:schemeClr val="tx2">
                    <a:lumMod val="50000"/>
                  </a:schemeClr>
                </a:solidFill>
              </a:rPr>
            </a:br>
            <a:r>
              <a:rPr lang="uk-UA" sz="2400" b="1" i="1" dirty="0">
                <a:solidFill>
                  <a:schemeClr val="tx2">
                    <a:lumMod val="50000"/>
                  </a:schemeClr>
                </a:solidFill>
              </a:rPr>
              <a:t>- Швидко і дуже точно викласти результати дослідження і лікування хворого у його історії хвороби.</a:t>
            </a:r>
            <a:br>
              <a:rPr lang="uk-UA" sz="2400" b="1" i="1" dirty="0">
                <a:solidFill>
                  <a:schemeClr val="tx2">
                    <a:lumMod val="50000"/>
                  </a:schemeClr>
                </a:solidFill>
              </a:rPr>
            </a:br>
            <a:r>
              <a:rPr lang="uk-UA" sz="1050" i="1" u="sng" dirty="0" smtClean="0"/>
              <a:t>вміти</a:t>
            </a:r>
            <a:r>
              <a:rPr lang="uk-UA" sz="1050" i="1" dirty="0"/>
              <a:t>:</a:t>
            </a:r>
          </a:p>
        </p:txBody>
      </p:sp>
    </p:spTree>
    <p:extLst>
      <p:ext uri="{BB962C8B-B14F-4D97-AF65-F5344CB8AC3E}">
        <p14:creationId xmlns:p14="http://schemas.microsoft.com/office/powerpoint/2010/main" val="2464127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1" y="338667"/>
            <a:ext cx="7715200" cy="714069"/>
          </a:xfrm>
        </p:spPr>
        <p:txBody>
          <a:bodyPr>
            <a:normAutofit/>
          </a:bodyPr>
          <a:lstStyle/>
          <a:p>
            <a:pPr algn="ctr"/>
            <a:r>
              <a:rPr lang="uk-UA" sz="4000" b="1" i="1" dirty="0" smtClean="0"/>
              <a:t>Інтереси та схильності</a:t>
            </a:r>
            <a:endParaRPr lang="uk-UA" sz="4000" b="1" i="1" dirty="0"/>
          </a:p>
        </p:txBody>
      </p:sp>
      <p:sp>
        <p:nvSpPr>
          <p:cNvPr id="3" name="Текст 2"/>
          <p:cNvSpPr>
            <a:spLocks noGrp="1"/>
          </p:cNvSpPr>
          <p:nvPr>
            <p:ph type="body" sz="half" idx="2"/>
          </p:nvPr>
        </p:nvSpPr>
        <p:spPr>
          <a:xfrm>
            <a:off x="827585" y="1196753"/>
            <a:ext cx="7200799" cy="2952328"/>
          </a:xfrm>
        </p:spPr>
        <p:txBody>
          <a:bodyPr>
            <a:normAutofit lnSpcReduction="10000"/>
          </a:bodyPr>
          <a:lstStyle/>
          <a:p>
            <a:r>
              <a:rPr lang="uk-UA" sz="2800" b="1" dirty="0">
                <a:solidFill>
                  <a:schemeClr val="tx1">
                    <a:lumMod val="95000"/>
                    <a:lumOff val="5000"/>
                  </a:schemeClr>
                </a:solidFill>
              </a:rPr>
              <a:t>1. Професійна незалежність лікаря</a:t>
            </a:r>
          </a:p>
          <a:p>
            <a:r>
              <a:rPr lang="uk-UA" sz="2800" b="1" dirty="0">
                <a:solidFill>
                  <a:schemeClr val="tx1">
                    <a:lumMod val="95000"/>
                    <a:lumOff val="5000"/>
                  </a:schemeClr>
                </a:solidFill>
              </a:rPr>
              <a:t>2. Домінантність інтересів пацієнтів</a:t>
            </a:r>
          </a:p>
          <a:p>
            <a:r>
              <a:rPr lang="uk-UA" sz="2800" b="1" dirty="0">
                <a:solidFill>
                  <a:schemeClr val="tx1">
                    <a:lumMod val="95000"/>
                    <a:lumOff val="5000"/>
                  </a:schemeClr>
                </a:solidFill>
              </a:rPr>
              <a:t>3. Компетентність та сумлінність</a:t>
            </a:r>
          </a:p>
          <a:p>
            <a:r>
              <a:rPr lang="uk-UA" sz="2800" b="1" dirty="0">
                <a:solidFill>
                  <a:schemeClr val="tx1">
                    <a:lumMod val="95000"/>
                    <a:lumOff val="5000"/>
                  </a:schemeClr>
                </a:solidFill>
              </a:rPr>
              <a:t>4. Чесність та порядність</a:t>
            </a:r>
          </a:p>
          <a:p>
            <a:r>
              <a:rPr lang="uk-UA" sz="2800" b="1" dirty="0">
                <a:solidFill>
                  <a:schemeClr val="tx1">
                    <a:lumMod val="95000"/>
                    <a:lumOff val="5000"/>
                  </a:schemeClr>
                </a:solidFill>
              </a:rPr>
              <a:t>5. Повага до професії лікаря, межі компетенції лікаря</a:t>
            </a:r>
          </a:p>
          <a:p>
            <a:endParaRPr lang="uk-UA" sz="2800" b="1" dirty="0">
              <a:solidFill>
                <a:schemeClr val="tx1">
                  <a:lumMod val="95000"/>
                  <a:lumOff val="5000"/>
                </a:schemeClr>
              </a:solidFill>
            </a:endParaRPr>
          </a:p>
        </p:txBody>
      </p:sp>
      <p:pic>
        <p:nvPicPr>
          <p:cNvPr id="5" name="Рисунок 4"/>
          <p:cNvPicPr>
            <a:picLocks noGrp="1" noChangeAspect="1"/>
          </p:cNvPicPr>
          <p:nvPr>
            <p:ph type="pic" idx="1"/>
          </p:nvPr>
        </p:nvPicPr>
        <p:blipFill>
          <a:blip r:embed="rId2">
            <a:extLst>
              <a:ext uri="{28A0092B-C50C-407E-A947-70E740481C1C}">
                <a14:useLocalDpi xmlns:a14="http://schemas.microsoft.com/office/drawing/2010/main" val="0"/>
              </a:ext>
            </a:extLst>
          </a:blip>
          <a:srcRect l="259" r="259"/>
          <a:stretch>
            <a:fillRect/>
          </a:stretch>
        </p:blipFill>
        <p:spPr>
          <a:xfrm rot="20993342">
            <a:off x="3703661" y="3448481"/>
            <a:ext cx="5399714" cy="2890383"/>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extLst>
      <p:ext uri="{BB962C8B-B14F-4D97-AF65-F5344CB8AC3E}">
        <p14:creationId xmlns:p14="http://schemas.microsoft.com/office/powerpoint/2010/main" val="3934426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a:xfrm>
            <a:off x="251520" y="3581400"/>
            <a:ext cx="4015680" cy="3087960"/>
          </a:xfrm>
        </p:spPr>
        <p:txBody>
          <a:bodyPr>
            <a:normAutofit/>
          </a:bodyPr>
          <a:lstStyle/>
          <a:p>
            <a:r>
              <a:rPr lang="uk-UA" sz="2400" b="1" dirty="0">
                <a:solidFill>
                  <a:srgbClr val="D41AA3"/>
                </a:solidFill>
              </a:rPr>
              <a:t>безвідповідальність; неуважність; егоїстичність; емоційна нестриманість; жорстокість; бридливість; нетерпимість; неуважність</a:t>
            </a:r>
            <a:r>
              <a:rPr lang="uk-UA" sz="2400" b="1" dirty="0">
                <a:solidFill>
                  <a:srgbClr val="C00000"/>
                </a:solidFill>
              </a:rPr>
              <a:t>.</a:t>
            </a:r>
          </a:p>
        </p:txBody>
      </p:sp>
      <p:sp>
        <p:nvSpPr>
          <p:cNvPr id="3" name="Заголовок 2"/>
          <p:cNvSpPr>
            <a:spLocks noGrp="1"/>
          </p:cNvSpPr>
          <p:nvPr>
            <p:ph type="title"/>
          </p:nvPr>
        </p:nvSpPr>
        <p:spPr>
          <a:xfrm>
            <a:off x="323528" y="836712"/>
            <a:ext cx="3672408" cy="2702016"/>
          </a:xfrm>
        </p:spPr>
        <p:txBody>
          <a:bodyPr/>
          <a:lstStyle/>
          <a:p>
            <a:r>
              <a:rPr lang="ru-RU" b="1" dirty="0" err="1"/>
              <a:t>Якості</a:t>
            </a:r>
            <a:r>
              <a:rPr lang="ru-RU" b="1" dirty="0"/>
              <a:t>, </a:t>
            </a:r>
            <a:r>
              <a:rPr lang="ru-RU" b="1" dirty="0" err="1"/>
              <a:t>що</a:t>
            </a:r>
            <a:r>
              <a:rPr lang="ru-RU" b="1" dirty="0"/>
              <a:t> </a:t>
            </a:r>
            <a:r>
              <a:rPr lang="ru-RU" b="1" dirty="0" err="1"/>
              <a:t>перешкоджають</a:t>
            </a:r>
            <a:r>
              <a:rPr lang="ru-RU" b="1" dirty="0"/>
              <a:t> </a:t>
            </a:r>
            <a:r>
              <a:rPr lang="ru-RU" b="1" dirty="0" err="1"/>
              <a:t>ефективності</a:t>
            </a:r>
            <a:r>
              <a:rPr lang="ru-RU" b="1" dirty="0"/>
              <a:t> </a:t>
            </a:r>
            <a:r>
              <a:rPr lang="ru-RU" b="1" dirty="0" err="1"/>
              <a:t>професійної</a:t>
            </a:r>
            <a:r>
              <a:rPr lang="ru-RU" b="1" dirty="0"/>
              <a:t> </a:t>
            </a:r>
            <a:r>
              <a:rPr lang="ru-RU" b="1" dirty="0" err="1"/>
              <a:t>діяльності</a:t>
            </a:r>
            <a:r>
              <a:rPr lang="ru-RU" dirty="0"/>
              <a:t>:</a:t>
            </a:r>
            <a:endParaRPr lang="uk-UA"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18639" y="1700808"/>
            <a:ext cx="4895850" cy="4248472"/>
          </a:xfrm>
          <a:prstGeom prst="rect">
            <a:avLst/>
          </a:prstGeom>
          <a:ln>
            <a:noFill/>
          </a:ln>
          <a:effectLst>
            <a:softEdge rad="112500"/>
          </a:effectLst>
        </p:spPr>
      </p:pic>
    </p:spTree>
    <p:extLst>
      <p:ext uri="{BB962C8B-B14F-4D97-AF65-F5344CB8AC3E}">
        <p14:creationId xmlns:p14="http://schemas.microsoft.com/office/powerpoint/2010/main" val="3969194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p:cNvSpPr>
          <p:nvPr>
            <p:ph type="body" sz="half" idx="2"/>
          </p:nvPr>
        </p:nvSpPr>
        <p:spPr>
          <a:xfrm>
            <a:off x="4572000" y="2060848"/>
            <a:ext cx="4464496" cy="4608512"/>
          </a:xfrm>
        </p:spPr>
        <p:txBody>
          <a:bodyPr>
            <a:normAutofit/>
          </a:bodyPr>
          <a:lstStyle/>
          <a:p>
            <a:r>
              <a:rPr lang="uk-UA" sz="2400" b="1" dirty="0" smtClean="0"/>
              <a:t>Науково-дослідні </a:t>
            </a:r>
            <a:r>
              <a:rPr lang="uk-UA" sz="2400" b="1" dirty="0"/>
              <a:t>інститути; медичні установи (лікарні, санаторії, оздоровчі табори, поліклініки, пологові будинки, диспансери, реабілітаційні центри, травматологічні пункти, жіночі консультації, медсанчастини); освітні установи (школи, дитячі сади і дошкільні установи, інститути, коледжі, технікуми);</a:t>
            </a:r>
          </a:p>
        </p:txBody>
      </p:sp>
      <p:sp>
        <p:nvSpPr>
          <p:cNvPr id="3" name="Заголовок 2"/>
          <p:cNvSpPr>
            <a:spLocks noGrp="1"/>
          </p:cNvSpPr>
          <p:nvPr>
            <p:ph type="title"/>
          </p:nvPr>
        </p:nvSpPr>
        <p:spPr>
          <a:xfrm>
            <a:off x="899592" y="836712"/>
            <a:ext cx="7474024" cy="864096"/>
          </a:xfrm>
        </p:spPr>
        <p:txBody>
          <a:bodyPr/>
          <a:lstStyle/>
          <a:p>
            <a:r>
              <a:rPr lang="uk-UA" b="1" dirty="0" smtClean="0"/>
              <a:t>Області застосування знань…</a:t>
            </a:r>
            <a:endParaRPr lang="uk-UA" b="1" dirty="0"/>
          </a:p>
        </p:txBody>
      </p:sp>
      <p:pic>
        <p:nvPicPr>
          <p:cNvPr id="5" name="Объект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8313" y="1916832"/>
            <a:ext cx="4031679" cy="4176464"/>
          </a:xfrm>
        </p:spPr>
      </p:pic>
    </p:spTree>
    <p:extLst>
      <p:ext uri="{BB962C8B-B14F-4D97-AF65-F5344CB8AC3E}">
        <p14:creationId xmlns:p14="http://schemas.microsoft.com/office/powerpoint/2010/main" val="2093968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sz="7200" b="1" dirty="0" smtClean="0">
                <a:solidFill>
                  <a:srgbClr val="C00000"/>
                </a:solidFill>
              </a:rPr>
              <a:t>+ і - = </a:t>
            </a:r>
            <a:r>
              <a:rPr lang="uk-UA" sz="7200" dirty="0" smtClean="0">
                <a:solidFill>
                  <a:srgbClr val="C00000"/>
                </a:solidFill>
              </a:rPr>
              <a:t>ЛІКАР</a:t>
            </a:r>
            <a:endParaRPr lang="uk-UA" sz="7200" dirty="0">
              <a:solidFill>
                <a:srgbClr val="C00000"/>
              </a:solidFill>
            </a:endParaRPr>
          </a:p>
        </p:txBody>
      </p:sp>
      <p:sp>
        <p:nvSpPr>
          <p:cNvPr id="3" name="Текст 2"/>
          <p:cNvSpPr>
            <a:spLocks noGrp="1"/>
          </p:cNvSpPr>
          <p:nvPr>
            <p:ph type="body" idx="1"/>
          </p:nvPr>
        </p:nvSpPr>
        <p:spPr>
          <a:xfrm>
            <a:off x="676656" y="1772816"/>
            <a:ext cx="3822192" cy="1545060"/>
          </a:xfrm>
        </p:spPr>
        <p:txBody>
          <a:bodyPr>
            <a:normAutofit/>
          </a:bodyPr>
          <a:lstStyle/>
          <a:p>
            <a:r>
              <a:rPr lang="uk-UA" sz="2800" b="1" dirty="0"/>
              <a:t>Переваги професії</a:t>
            </a:r>
            <a:endParaRPr lang="uk-UA" sz="2800" dirty="0"/>
          </a:p>
        </p:txBody>
      </p:sp>
      <p:sp>
        <p:nvSpPr>
          <p:cNvPr id="4" name="Объект 3"/>
          <p:cNvSpPr>
            <a:spLocks noGrp="1"/>
          </p:cNvSpPr>
          <p:nvPr>
            <p:ph sz="half" idx="2"/>
          </p:nvPr>
        </p:nvSpPr>
        <p:spPr>
          <a:xfrm>
            <a:off x="251520" y="2924944"/>
            <a:ext cx="3816425" cy="3744416"/>
          </a:xfrm>
        </p:spPr>
        <p:txBody>
          <a:bodyPr>
            <a:noAutofit/>
          </a:bodyPr>
          <a:lstStyle/>
          <a:p>
            <a:r>
              <a:rPr lang="uk-UA" sz="2400" b="1" dirty="0">
                <a:solidFill>
                  <a:srgbClr val="8C0202"/>
                </a:solidFill>
              </a:rPr>
              <a:t> різноманітність варіантів спеціалізації, з яких можна вибрати область, найбільш близьку за інтересами; самостійність у прийнятті рішень, соціальна значущість професії.</a:t>
            </a:r>
          </a:p>
        </p:txBody>
      </p:sp>
      <p:sp>
        <p:nvSpPr>
          <p:cNvPr id="5" name="Текст 4"/>
          <p:cNvSpPr>
            <a:spLocks noGrp="1"/>
          </p:cNvSpPr>
          <p:nvPr>
            <p:ph type="body" sz="quarter" idx="3"/>
          </p:nvPr>
        </p:nvSpPr>
        <p:spPr>
          <a:xfrm>
            <a:off x="4648200" y="1916832"/>
            <a:ext cx="3822192" cy="1401043"/>
          </a:xfrm>
        </p:spPr>
        <p:txBody>
          <a:bodyPr>
            <a:normAutofit/>
          </a:bodyPr>
          <a:lstStyle/>
          <a:p>
            <a:r>
              <a:rPr lang="uk-UA" sz="2800" b="1" dirty="0"/>
              <a:t>Обмеження професії</a:t>
            </a:r>
            <a:endParaRPr lang="uk-UA" sz="2800" dirty="0"/>
          </a:p>
        </p:txBody>
      </p:sp>
      <p:sp>
        <p:nvSpPr>
          <p:cNvPr id="6" name="Объект 5"/>
          <p:cNvSpPr>
            <a:spLocks noGrp="1"/>
          </p:cNvSpPr>
          <p:nvPr>
            <p:ph sz="quarter" idx="4"/>
          </p:nvPr>
        </p:nvSpPr>
        <p:spPr>
          <a:xfrm>
            <a:off x="4499992" y="2924944"/>
            <a:ext cx="4320479" cy="3744416"/>
          </a:xfrm>
        </p:spPr>
        <p:txBody>
          <a:bodyPr>
            <a:normAutofit/>
          </a:bodyPr>
          <a:lstStyle/>
          <a:p>
            <a:r>
              <a:rPr lang="uk-UA" sz="2400" b="1" dirty="0">
                <a:solidFill>
                  <a:srgbClr val="8C0202"/>
                </a:solidFill>
              </a:rPr>
              <a:t>високий рівень відповідальності за життя та здоров'я пацієнтів; необхідність постійно розвивати свої навички та вміння, опановувати нові засоби праці, нові прийоми і методи роботи.</a:t>
            </a:r>
          </a:p>
        </p:txBody>
      </p:sp>
    </p:spTree>
    <p:extLst>
      <p:ext uri="{BB962C8B-B14F-4D97-AF65-F5344CB8AC3E}">
        <p14:creationId xmlns:p14="http://schemas.microsoft.com/office/powerpoint/2010/main" val="36828323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Волна">
  <a:themeElements>
    <a:clrScheme name="Волна">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Волна">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Волна">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100</TotalTime>
  <Words>280</Words>
  <Application>Microsoft Office PowerPoint</Application>
  <PresentationFormat>Экран (4:3)</PresentationFormat>
  <Paragraphs>34</Paragraphs>
  <Slides>12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12</vt:i4>
      </vt:variant>
    </vt:vector>
  </HeadingPairs>
  <TitlesOfParts>
    <vt:vector size="15" baseType="lpstr">
      <vt:lpstr>Candara</vt:lpstr>
      <vt:lpstr>Symbol</vt:lpstr>
      <vt:lpstr>Волна</vt:lpstr>
      <vt:lpstr>Моя майбутня професія- лікар </vt:lpstr>
      <vt:lpstr>Чому я хочу стати лікарем…</vt:lpstr>
      <vt:lpstr> У далекій стародавності існували різні цілителі недуг. Їх арсенал в основному складався з лікарських трав, настоянок, витяжок з плодів і коренів рослин, які мали здатність загоювати рани і виліковувати інфекції. Найчастіше таким цілителям приписували зв’язок з чаклунством, а їх мистецтво повернути здоров’я пояснювали за допомогою містики. </vt:lpstr>
      <vt:lpstr>Зміст діяльності: </vt:lpstr>
      <vt:lpstr> Лікар повинен вміти: - Знаходити підхід до кожного хворого у будь-якому фізичному та психічному стані. - Вислухати. Поспівчувати. - Дати корисну пораду. Виписати необхідні ліки і лікувальні процедури. - Заспокоїти. Проявити адекватну турботу і допомогу. - Грамотно і відповідально рекомендувати медсестрам і хворим діагностичні та лікарські процедури. - Оперативно приходити на допомогу хворим. - Швидко і дуже точно викласти результати дослідження і лікування хворого у його історії хвороби. вміти:</vt:lpstr>
      <vt:lpstr>Інтереси та схильності</vt:lpstr>
      <vt:lpstr>Якості, що перешкоджають ефективності професійної діяльності:</vt:lpstr>
      <vt:lpstr>Області застосування знань…</vt:lpstr>
      <vt:lpstr>+ і - = ЛІКАР</vt:lpstr>
      <vt:lpstr>     Вузи де можна  Здобути професію…   Національний медичний університет імені О.О. Богомольця Донецький національний медичний університет ім. М. Горького Львівський національний медичний університет імені Данила Галицького Буковинський державний медичний університет Національний фармацевтичний університет Івано-Франківський національний медичний університет Дніпропетровська медична академія Одеський національний медичний університет Вінницький національний медичний університет ім. М. І. Пирогова Тернопільський державний медичний університет імені І. Я. Горбачевського      </vt:lpstr>
      <vt:lpstr>Висновок…</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Моя майбутня професія- лікар</dc:title>
  <dc:creator>Адміністратор-ПК</dc:creator>
  <cp:lastModifiedBy>Nadia</cp:lastModifiedBy>
  <cp:revision>10</cp:revision>
  <dcterms:created xsi:type="dcterms:W3CDTF">2016-12-27T13:18:44Z</dcterms:created>
  <dcterms:modified xsi:type="dcterms:W3CDTF">2017-02-15T18:52:47Z</dcterms:modified>
</cp:coreProperties>
</file>