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716CEE6-6E92-4D62-A9A3-60A107DFB54F}" type="datetimeFigureOut">
              <a:rPr lang="uk-UA" smtClean="0"/>
              <a:pPr/>
              <a:t>15.02.2017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A7573DB-395F-4361-A4C5-71BF13BAB5B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332656"/>
            <a:ext cx="7406640" cy="1472184"/>
          </a:xfrm>
        </p:spPr>
        <p:txBody>
          <a:bodyPr/>
          <a:lstStyle/>
          <a:p>
            <a:r>
              <a:rPr lang="uk-UA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Моя майбутня професія актор</a:t>
            </a:r>
            <a:endParaRPr lang="uk-UA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155000"/>
          </a:xfrm>
        </p:spPr>
        <p:txBody>
          <a:bodyPr/>
          <a:lstStyle/>
          <a:p>
            <a:r>
              <a:rPr lang="uk-UA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Підготувала</a:t>
            </a:r>
          </a:p>
          <a:p>
            <a:r>
              <a:rPr lang="uk-UA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Учениця </a:t>
            </a:r>
            <a:r>
              <a:rPr lang="uk-UA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10-А </a:t>
            </a:r>
            <a:r>
              <a:rPr lang="uk-UA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класу</a:t>
            </a:r>
          </a:p>
          <a:p>
            <a:r>
              <a:rPr lang="uk-UA" i="1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Столярчук  </a:t>
            </a:r>
            <a:r>
              <a:rPr lang="uk-UA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Оксана</a:t>
            </a:r>
          </a:p>
          <a:p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916832"/>
            <a:ext cx="3384376" cy="414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2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Висновок</a:t>
            </a:r>
            <a:endParaRPr lang="uk-UA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4186808" cy="533440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У мистецтві лицедійства в 99% випадках реалізовуються тільки творчі натури. Сьогодні режисери пред`являють до акторів високі вимоги. Крім таланту, потрібно володіти певними зовнішніми даними, бути розвиненим в інтелектуальному відношенні і мати безліч специфічних якостей. Ось 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такі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складові, які приведуть </a:t>
            </a:r>
            <a:r>
              <a:rPr lang="uk-UA" sz="2400" dirty="0" smtClean="0">
                <a:solidFill>
                  <a:schemeClr val="accent3">
                    <a:lumMod val="50000"/>
                  </a:schemeClr>
                </a:solidFill>
              </a:rPr>
              <a:t>мене до </a:t>
            </a:r>
            <a:r>
              <a:rPr lang="uk-UA" sz="2400" dirty="0">
                <a:solidFill>
                  <a:schemeClr val="accent3">
                    <a:lumMod val="50000"/>
                  </a:schemeClr>
                </a:solidFill>
              </a:rPr>
              <a:t>успіху.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5" y="1196752"/>
            <a:ext cx="4251045" cy="4176464"/>
          </a:xfrm>
        </p:spPr>
      </p:pic>
    </p:spTree>
    <p:extLst>
      <p:ext uri="{BB962C8B-B14F-4D97-AF65-F5344CB8AC3E}">
        <p14:creationId xmlns:p14="http://schemas.microsoft.com/office/powerpoint/2010/main" val="4137418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6633"/>
            <a:ext cx="3312368" cy="255381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140968"/>
            <a:ext cx="3784749" cy="327636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9071" y="264166"/>
            <a:ext cx="3872131" cy="240627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94974"/>
            <a:ext cx="370546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3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Історія професії</a:t>
            </a:r>
            <a:endParaRPr lang="uk-UA" i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1412776"/>
            <a:ext cx="7498080" cy="48006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Звичайно ж, професія актора з`явилася не вчора. Ще </a:t>
            </a:r>
            <a:r>
              <a:rPr lang="uk-UA" dirty="0" err="1">
                <a:solidFill>
                  <a:schemeClr val="accent3">
                    <a:lumMod val="75000"/>
                  </a:schemeClr>
                </a:solidFill>
              </a:rPr>
              <a:t>жерці</a:t>
            </a:r>
            <a:r>
              <a:rPr lang="uk-UA" dirty="0">
                <a:solidFill>
                  <a:schemeClr val="accent3">
                    <a:lumMod val="75000"/>
                  </a:schemeClr>
                </a:solidFill>
              </a:rPr>
              <a:t> стародавніх племен влаштовували перед родичами уявлення, які хоч і віддалено, але нагадували театралізовані. Лицедійство остаточно оформився в мистецтво в Древній Греції, і елліни надавали йому величезне значення. А ось жителі Старого Світу вважали його другорядним. У Древній Русі блазнів і скоморохів засуджували представники церкви, вважаючи це «бісівським заняттям».</a:t>
            </a:r>
            <a:endParaRPr lang="uk-UA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11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0"/>
            <a:ext cx="7291536" cy="620688"/>
          </a:xfrm>
        </p:spPr>
        <p:txBody>
          <a:bodyPr>
            <a:normAutofit fontScale="90000"/>
          </a:bodyPr>
          <a:lstStyle/>
          <a:p>
            <a:r>
              <a:rPr lang="uk-UA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Домінуючі види діяльності: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620688"/>
            <a:ext cx="7704856" cy="597666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i="1" dirty="0"/>
              <a:t>1</a:t>
            </a:r>
            <a:r>
              <a:rPr lang="en-US" sz="2400" i="1" dirty="0" smtClean="0"/>
              <a:t>.</a:t>
            </a:r>
            <a:r>
              <a:rPr lang="ru-RU" sz="2400" i="1" dirty="0" err="1"/>
              <a:t>Д</a:t>
            </a:r>
            <a:r>
              <a:rPr lang="ru-RU" sz="2400" i="1" dirty="0" err="1" smtClean="0"/>
              <a:t>онесення</a:t>
            </a:r>
            <a:r>
              <a:rPr lang="ru-RU" sz="2400" i="1" dirty="0" smtClean="0"/>
              <a:t> </a:t>
            </a:r>
            <a:r>
              <a:rPr lang="ru-RU" sz="2400" i="1" dirty="0"/>
              <a:t>до </a:t>
            </a:r>
            <a:r>
              <a:rPr lang="ru-RU" sz="2400" i="1" dirty="0" err="1"/>
              <a:t>глядача</a:t>
            </a:r>
            <a:r>
              <a:rPr lang="ru-RU" sz="2400" i="1" dirty="0"/>
              <a:t> </a:t>
            </a:r>
            <a:r>
              <a:rPr lang="ru-RU" sz="2400" i="1" dirty="0" err="1"/>
              <a:t>змісту</a:t>
            </a:r>
            <a:r>
              <a:rPr lang="ru-RU" sz="2400" i="1" dirty="0"/>
              <a:t>, </a:t>
            </a:r>
            <a:r>
              <a:rPr lang="ru-RU" sz="2400" i="1" dirty="0" err="1"/>
              <a:t>емоційної</a:t>
            </a:r>
            <a:r>
              <a:rPr lang="ru-RU" sz="2400" i="1" dirty="0"/>
              <a:t> </a:t>
            </a:r>
            <a:r>
              <a:rPr lang="ru-RU" sz="2400" i="1" dirty="0" err="1"/>
              <a:t>глибини</a:t>
            </a:r>
            <a:r>
              <a:rPr lang="ru-RU" sz="2400" i="1" dirty="0"/>
              <a:t> </a:t>
            </a:r>
            <a:r>
              <a:rPr lang="ru-RU" sz="2400" i="1" dirty="0" err="1"/>
              <a:t>твору</a:t>
            </a:r>
            <a:r>
              <a:rPr lang="ru-RU" sz="2400" i="1" dirty="0"/>
              <a:t>, передача </a:t>
            </a:r>
            <a:r>
              <a:rPr lang="ru-RU" sz="2400" i="1" dirty="0" err="1"/>
              <a:t>художнього</a:t>
            </a:r>
            <a:r>
              <a:rPr lang="ru-RU" sz="2400" i="1" dirty="0"/>
              <a:t> образа </a:t>
            </a:r>
            <a:r>
              <a:rPr lang="ru-RU" sz="2400" i="1" dirty="0" err="1"/>
              <a:t>різних</a:t>
            </a:r>
            <a:r>
              <a:rPr lang="ru-RU" sz="2400" i="1" dirty="0"/>
              <a:t> </a:t>
            </a:r>
            <a:r>
              <a:rPr lang="ru-RU" sz="2400" i="1" dirty="0" err="1"/>
              <a:t>героїв</a:t>
            </a:r>
            <a:r>
              <a:rPr lang="ru-RU" sz="2400" i="1" dirty="0"/>
              <a:t>, </a:t>
            </a:r>
            <a:r>
              <a:rPr lang="ru-RU" sz="2400" i="1" dirty="0" err="1"/>
              <a:t>відтворення</a:t>
            </a:r>
            <a:r>
              <a:rPr lang="ru-RU" sz="2400" i="1" dirty="0"/>
              <a:t> </a:t>
            </a:r>
            <a:r>
              <a:rPr lang="ru-RU" sz="2400" i="1" dirty="0" err="1"/>
              <a:t>художнього</a:t>
            </a:r>
            <a:r>
              <a:rPr lang="ru-RU" sz="2400" i="1" dirty="0"/>
              <a:t> образа персонажа на </a:t>
            </a:r>
            <a:r>
              <a:rPr lang="ru-RU" sz="2400" i="1" dirty="0" err="1"/>
              <a:t>сцені</a:t>
            </a:r>
            <a:r>
              <a:rPr lang="ru-RU" sz="2400" i="1" dirty="0"/>
              <a:t> і </a:t>
            </a:r>
            <a:r>
              <a:rPr lang="ru-RU" sz="2400" i="1" dirty="0" err="1" smtClean="0"/>
              <a:t>знімальному</a:t>
            </a:r>
            <a:r>
              <a:rPr lang="ru-RU" sz="2400" i="1" dirty="0" smtClean="0"/>
              <a:t> </a:t>
            </a:r>
            <a:r>
              <a:rPr lang="ru-RU" sz="2400" i="1" dirty="0" err="1"/>
              <a:t>майданчику</a:t>
            </a:r>
            <a:r>
              <a:rPr lang="ru-RU" sz="2400" i="1" dirty="0" smtClean="0"/>
              <a:t>;</a:t>
            </a:r>
          </a:p>
          <a:p>
            <a:r>
              <a:rPr lang="en-US" sz="2400" i="1" dirty="0" smtClean="0"/>
              <a:t>2.</a:t>
            </a:r>
            <a:r>
              <a:rPr lang="uk-UA" sz="2400" i="1" dirty="0"/>
              <a:t>П</a:t>
            </a:r>
            <a:r>
              <a:rPr lang="uk-UA" sz="2400" i="1" dirty="0" smtClean="0"/>
              <a:t>ередача </a:t>
            </a:r>
            <a:r>
              <a:rPr lang="uk-UA" sz="2400" i="1" dirty="0"/>
              <a:t>різних емоцій, почуттів за допомогою акторської майстерності (голосових інтонацій і тембрів, руху, міміки, жестів, пластики</a:t>
            </a:r>
            <a:r>
              <a:rPr lang="uk-UA" sz="2400" i="1" dirty="0" smtClean="0"/>
              <a:t>);</a:t>
            </a:r>
          </a:p>
          <a:p>
            <a:r>
              <a:rPr lang="en-US" sz="2400" i="1" dirty="0" smtClean="0"/>
              <a:t>3.</a:t>
            </a:r>
            <a:r>
              <a:rPr lang="ru-RU" sz="2400" i="1" dirty="0" err="1"/>
              <a:t>В</a:t>
            </a:r>
            <a:r>
              <a:rPr lang="ru-RU" sz="2400" i="1" dirty="0" err="1" smtClean="0"/>
              <a:t>ідтворення</a:t>
            </a:r>
            <a:r>
              <a:rPr lang="ru-RU" sz="2400" i="1" dirty="0" smtClean="0"/>
              <a:t> </a:t>
            </a:r>
            <a:r>
              <a:rPr lang="ru-RU" sz="2400" i="1" dirty="0"/>
              <a:t>образа персонажа за </a:t>
            </a:r>
            <a:r>
              <a:rPr lang="ru-RU" sz="2400" i="1" dirty="0" err="1"/>
              <a:t>допомогою</a:t>
            </a:r>
            <a:r>
              <a:rPr lang="ru-RU" sz="2400" i="1" dirty="0"/>
              <a:t> </a:t>
            </a:r>
            <a:r>
              <a:rPr lang="ru-RU" sz="2400" i="1" dirty="0" err="1"/>
              <a:t>інтонаційного</a:t>
            </a:r>
            <a:r>
              <a:rPr lang="ru-RU" sz="2400" i="1" dirty="0"/>
              <a:t> </a:t>
            </a:r>
            <a:r>
              <a:rPr lang="ru-RU" sz="2400" i="1" dirty="0" err="1"/>
              <a:t>фарбування</a:t>
            </a:r>
            <a:r>
              <a:rPr lang="ru-RU" sz="2400" i="1" dirty="0"/>
              <a:t>, темпу і ритму </a:t>
            </a:r>
            <a:r>
              <a:rPr lang="ru-RU" sz="2400" i="1" dirty="0" err="1"/>
              <a:t>проголошення</a:t>
            </a:r>
            <a:r>
              <a:rPr lang="ru-RU" sz="2400" i="1" dirty="0"/>
              <a:t> фраз </a:t>
            </a:r>
            <a:r>
              <a:rPr lang="ru-RU" sz="2400" i="1" dirty="0" err="1"/>
              <a:t>чи</a:t>
            </a:r>
            <a:r>
              <a:rPr lang="ru-RU" sz="2400" i="1" dirty="0"/>
              <a:t> </a:t>
            </a:r>
            <a:r>
              <a:rPr lang="ru-RU" sz="2400" i="1" dirty="0" err="1"/>
              <a:t>віршованих</a:t>
            </a:r>
            <a:r>
              <a:rPr lang="ru-RU" sz="2400" i="1" dirty="0"/>
              <a:t> строф</a:t>
            </a:r>
            <a:r>
              <a:rPr lang="ru-RU" sz="2400" i="1" dirty="0" smtClean="0"/>
              <a:t>.</a:t>
            </a:r>
          </a:p>
          <a:p>
            <a:r>
              <a:rPr lang="en-US" sz="2400" i="1" dirty="0" smtClean="0"/>
              <a:t>4.</a:t>
            </a:r>
            <a:r>
              <a:rPr lang="ru-RU" sz="2400" i="1" dirty="0" err="1"/>
              <a:t>В</a:t>
            </a:r>
            <a:r>
              <a:rPr lang="ru-RU" sz="2400" i="1" dirty="0" err="1" smtClean="0"/>
              <a:t>едення</a:t>
            </a:r>
            <a:r>
              <a:rPr lang="ru-RU" sz="2400" i="1" dirty="0" smtClean="0"/>
              <a:t> </a:t>
            </a:r>
            <a:r>
              <a:rPr lang="ru-RU" sz="2400" i="1" dirty="0" err="1"/>
              <a:t>концертних</a:t>
            </a:r>
            <a:r>
              <a:rPr lang="ru-RU" sz="2400" i="1" dirty="0"/>
              <a:t> </a:t>
            </a:r>
            <a:r>
              <a:rPr lang="ru-RU" sz="2400" i="1" dirty="0" err="1"/>
              <a:t>програм</a:t>
            </a:r>
            <a:r>
              <a:rPr lang="ru-RU" sz="2400" i="1" dirty="0"/>
              <a:t>, </a:t>
            </a:r>
            <a:r>
              <a:rPr lang="ru-RU" sz="2400" i="1" dirty="0" err="1"/>
              <a:t>уміння</a:t>
            </a:r>
            <a:r>
              <a:rPr lang="ru-RU" sz="2400" i="1" dirty="0"/>
              <a:t> </a:t>
            </a:r>
            <a:r>
              <a:rPr lang="ru-RU" sz="2400" i="1" dirty="0" err="1"/>
              <a:t>займати</a:t>
            </a:r>
            <a:r>
              <a:rPr lang="ru-RU" sz="2400" i="1" dirty="0"/>
              <a:t> </a:t>
            </a:r>
            <a:r>
              <a:rPr lang="ru-RU" sz="2400" i="1" dirty="0" err="1"/>
              <a:t>глядачів</a:t>
            </a:r>
            <a:r>
              <a:rPr lang="ru-RU" sz="2400" i="1" dirty="0"/>
              <a:t> у паузах і по-новому </a:t>
            </a:r>
            <a:r>
              <a:rPr lang="ru-RU" sz="2400" i="1" dirty="0" err="1"/>
              <a:t>піднести</a:t>
            </a:r>
            <a:r>
              <a:rPr lang="ru-RU" sz="2400" i="1" dirty="0"/>
              <a:t> </a:t>
            </a:r>
            <a:r>
              <a:rPr lang="ru-RU" sz="2400" i="1" dirty="0" err="1"/>
              <a:t>новий</a:t>
            </a:r>
            <a:r>
              <a:rPr lang="ru-RU" sz="2400" i="1" dirty="0"/>
              <a:t> номер </a:t>
            </a:r>
            <a:r>
              <a:rPr lang="ru-RU" sz="2400" i="1" dirty="0" err="1"/>
              <a:t>програми</a:t>
            </a:r>
            <a:r>
              <a:rPr lang="ru-RU" sz="2400" i="1" dirty="0"/>
              <a:t> (</a:t>
            </a:r>
            <a:r>
              <a:rPr lang="ru-RU" sz="2400" i="1" dirty="0" err="1"/>
              <a:t>конферанс'є</a:t>
            </a:r>
            <a:r>
              <a:rPr lang="ru-RU" sz="2400" i="1" dirty="0" smtClean="0"/>
              <a:t>);</a:t>
            </a:r>
          </a:p>
          <a:p>
            <a:r>
              <a:rPr lang="en-US" sz="2400" i="1" dirty="0" smtClean="0"/>
              <a:t>5.</a:t>
            </a:r>
            <a:r>
              <a:rPr lang="uk-UA" sz="2400" i="1" dirty="0"/>
              <a:t>З</a:t>
            </a:r>
            <a:r>
              <a:rPr lang="uk-UA" sz="2400" i="1" dirty="0" smtClean="0"/>
              <a:t>дійснення </a:t>
            </a:r>
            <a:r>
              <a:rPr lang="uk-UA" sz="2400" i="1" dirty="0"/>
              <a:t>дубляжу вітчизняних і закордонних фільмів.</a:t>
            </a:r>
          </a:p>
        </p:txBody>
      </p:sp>
    </p:spTree>
    <p:extLst>
      <p:ext uri="{BB962C8B-B14F-4D97-AF65-F5344CB8AC3E}">
        <p14:creationId xmlns:p14="http://schemas.microsoft.com/office/powerpoint/2010/main" val="79977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20830"/>
          </a:xfrm>
        </p:spPr>
        <p:txBody>
          <a:bodyPr>
            <a:normAutofit fontScale="90000"/>
          </a:bodyPr>
          <a:lstStyle/>
          <a:p>
            <a:r>
              <a:rPr lang="uk-UA" i="1" dirty="0" smtClean="0"/>
              <a:t>Здібності</a:t>
            </a:r>
            <a:endParaRPr lang="uk-UA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980728"/>
            <a:ext cx="7416824" cy="4824536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*</a:t>
            </a:r>
            <a:r>
              <a:rPr lang="ru-RU" sz="2400" dirty="0" err="1" smtClean="0">
                <a:latin typeface="Candara" panose="020E0502030303020204" pitchFamily="34" charset="0"/>
              </a:rPr>
              <a:t>акторські</a:t>
            </a:r>
            <a:r>
              <a:rPr lang="ru-RU" sz="2400" dirty="0" smtClean="0">
                <a:latin typeface="Candara" panose="020E0502030303020204" pitchFamily="34" charset="0"/>
              </a:rPr>
              <a:t> </a:t>
            </a:r>
            <a:r>
              <a:rPr lang="ru-RU" sz="2400" dirty="0" err="1" smtClean="0">
                <a:latin typeface="Candara" panose="020E0502030303020204" pitchFamily="34" charset="0"/>
              </a:rPr>
              <a:t>здібності</a:t>
            </a:r>
            <a:r>
              <a:rPr lang="ru-RU" sz="2400" dirty="0" smtClean="0">
                <a:latin typeface="Candara" panose="020E0502030303020204" pitchFamily="34" charset="0"/>
              </a:rPr>
              <a:t> (</a:t>
            </a:r>
            <a:r>
              <a:rPr lang="ru-RU" sz="2400" dirty="0" err="1" smtClean="0">
                <a:latin typeface="Candara" panose="020E0502030303020204" pitchFamily="34" charset="0"/>
              </a:rPr>
              <a:t>уміння</a:t>
            </a:r>
            <a:r>
              <a:rPr lang="ru-RU" sz="2400" dirty="0" smtClean="0">
                <a:latin typeface="Candara" panose="020E0502030303020204" pitchFamily="34" charset="0"/>
              </a:rPr>
              <a:t> </a:t>
            </a:r>
            <a:r>
              <a:rPr lang="ru-RU" sz="2400" dirty="0" err="1" smtClean="0">
                <a:latin typeface="Candara" panose="020E0502030303020204" pitchFamily="34" charset="0"/>
              </a:rPr>
              <a:t>перевтілюватися</a:t>
            </a:r>
            <a:r>
              <a:rPr lang="ru-RU" sz="2400" dirty="0" smtClean="0">
                <a:latin typeface="Candara" panose="020E0502030303020204" pitchFamily="34" charset="0"/>
              </a:rPr>
              <a:t> в </a:t>
            </a:r>
            <a:r>
              <a:rPr lang="ru-RU" sz="2400" dirty="0" err="1" smtClean="0">
                <a:latin typeface="Candara" panose="020E0502030303020204" pitchFamily="34" charset="0"/>
              </a:rPr>
              <a:t>різні</a:t>
            </a:r>
            <a:r>
              <a:rPr lang="ru-RU" sz="2400" dirty="0" smtClean="0">
                <a:latin typeface="Candara" panose="020E0502030303020204" pitchFamily="34" charset="0"/>
              </a:rPr>
              <a:t> </a:t>
            </a:r>
            <a:r>
              <a:rPr lang="ru-RU" sz="2400" dirty="0" err="1" smtClean="0">
                <a:latin typeface="Candara" panose="020E0502030303020204" pitchFamily="34" charset="0"/>
              </a:rPr>
              <a:t>образи</a:t>
            </a:r>
            <a:r>
              <a:rPr lang="ru-RU" sz="2400" dirty="0" smtClean="0">
                <a:latin typeface="Candara" panose="020E0502030303020204" pitchFamily="34" charset="0"/>
              </a:rPr>
              <a:t> </a:t>
            </a:r>
            <a:r>
              <a:rPr lang="ru-RU" sz="2400" dirty="0" err="1" smtClean="0">
                <a:latin typeface="Candara" panose="020E0502030303020204" pitchFamily="34" charset="0"/>
              </a:rPr>
              <a:t>незалежно</a:t>
            </a:r>
            <a:r>
              <a:rPr lang="ru-RU" sz="2400" dirty="0" smtClean="0">
                <a:latin typeface="Candara" panose="020E0502030303020204" pitchFamily="34" charset="0"/>
              </a:rPr>
              <a:t> </a:t>
            </a:r>
            <a:r>
              <a:rPr lang="ru-RU" sz="2400" dirty="0" err="1" smtClean="0">
                <a:latin typeface="Candara" panose="020E0502030303020204" pitchFamily="34" charset="0"/>
              </a:rPr>
              <a:t>від</a:t>
            </a:r>
            <a:r>
              <a:rPr lang="ru-RU" sz="2400" dirty="0" smtClean="0">
                <a:latin typeface="Candara" panose="020E0502030303020204" pitchFamily="34" charset="0"/>
              </a:rPr>
              <a:t> </a:t>
            </a:r>
            <a:r>
              <a:rPr lang="ru-RU" sz="2400" dirty="0" err="1" smtClean="0">
                <a:latin typeface="Candara" panose="020E0502030303020204" pitchFamily="34" charset="0"/>
              </a:rPr>
              <a:t>своїх</a:t>
            </a:r>
            <a:r>
              <a:rPr lang="ru-RU" sz="2400" dirty="0" smtClean="0">
                <a:latin typeface="Candara" panose="020E0502030303020204" pitchFamily="34" charset="0"/>
              </a:rPr>
              <a:t> </a:t>
            </a:r>
            <a:r>
              <a:rPr lang="ru-RU" sz="2400" dirty="0" err="1" smtClean="0">
                <a:latin typeface="Candara" panose="020E0502030303020204" pitchFamily="34" charset="0"/>
              </a:rPr>
              <a:t>особистісних</a:t>
            </a:r>
            <a:r>
              <a:rPr lang="ru-RU" sz="2400" dirty="0" smtClean="0">
                <a:latin typeface="Candara" panose="020E0502030303020204" pitchFamily="34" charset="0"/>
              </a:rPr>
              <a:t> </a:t>
            </a:r>
            <a:r>
              <a:rPr lang="ru-RU" sz="2400" dirty="0" err="1" smtClean="0">
                <a:latin typeface="Candara" panose="020E0502030303020204" pitchFamily="34" charset="0"/>
              </a:rPr>
              <a:t>особливостей</a:t>
            </a:r>
            <a:r>
              <a:rPr lang="ru-RU" sz="2400" dirty="0" smtClean="0">
                <a:latin typeface="Candara" panose="020E0502030303020204" pitchFamily="34" charset="0"/>
              </a:rPr>
              <a:t>.</a:t>
            </a:r>
          </a:p>
          <a:p>
            <a:r>
              <a:rPr lang="en-US" sz="2400" dirty="0" smtClean="0">
                <a:latin typeface="Candara" panose="020E0502030303020204" pitchFamily="34" charset="0"/>
              </a:rPr>
              <a:t>*</a:t>
            </a:r>
            <a:r>
              <a:rPr lang="uk-UA" sz="2400" dirty="0" smtClean="0">
                <a:latin typeface="Candara" panose="020E0502030303020204" pitchFamily="34" charset="0"/>
              </a:rPr>
              <a:t>творчі </a:t>
            </a:r>
            <a:r>
              <a:rPr lang="uk-UA" sz="2400" dirty="0">
                <a:latin typeface="Candara" panose="020E0502030303020204" pitchFamily="34" charset="0"/>
              </a:rPr>
              <a:t>здібності</a:t>
            </a:r>
            <a:r>
              <a:rPr lang="uk-UA" sz="2400" dirty="0" smtClean="0">
                <a:latin typeface="Candara" panose="020E0502030303020204" pitchFamily="34" charset="0"/>
              </a:rPr>
              <a:t>;</a:t>
            </a:r>
            <a:endParaRPr lang="en-US" sz="2400" dirty="0" smtClean="0">
              <a:latin typeface="Candara" panose="020E0502030303020204" pitchFamily="34" charset="0"/>
            </a:endParaRPr>
          </a:p>
          <a:p>
            <a:r>
              <a:rPr lang="en-US" sz="2400" dirty="0" smtClean="0">
                <a:latin typeface="Candara" panose="020E0502030303020204" pitchFamily="34" charset="0"/>
              </a:rPr>
              <a:t>*</a:t>
            </a:r>
            <a:r>
              <a:rPr lang="uk-UA" sz="2400" dirty="0">
                <a:latin typeface="Candara" panose="020E0502030303020204" pitchFamily="34" charset="0"/>
              </a:rPr>
              <a:t>глибина і багатство уяви</a:t>
            </a:r>
            <a:r>
              <a:rPr lang="uk-UA" sz="2400" dirty="0" smtClean="0">
                <a:latin typeface="Candara" panose="020E0502030303020204" pitchFamily="34" charset="0"/>
              </a:rPr>
              <a:t>;</a:t>
            </a:r>
            <a:endParaRPr lang="en-US" sz="2400" dirty="0" smtClean="0">
              <a:latin typeface="Candara" panose="020E0502030303020204" pitchFamily="34" charset="0"/>
            </a:endParaRPr>
          </a:p>
          <a:p>
            <a:r>
              <a:rPr lang="en-US" sz="2400" dirty="0" smtClean="0">
                <a:latin typeface="Candara" panose="020E0502030303020204" pitchFamily="34" charset="0"/>
              </a:rPr>
              <a:t>*</a:t>
            </a:r>
            <a:r>
              <a:rPr lang="uk-UA" sz="2400" dirty="0">
                <a:latin typeface="Candara" panose="020E0502030303020204" pitchFamily="34" charset="0"/>
              </a:rPr>
              <a:t>чиста, явна дикція</a:t>
            </a:r>
            <a:r>
              <a:rPr lang="uk-UA" sz="2400" dirty="0" smtClean="0">
                <a:latin typeface="Candara" panose="020E0502030303020204" pitchFamily="34" charset="0"/>
              </a:rPr>
              <a:t>;</a:t>
            </a:r>
            <a:endParaRPr lang="en-US" sz="2400" dirty="0" smtClean="0">
              <a:latin typeface="Candara" panose="020E0502030303020204" pitchFamily="34" charset="0"/>
            </a:endParaRPr>
          </a:p>
          <a:p>
            <a:r>
              <a:rPr lang="en-US" sz="2400" dirty="0" smtClean="0">
                <a:latin typeface="Candara" panose="020E0502030303020204" pitchFamily="34" charset="0"/>
              </a:rPr>
              <a:t>*</a:t>
            </a:r>
            <a:r>
              <a:rPr lang="ru-RU" sz="2400" dirty="0">
                <a:latin typeface="Candara" panose="020E0502030303020204" pitchFamily="34" charset="0"/>
              </a:rPr>
              <a:t>добре </a:t>
            </a:r>
            <a:r>
              <a:rPr lang="ru-RU" sz="2400" dirty="0" err="1">
                <a:latin typeface="Candara" panose="020E0502030303020204" pitchFamily="34" charset="0"/>
              </a:rPr>
              <a:t>розвинута</a:t>
            </a:r>
            <a:r>
              <a:rPr lang="ru-RU" sz="2400" dirty="0">
                <a:latin typeface="Candara" panose="020E0502030303020204" pitchFamily="34" charset="0"/>
              </a:rPr>
              <a:t> словесно-</a:t>
            </a:r>
            <a:r>
              <a:rPr lang="ru-RU" sz="2400" dirty="0" err="1">
                <a:latin typeface="Candara" panose="020E0502030303020204" pitchFamily="34" charset="0"/>
              </a:rPr>
              <a:t>логічна</a:t>
            </a:r>
            <a:r>
              <a:rPr lang="ru-RU" sz="2400" dirty="0">
                <a:latin typeface="Candara" panose="020E0502030303020204" pitchFamily="34" charset="0"/>
              </a:rPr>
              <a:t>, образна й </a:t>
            </a:r>
            <a:r>
              <a:rPr lang="ru-RU" sz="2400" dirty="0" err="1">
                <a:latin typeface="Candara" panose="020E0502030303020204" pitchFamily="34" charset="0"/>
              </a:rPr>
              <a:t>емоційна</a:t>
            </a:r>
            <a:r>
              <a:rPr lang="ru-RU" sz="2400" dirty="0">
                <a:latin typeface="Candara" panose="020E0502030303020204" pitchFamily="34" charset="0"/>
              </a:rPr>
              <a:t> </a:t>
            </a:r>
            <a:r>
              <a:rPr lang="ru-RU" sz="2400" dirty="0" err="1">
                <a:latin typeface="Candara" panose="020E0502030303020204" pitchFamily="34" charset="0"/>
              </a:rPr>
              <a:t>пам'ять</a:t>
            </a:r>
            <a:r>
              <a:rPr lang="ru-RU" sz="2400" dirty="0" smtClean="0">
                <a:latin typeface="Candara" panose="020E0502030303020204" pitchFamily="34" charset="0"/>
              </a:rPr>
              <a:t>;</a:t>
            </a:r>
            <a:endParaRPr lang="en-US" sz="2400" dirty="0" smtClean="0">
              <a:latin typeface="Candara" panose="020E0502030303020204" pitchFamily="34" charset="0"/>
            </a:endParaRPr>
          </a:p>
          <a:p>
            <a:r>
              <a:rPr lang="en-US" sz="2400" dirty="0" smtClean="0">
                <a:latin typeface="Candara" panose="020E0502030303020204" pitchFamily="34" charset="0"/>
              </a:rPr>
              <a:t>*</a:t>
            </a:r>
            <a:r>
              <a:rPr lang="ru-RU" sz="2400" dirty="0" err="1">
                <a:latin typeface="Candara" panose="020E0502030303020204" pitchFamily="34" charset="0"/>
              </a:rPr>
              <a:t>датність</a:t>
            </a:r>
            <a:r>
              <a:rPr lang="ru-RU" sz="2400" dirty="0">
                <a:latin typeface="Candara" panose="020E0502030303020204" pitchFamily="34" charset="0"/>
              </a:rPr>
              <a:t> </a:t>
            </a:r>
            <a:r>
              <a:rPr lang="ru-RU" sz="2400" dirty="0" err="1">
                <a:latin typeface="Candara" panose="020E0502030303020204" pitchFamily="34" charset="0"/>
              </a:rPr>
              <a:t>втілювати</a:t>
            </a:r>
            <a:r>
              <a:rPr lang="ru-RU" sz="2400" dirty="0">
                <a:latin typeface="Candara" panose="020E0502030303020204" pitchFamily="34" charset="0"/>
              </a:rPr>
              <a:t> образ персонажа перед </a:t>
            </a:r>
            <a:r>
              <a:rPr lang="ru-RU" sz="2400" dirty="0" err="1">
                <a:latin typeface="Candara" panose="020E0502030303020204" pitchFamily="34" charset="0"/>
              </a:rPr>
              <a:t>кінокамерою</a:t>
            </a:r>
            <a:r>
              <a:rPr lang="ru-RU" sz="2400" dirty="0" smtClean="0">
                <a:latin typeface="Candara" panose="020E0502030303020204" pitchFamily="34" charset="0"/>
              </a:rPr>
              <a:t>.</a:t>
            </a:r>
            <a:endParaRPr lang="en-US" sz="2400" dirty="0">
              <a:latin typeface="Candara" panose="020E0502030303020204" pitchFamily="34" charset="0"/>
            </a:endParaRPr>
          </a:p>
          <a:p>
            <a:r>
              <a:rPr lang="en-US" sz="2400" dirty="0" smtClean="0">
                <a:latin typeface="Candara" panose="020E0502030303020204" pitchFamily="34" charset="0"/>
              </a:rPr>
              <a:t>*</a:t>
            </a:r>
            <a:r>
              <a:rPr lang="ru-RU" sz="2400" dirty="0" err="1">
                <a:latin typeface="Candara" panose="020E0502030303020204" pitchFamily="34" charset="0"/>
              </a:rPr>
              <a:t>здатність</a:t>
            </a:r>
            <a:r>
              <a:rPr lang="ru-RU" sz="2400" dirty="0">
                <a:latin typeface="Candara" panose="020E0502030303020204" pitchFamily="34" charset="0"/>
              </a:rPr>
              <a:t> </a:t>
            </a:r>
            <a:r>
              <a:rPr lang="ru-RU" sz="2400" dirty="0" err="1">
                <a:latin typeface="Candara" panose="020E0502030303020204" pitchFamily="34" charset="0"/>
              </a:rPr>
              <a:t>знаходити</a:t>
            </a:r>
            <a:r>
              <a:rPr lang="ru-RU" sz="2400" dirty="0">
                <a:latin typeface="Candara" panose="020E0502030303020204" pitchFamily="34" charset="0"/>
              </a:rPr>
              <a:t> контакт </a:t>
            </a:r>
            <a:r>
              <a:rPr lang="ru-RU" sz="2400" dirty="0" err="1">
                <a:latin typeface="Candara" panose="020E0502030303020204" pitchFamily="34" charset="0"/>
              </a:rPr>
              <a:t>із</a:t>
            </a:r>
            <a:r>
              <a:rPr lang="ru-RU" sz="2400" dirty="0">
                <a:latin typeface="Candara" panose="020E0502030303020204" pitchFamily="34" charset="0"/>
              </a:rPr>
              <a:t> </a:t>
            </a:r>
            <a:r>
              <a:rPr lang="ru-RU" sz="2400" dirty="0" err="1">
                <a:latin typeface="Candara" panose="020E0502030303020204" pitchFamily="34" charset="0"/>
              </a:rPr>
              <a:t>глядачем</a:t>
            </a:r>
            <a:r>
              <a:rPr lang="ru-RU" sz="2400" dirty="0">
                <a:latin typeface="Candara" panose="020E0502030303020204" pitchFamily="34" charset="0"/>
              </a:rPr>
              <a:t>.</a:t>
            </a:r>
            <a:endParaRPr lang="uk-UA" sz="24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56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24886"/>
          </a:xfrm>
        </p:spPr>
        <p:txBody>
          <a:bodyPr>
            <a:normAutofit fontScale="90000"/>
          </a:bodyPr>
          <a:lstStyle/>
          <a:p>
            <a:r>
              <a:rPr lang="uk-UA" sz="4000" i="1" dirty="0"/>
              <a:t>Особистісні якості, інтереси, схильності: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700808"/>
            <a:ext cx="7406640" cy="3600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i="1" dirty="0"/>
              <a:t>емоційність</a:t>
            </a:r>
            <a:r>
              <a:rPr lang="uk-UA" sz="3200" i="1" dirty="0" smtClean="0"/>
              <a:t>;</a:t>
            </a:r>
            <a:endParaRPr lang="en-US" sz="3200" i="1" dirty="0" smtClean="0"/>
          </a:p>
          <a:p>
            <a:r>
              <a:rPr lang="uk-UA" sz="3200" i="1" dirty="0"/>
              <a:t>чутливість</a:t>
            </a:r>
            <a:r>
              <a:rPr lang="uk-UA" sz="3200" i="1" dirty="0" smtClean="0"/>
              <a:t>;</a:t>
            </a:r>
            <a:endParaRPr lang="en-US" sz="3200" i="1" dirty="0" smtClean="0"/>
          </a:p>
          <a:p>
            <a:r>
              <a:rPr lang="uk-UA" sz="3200" i="1" dirty="0"/>
              <a:t>терплячість, наполегливість</a:t>
            </a:r>
            <a:r>
              <a:rPr lang="uk-UA" sz="3200" i="1" dirty="0" smtClean="0"/>
              <a:t>;</a:t>
            </a:r>
            <a:endParaRPr lang="en-US" sz="3200" i="1" dirty="0" smtClean="0"/>
          </a:p>
          <a:p>
            <a:r>
              <a:rPr lang="uk-UA" sz="3200" i="1" dirty="0"/>
              <a:t>вміння імпровізувати</a:t>
            </a:r>
            <a:r>
              <a:rPr lang="uk-UA" sz="3200" i="1" dirty="0" smtClean="0"/>
              <a:t>;</a:t>
            </a:r>
            <a:endParaRPr lang="en-US" sz="3200" i="1" dirty="0" smtClean="0"/>
          </a:p>
          <a:p>
            <a:r>
              <a:rPr lang="uk-UA" sz="3200" i="1" dirty="0"/>
              <a:t>оригінальність, індивідуальність</a:t>
            </a:r>
            <a:r>
              <a:rPr lang="uk-UA" sz="3200" i="1" dirty="0" smtClean="0"/>
              <a:t>;</a:t>
            </a:r>
            <a:endParaRPr lang="en-US" sz="3200" i="1" dirty="0" smtClean="0"/>
          </a:p>
          <a:p>
            <a:r>
              <a:rPr lang="uk-UA" sz="3200" i="1" dirty="0"/>
              <a:t>інтуїтивність.</a:t>
            </a:r>
          </a:p>
        </p:txBody>
      </p:sp>
    </p:spTree>
    <p:extLst>
      <p:ext uri="{BB962C8B-B14F-4D97-AF65-F5344CB8AC3E}">
        <p14:creationId xmlns:p14="http://schemas.microsoft.com/office/powerpoint/2010/main" val="247033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3810000" cy="1162050"/>
          </a:xfrm>
        </p:spPr>
        <p:txBody>
          <a:bodyPr/>
          <a:lstStyle/>
          <a:p>
            <a:r>
              <a:rPr lang="ru-RU" dirty="0" err="1">
                <a:solidFill>
                  <a:schemeClr val="accent3">
                    <a:lumMod val="75000"/>
                  </a:schemeClr>
                </a:solidFill>
                <a:effectLst/>
              </a:rPr>
              <a:t>Якості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/>
              </a:rPr>
              <a:t>,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effectLst/>
              </a:rPr>
              <a:t>що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effectLst/>
              </a:rPr>
              <a:t>перешкоджають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effectLst/>
              </a:rPr>
              <a:t>ефективності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effectLst/>
              </a:rPr>
              <a:t>професійної</a:t>
            </a:r>
            <a:r>
              <a:rPr lang="ru-RU" dirty="0">
                <a:solidFill>
                  <a:schemeClr val="accent3">
                    <a:lumMod val="75000"/>
                  </a:schemeClr>
                </a:solidFill>
                <a:effectLst/>
              </a:rPr>
              <a:t> </a:t>
            </a:r>
            <a:r>
              <a:rPr lang="ru-RU" dirty="0" err="1">
                <a:solidFill>
                  <a:schemeClr val="accent3">
                    <a:lumMod val="75000"/>
                  </a:schemeClr>
                </a:solidFill>
                <a:effectLst/>
              </a:rPr>
              <a:t>діяльності</a:t>
            </a:r>
            <a:r>
              <a:rPr lang="ru-RU" dirty="0">
                <a:effectLst/>
              </a:rPr>
              <a:t>:</a:t>
            </a:r>
            <a:endParaRPr lang="uk-UA" dirty="0">
              <a:effectLst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3966252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sz="2800" i="1" dirty="0" smtClean="0">
                <a:solidFill>
                  <a:schemeClr val="accent3">
                    <a:lumMod val="75000"/>
                  </a:schemeClr>
                </a:solidFill>
              </a:rPr>
              <a:t>Відсутність </a:t>
            </a:r>
            <a:r>
              <a:rPr lang="uk-UA" sz="2800" i="1" dirty="0">
                <a:solidFill>
                  <a:schemeClr val="accent3">
                    <a:lumMod val="75000"/>
                  </a:schemeClr>
                </a:solidFill>
              </a:rPr>
              <a:t>артистичних здібностей</a:t>
            </a:r>
            <a:r>
              <a:rPr lang="uk-UA" sz="2800" i="1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en-US" sz="2800" i="1" dirty="0" smtClean="0">
              <a:solidFill>
                <a:schemeClr val="accent3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uk-UA" sz="2800" i="1" dirty="0" err="1">
                <a:solidFill>
                  <a:schemeClr val="accent3">
                    <a:lumMod val="75000"/>
                  </a:schemeClr>
                </a:solidFill>
              </a:rPr>
              <a:t>неоригінальності</a:t>
            </a:r>
            <a:r>
              <a:rPr lang="uk-UA" sz="2800" i="1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en-US" sz="2800" i="1" dirty="0" smtClean="0">
              <a:solidFill>
                <a:schemeClr val="accent3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uk-UA" sz="2800" i="1" dirty="0">
                <a:solidFill>
                  <a:schemeClr val="accent3">
                    <a:lumMod val="75000"/>
                  </a:schemeClr>
                </a:solidFill>
              </a:rPr>
              <a:t>скутість, "</a:t>
            </a:r>
            <a:r>
              <a:rPr lang="uk-UA" sz="2800" i="1" dirty="0" err="1">
                <a:solidFill>
                  <a:schemeClr val="accent3">
                    <a:lumMod val="75000"/>
                  </a:schemeClr>
                </a:solidFill>
              </a:rPr>
              <a:t>зажатисть</a:t>
            </a:r>
            <a:r>
              <a:rPr lang="uk-UA" sz="2800" i="1" dirty="0">
                <a:solidFill>
                  <a:schemeClr val="accent3">
                    <a:lumMod val="75000"/>
                  </a:schemeClr>
                </a:solidFill>
              </a:rPr>
              <a:t>", незручність</a:t>
            </a:r>
            <a:r>
              <a:rPr lang="uk-UA" sz="2800" i="1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en-US" sz="2800" i="1" dirty="0" smtClean="0">
              <a:solidFill>
                <a:schemeClr val="accent3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uk-UA" sz="2800" i="1" dirty="0">
                <a:solidFill>
                  <a:schemeClr val="accent3">
                    <a:lumMod val="75000"/>
                  </a:schemeClr>
                </a:solidFill>
              </a:rPr>
              <a:t>тривожність</a:t>
            </a:r>
            <a:r>
              <a:rPr lang="uk-UA" sz="2800" i="1" dirty="0" smtClean="0">
                <a:solidFill>
                  <a:schemeClr val="accent3">
                    <a:lumMod val="75000"/>
                  </a:schemeClr>
                </a:solidFill>
              </a:rPr>
              <a:t>;</a:t>
            </a:r>
            <a:endParaRPr lang="en-US" sz="2800" i="1" dirty="0" smtClean="0">
              <a:solidFill>
                <a:schemeClr val="accent3">
                  <a:lumMod val="75000"/>
                </a:schemeClr>
              </a:solidFill>
              <a:latin typeface="Baskerville Old Face" panose="02020602080505020303" pitchFamily="18" charset="0"/>
            </a:endParaRPr>
          </a:p>
          <a:p>
            <a:r>
              <a:rPr lang="ru-RU" sz="2800" i="1" dirty="0" err="1">
                <a:solidFill>
                  <a:schemeClr val="accent3">
                    <a:lumMod val="75000"/>
                  </a:schemeClr>
                </a:solidFill>
              </a:rPr>
              <a:t>ригідність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3">
                    <a:lumMod val="75000"/>
                  </a:schemeClr>
                </a:solidFill>
              </a:rPr>
              <a:t>мислення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 (</a:t>
            </a:r>
            <a:r>
              <a:rPr lang="ru-RU" sz="2800" i="1" dirty="0" err="1">
                <a:solidFill>
                  <a:schemeClr val="accent3">
                    <a:lumMod val="75000"/>
                  </a:schemeClr>
                </a:solidFill>
              </a:rPr>
              <a:t>нездатність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3">
                    <a:lumMod val="75000"/>
                  </a:schemeClr>
                </a:solidFill>
              </a:rPr>
              <a:t>вживатися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2800" i="1" dirty="0" err="1">
                <a:solidFill>
                  <a:schemeClr val="accent3">
                    <a:lumMod val="75000"/>
                  </a:schemeClr>
                </a:solidFill>
              </a:rPr>
              <a:t>різні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3">
                    <a:lumMod val="75000"/>
                  </a:schemeClr>
                </a:solidFill>
              </a:rPr>
              <a:t>образи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. </a:t>
            </a:r>
            <a:r>
              <a:rPr lang="ru-RU" sz="2800" i="1" dirty="0" err="1">
                <a:solidFill>
                  <a:schemeClr val="accent3">
                    <a:lumMod val="75000"/>
                  </a:schemeClr>
                </a:solidFill>
              </a:rPr>
              <a:t>явні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3">
                    <a:lumMod val="75000"/>
                  </a:schemeClr>
                </a:solidFill>
              </a:rPr>
              <a:t>зовнішні</a:t>
            </a:r>
            <a:r>
              <a:rPr lang="ru-RU" sz="2800" i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3">
                    <a:lumMod val="75000"/>
                  </a:schemeClr>
                </a:solidFill>
              </a:rPr>
              <a:t>дефекти</a:t>
            </a:r>
            <a:r>
              <a:rPr lang="ru-RU" i="1" dirty="0">
                <a:solidFill>
                  <a:schemeClr val="accent3">
                    <a:lumMod val="75000"/>
                  </a:schemeClr>
                </a:solidFill>
              </a:rPr>
              <a:t>.</a:t>
            </a:r>
            <a:endParaRPr lang="uk-UA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484784"/>
            <a:ext cx="4320480" cy="4248472"/>
          </a:xfrm>
        </p:spPr>
      </p:pic>
    </p:spTree>
    <p:extLst>
      <p:ext uri="{BB962C8B-B14F-4D97-AF65-F5344CB8AC3E}">
        <p14:creationId xmlns:p14="http://schemas.microsoft.com/office/powerpoint/2010/main" val="152766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332656"/>
            <a:ext cx="3810000" cy="1008112"/>
          </a:xfrm>
        </p:spPr>
        <p:txBody>
          <a:bodyPr/>
          <a:lstStyle/>
          <a:p>
            <a:r>
              <a:rPr lang="uk-UA" i="1" dirty="0">
                <a:solidFill>
                  <a:schemeClr val="accent4">
                    <a:lumMod val="50000"/>
                  </a:schemeClr>
                </a:solidFill>
              </a:rPr>
              <a:t>Області застосування професійних знань: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32040" y="1916832"/>
            <a:ext cx="3882008" cy="4248472"/>
          </a:xfrm>
          <a:solidFill>
            <a:schemeClr val="bg2"/>
          </a:solidFill>
        </p:spPr>
        <p:txBody>
          <a:bodyPr>
            <a:noAutofit/>
          </a:bodyPr>
          <a:lstStyle/>
          <a:p>
            <a:pPr marL="388620" indent="-342900">
              <a:buAutoNum type="arabicPeriod"/>
            </a:pPr>
            <a:r>
              <a:rPr lang="ru-RU" sz="2400" dirty="0" err="1" smtClean="0">
                <a:solidFill>
                  <a:schemeClr val="accent4">
                    <a:lumMod val="50000"/>
                  </a:schemeClr>
                </a:solidFill>
              </a:rPr>
              <a:t>театри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палаци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культури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кіноконцертні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зали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;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концертні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зали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,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філармонії</a:t>
            </a:r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;</a:t>
            </a:r>
            <a:endParaRPr lang="en-US" sz="2400" dirty="0" smtClean="0">
              <a:solidFill>
                <a:schemeClr val="accent4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388620" indent="-342900">
              <a:buAutoNum type="arabicPeriod"/>
            </a:pPr>
            <a:r>
              <a:rPr lang="uk-UA" sz="2400" dirty="0">
                <a:solidFill>
                  <a:schemeClr val="accent4">
                    <a:lumMod val="50000"/>
                  </a:schemeClr>
                </a:solidFill>
              </a:rPr>
              <a:t>кіно-і радіостудії</a:t>
            </a: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;</a:t>
            </a:r>
            <a:endParaRPr lang="en-US" sz="2400" dirty="0" smtClean="0">
              <a:solidFill>
                <a:schemeClr val="accent4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pPr marL="388620" indent="-342900">
              <a:buAutoNum type="arabicPeriod"/>
            </a:pPr>
            <a:r>
              <a:rPr lang="uk-UA" sz="2400" dirty="0">
                <a:solidFill>
                  <a:schemeClr val="accent4">
                    <a:lumMod val="50000"/>
                  </a:schemeClr>
                </a:solidFill>
              </a:rPr>
              <a:t>соціальні організації (дитячі центри творчості і </a:t>
            </a:r>
            <a:r>
              <a:rPr lang="uk-UA" sz="2400" dirty="0" smtClean="0">
                <a:solidFill>
                  <a:schemeClr val="accent4">
                    <a:lumMod val="50000"/>
                  </a:schemeClr>
                </a:solidFill>
              </a:rPr>
              <a:t>дозвілля.</a:t>
            </a:r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  <a:latin typeface="Arial Rounded MT Bold" panose="020F0704030504030204" pitchFamily="34" charset="0"/>
              </a:rPr>
              <a:t>)</a:t>
            </a:r>
          </a:p>
          <a:p>
            <a:pPr marL="388620" indent="-342900">
              <a:buAutoNum type="arabicPeriod"/>
            </a:pP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освітні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 установи (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театральні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 училища, </a:t>
            </a:r>
            <a:r>
              <a:rPr lang="ru-RU" sz="2400" dirty="0" err="1">
                <a:solidFill>
                  <a:schemeClr val="accent4">
                    <a:lumMod val="50000"/>
                  </a:schemeClr>
                </a:solidFill>
              </a:rPr>
              <a:t>вузи</a:t>
            </a:r>
            <a:r>
              <a:rPr lang="ru-RU" sz="2400" dirty="0">
                <a:solidFill>
                  <a:schemeClr val="accent4">
                    <a:lumMod val="50000"/>
                  </a:schemeClr>
                </a:solidFill>
              </a:rPr>
              <a:t>).</a:t>
            </a:r>
            <a:endParaRPr lang="en-US" sz="2400" dirty="0" smtClean="0">
              <a:solidFill>
                <a:schemeClr val="accent4">
                  <a:lumMod val="50000"/>
                </a:schemeClr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12" y="1772816"/>
            <a:ext cx="3815655" cy="3384376"/>
          </a:xfrm>
        </p:spPr>
      </p:pic>
    </p:spTree>
    <p:extLst>
      <p:ext uri="{BB962C8B-B14F-4D97-AF65-F5344CB8AC3E}">
        <p14:creationId xmlns:p14="http://schemas.microsoft.com/office/powerpoint/2010/main" val="3006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0"/>
            <a:ext cx="7579568" cy="1832082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accent4">
                    <a:lumMod val="50000"/>
                  </a:schemeClr>
                </a:solidFill>
                <a:effectLst/>
              </a:rPr>
              <a:t>Плюси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effectLst/>
              </a:rPr>
              <a:t> та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effectLst/>
              </a:rPr>
              <a:t>мінуси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effectLst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effectLst/>
              </a:rPr>
              <a:t>акторської</a:t>
            </a:r>
            <a:r>
              <a:rPr lang="ru-RU" dirty="0">
                <a:solidFill>
                  <a:schemeClr val="accent4">
                    <a:lumMod val="50000"/>
                  </a:schemeClr>
                </a:solidFill>
                <a:effectLst/>
              </a:rPr>
              <a:t> </a:t>
            </a:r>
            <a:r>
              <a:rPr lang="ru-RU" dirty="0" err="1">
                <a:solidFill>
                  <a:schemeClr val="accent4">
                    <a:lumMod val="50000"/>
                  </a:schemeClr>
                </a:solidFill>
                <a:effectLst/>
              </a:rPr>
              <a:t>професії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5256584"/>
          </a:xfrm>
          <a:solidFill>
            <a:schemeClr val="bg2"/>
          </a:solidFill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Плюси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1.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часто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актори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подорожують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по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всьому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світу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в рамках гастролей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або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зйомок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;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2.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слава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і народна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любов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натовпи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шанувальників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;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uk-UA" dirty="0" smtClean="0">
                <a:solidFill>
                  <a:schemeClr val="accent4">
                    <a:lumMod val="50000"/>
                  </a:schemeClr>
                </a:solidFill>
              </a:rPr>
              <a:t>Мінуси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1.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представники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даної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професії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живуть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своєю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роботою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Варто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бути готовим до браку часу на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особисте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життя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;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2.</a:t>
            </a: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</a:rPr>
              <a:t>нерідко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на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знімальному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майданчику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актори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отримують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</a:rPr>
              <a:t>травми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uk-UA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>
                <a:solidFill>
                  <a:schemeClr val="accent2">
                    <a:lumMod val="50000"/>
                  </a:schemeClr>
                </a:solidFill>
              </a:rPr>
              <a:t>Міф про професію актора</a:t>
            </a:r>
            <a:endParaRPr lang="uk-UA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solidFill>
            <a:schemeClr val="bg2">
              <a:lumMod val="90000"/>
            </a:schemeClr>
          </a:solidFill>
        </p:spPr>
        <p:txBody>
          <a:bodyPr>
            <a:noAutofit/>
          </a:bodyPr>
          <a:lstStyle/>
          <a:p>
            <a:r>
              <a:rPr lang="uk-UA" sz="1800" dirty="0"/>
              <a:t> </a:t>
            </a:r>
            <a:r>
              <a:rPr lang="uk-UA" sz="1800" dirty="0">
                <a:solidFill>
                  <a:schemeClr val="accent2">
                    <a:lumMod val="50000"/>
                  </a:schemeClr>
                </a:solidFill>
              </a:rPr>
              <a:t>Актори заробляють величезні гроші. Їхні гонорари — цифра із шістьма нулями.</a:t>
            </a:r>
            <a:br>
              <a:rPr lang="uk-UA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uk-UA" sz="1800" dirty="0">
                <a:solidFill>
                  <a:schemeClr val="accent2">
                    <a:lumMod val="50000"/>
                  </a:schemeClr>
                </a:solidFill>
              </a:rPr>
              <a:t>Насправді. У більшості театральних акторів, навіть у заслужених і народних, заробітки невеликі, з середньому від 300 до 1000 </a:t>
            </a:r>
            <a:r>
              <a:rPr lang="uk-UA" sz="1800" dirty="0" err="1">
                <a:solidFill>
                  <a:schemeClr val="accent2">
                    <a:lumMod val="50000"/>
                  </a:schemeClr>
                </a:solidFill>
              </a:rPr>
              <a:t>у.о</a:t>
            </a:r>
            <a:r>
              <a:rPr lang="uk-UA" sz="1800" dirty="0">
                <a:solidFill>
                  <a:schemeClr val="accent2">
                    <a:lumMod val="50000"/>
                  </a:schemeClr>
                </a:solidFill>
              </a:rPr>
              <a:t>. До речі, багато західних акторів, дізнаючись про настільки непривабливе матеріальне становище наших талантів, приходили в невимовне здивування, оскільки в їхньому розумінні знаменитість — це завжди забезпечена людина.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1484784"/>
            <a:ext cx="3744416" cy="4248472"/>
          </a:xfrm>
        </p:spPr>
      </p:pic>
    </p:spTree>
    <p:extLst>
      <p:ext uri="{BB962C8B-B14F-4D97-AF65-F5344CB8AC3E}">
        <p14:creationId xmlns:p14="http://schemas.microsoft.com/office/powerpoint/2010/main" val="93779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118</TotalTime>
  <Words>449</Words>
  <Application>Microsoft Office PowerPoint</Application>
  <PresentationFormat>Экран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 Rounded MT Bold</vt:lpstr>
      <vt:lpstr>Baskerville Old Face</vt:lpstr>
      <vt:lpstr>Candara</vt:lpstr>
      <vt:lpstr>Corbel</vt:lpstr>
      <vt:lpstr>Gill Sans MT</vt:lpstr>
      <vt:lpstr>Verdana</vt:lpstr>
      <vt:lpstr>Wingdings 2</vt:lpstr>
      <vt:lpstr>Солнцестояние</vt:lpstr>
      <vt:lpstr>Моя майбутня професія актор</vt:lpstr>
      <vt:lpstr>Історія професії</vt:lpstr>
      <vt:lpstr>Домінуючі види діяльності:</vt:lpstr>
      <vt:lpstr>Здібності</vt:lpstr>
      <vt:lpstr>Особистісні якості, інтереси, схильності:</vt:lpstr>
      <vt:lpstr>Якості, що перешкоджають ефективності професійної діяльності:</vt:lpstr>
      <vt:lpstr>Області застосування професійних знань:</vt:lpstr>
      <vt:lpstr>Плюси та мінуси акторської професії </vt:lpstr>
      <vt:lpstr>Міф про професію актора</vt:lpstr>
      <vt:lpstr>Висновок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Моя майбутня професія</dc:title>
  <dc:creator>Адміністратор-ПК</dc:creator>
  <cp:lastModifiedBy>Nadia</cp:lastModifiedBy>
  <cp:revision>12</cp:revision>
  <dcterms:created xsi:type="dcterms:W3CDTF">2016-11-23T17:15:20Z</dcterms:created>
  <dcterms:modified xsi:type="dcterms:W3CDTF">2017-02-15T18:53:44Z</dcterms:modified>
</cp:coreProperties>
</file>