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3"/>
  </p:notesMasterIdLst>
  <p:sldIdLst>
    <p:sldId id="256" r:id="rId2"/>
    <p:sldId id="257" r:id="rId3"/>
    <p:sldId id="258" r:id="rId4"/>
    <p:sldId id="285" r:id="rId5"/>
    <p:sldId id="259" r:id="rId6"/>
    <p:sldId id="261" r:id="rId7"/>
    <p:sldId id="262" r:id="rId8"/>
    <p:sldId id="263" r:id="rId9"/>
    <p:sldId id="264" r:id="rId10"/>
    <p:sldId id="265" r:id="rId11"/>
    <p:sldId id="291" r:id="rId12"/>
    <p:sldId id="292" r:id="rId13"/>
    <p:sldId id="266" r:id="rId14"/>
    <p:sldId id="267" r:id="rId15"/>
    <p:sldId id="290" r:id="rId16"/>
    <p:sldId id="293" r:id="rId17"/>
    <p:sldId id="294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14" r:id="rId26"/>
    <p:sldId id="315" r:id="rId27"/>
    <p:sldId id="316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277" r:id="rId38"/>
    <p:sldId id="289" r:id="rId39"/>
    <p:sldId id="312" r:id="rId40"/>
    <p:sldId id="318" r:id="rId41"/>
    <p:sldId id="317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3FEB"/>
    <a:srgbClr val="81029A"/>
    <a:srgbClr val="0000FF"/>
    <a:srgbClr val="0417C8"/>
    <a:srgbClr val="000099"/>
    <a:srgbClr val="2D37FD"/>
    <a:srgbClr val="874AE0"/>
    <a:srgbClr val="037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856" autoAdjust="0"/>
    <p:restoredTop sz="98983" autoAdjust="0"/>
  </p:normalViewPr>
  <p:slideViewPr>
    <p:cSldViewPr>
      <p:cViewPr varScale="1">
        <p:scale>
          <a:sx n="46" d="100"/>
          <a:sy n="46" d="100"/>
        </p:scale>
        <p:origin x="-1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25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7FC3F1-ADFD-4E46-99A4-24110DC90CCC}" type="doc">
      <dgm:prSet loTypeId="urn:microsoft.com/office/officeart/2005/8/layout/cycle2" loCatId="cycle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6DB5B77B-AFB5-4AEB-A700-463E1B619610}">
      <dgm:prSet phldrT="[Текст]" custT="1"/>
      <dgm:spPr/>
      <dgm:t>
        <a:bodyPr/>
        <a:lstStyle/>
        <a:p>
          <a:r>
            <a:rPr lang="uk-UA" sz="1400" b="1" dirty="0" smtClean="0">
              <a:latin typeface="Bookman Old Style" pitchFamily="18" charset="0"/>
            </a:rPr>
            <a:t>Збагачення образно-асоціативного мислення, уяви, фантазії</a:t>
          </a:r>
          <a:endParaRPr lang="ru-RU" sz="1400" b="1" dirty="0">
            <a:latin typeface="Bookman Old Style" pitchFamily="18" charset="0"/>
          </a:endParaRPr>
        </a:p>
      </dgm:t>
    </dgm:pt>
    <dgm:pt modelId="{E320B288-2BF6-474E-9EAF-EA571BA016AB}" type="parTrans" cxnId="{EC714B9C-C7A1-451B-AEE7-D5404D7DF9CF}">
      <dgm:prSet/>
      <dgm:spPr/>
      <dgm:t>
        <a:bodyPr/>
        <a:lstStyle/>
        <a:p>
          <a:endParaRPr lang="ru-RU"/>
        </a:p>
      </dgm:t>
    </dgm:pt>
    <dgm:pt modelId="{A71F7006-11A8-44A2-AEDA-937A53713987}" type="sibTrans" cxnId="{EC714B9C-C7A1-451B-AEE7-D5404D7DF9CF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0E5CDDAF-C239-4080-9E69-D57F337AEC66}">
      <dgm:prSet phldrT="[Текст]" custT="1"/>
      <dgm:spPr/>
      <dgm:t>
        <a:bodyPr/>
        <a:lstStyle/>
        <a:p>
          <a:r>
            <a:rPr lang="uk-UA" sz="1400" b="1" dirty="0" smtClean="0">
              <a:latin typeface="Bookman Old Style" pitchFamily="18" charset="0"/>
            </a:rPr>
            <a:t>Свобода у виборі діяльності, у чергуванні та тривалості занять  справами</a:t>
          </a:r>
          <a:endParaRPr lang="ru-RU" sz="1400" b="1" dirty="0">
            <a:latin typeface="Bookman Old Style" pitchFamily="18" charset="0"/>
          </a:endParaRPr>
        </a:p>
      </dgm:t>
    </dgm:pt>
    <dgm:pt modelId="{EA681363-CC96-47CC-9F20-CA042680014B}" type="parTrans" cxnId="{6ED8999D-C3B3-4B5F-B616-98C080ABB51C}">
      <dgm:prSet/>
      <dgm:spPr/>
      <dgm:t>
        <a:bodyPr/>
        <a:lstStyle/>
        <a:p>
          <a:endParaRPr lang="ru-RU"/>
        </a:p>
      </dgm:t>
    </dgm:pt>
    <dgm:pt modelId="{6A15D915-71C8-4DA6-B47F-0559804E9C96}" type="sibTrans" cxnId="{6ED8999D-C3B3-4B5F-B616-98C080ABB51C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F564D72A-8744-4A5C-AE84-9D18CC65BBCD}">
      <dgm:prSet phldrT="[Текст]" custT="1"/>
      <dgm:spPr/>
      <dgm:t>
        <a:bodyPr/>
        <a:lstStyle/>
        <a:p>
          <a:r>
            <a:rPr lang="uk-UA" sz="1400" b="1" dirty="0" smtClean="0">
              <a:latin typeface="Bookman Old Style" pitchFamily="18" charset="0"/>
            </a:rPr>
            <a:t>Нена-</a:t>
          </a:r>
        </a:p>
        <a:p>
          <a:r>
            <a:rPr lang="uk-UA" sz="1400" b="1" dirty="0" smtClean="0">
              <a:latin typeface="Bookman Old Style" pitchFamily="18" charset="0"/>
            </a:rPr>
            <a:t>в</a:t>
          </a:r>
          <a:r>
            <a:rPr lang="en-US" sz="1400" b="1" dirty="0" smtClean="0">
              <a:latin typeface="Bookman Old Style" pitchFamily="18" charset="0"/>
            </a:rPr>
            <a:t>’</a:t>
          </a:r>
          <a:r>
            <a:rPr lang="uk-UA" sz="1400" b="1" dirty="0" smtClean="0">
              <a:latin typeface="Bookman Old Style" pitchFamily="18" charset="0"/>
            </a:rPr>
            <a:t>язлива,</a:t>
          </a:r>
        </a:p>
        <a:p>
          <a:r>
            <a:rPr lang="uk-UA" sz="1400" b="1" dirty="0" smtClean="0">
              <a:latin typeface="Bookman Old Style" pitchFamily="18" charset="0"/>
            </a:rPr>
            <a:t>доброзичлива допомога дорослих</a:t>
          </a:r>
          <a:endParaRPr lang="ru-RU" sz="1400" b="1" dirty="0">
            <a:latin typeface="Bookman Old Style" pitchFamily="18" charset="0"/>
          </a:endParaRPr>
        </a:p>
      </dgm:t>
    </dgm:pt>
    <dgm:pt modelId="{BD1BCFFA-C3A6-4356-99A6-22AC78F70442}" type="parTrans" cxnId="{F4FF4283-E48D-4DE3-BD07-464AC26481D2}">
      <dgm:prSet/>
      <dgm:spPr/>
      <dgm:t>
        <a:bodyPr/>
        <a:lstStyle/>
        <a:p>
          <a:endParaRPr lang="ru-RU"/>
        </a:p>
      </dgm:t>
    </dgm:pt>
    <dgm:pt modelId="{C58F6910-0BD4-44B6-9611-77DBDE995443}" type="sibTrans" cxnId="{F4FF4283-E48D-4DE3-BD07-464AC26481D2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B1A821BE-A319-4754-B362-A79D8755ACE4}">
      <dgm:prSet phldrT="[Текст]" custT="1"/>
      <dgm:spPr/>
      <dgm:t>
        <a:bodyPr/>
        <a:lstStyle/>
        <a:p>
          <a:r>
            <a:rPr lang="uk-UA" sz="1400" b="1" dirty="0" smtClean="0">
              <a:latin typeface="Bookman Old Style" pitchFamily="18" charset="0"/>
            </a:rPr>
            <a:t>Розвивальнесередовище</a:t>
          </a:r>
          <a:endParaRPr lang="ru-RU" sz="1400" b="1" dirty="0">
            <a:latin typeface="Bookman Old Style" pitchFamily="18" charset="0"/>
          </a:endParaRPr>
        </a:p>
      </dgm:t>
    </dgm:pt>
    <dgm:pt modelId="{7701B118-5BDB-41A7-A195-BE4364A8ABB1}" type="parTrans" cxnId="{3FFA15DA-415E-4E28-AE5C-F1D5921594DC}">
      <dgm:prSet/>
      <dgm:spPr/>
      <dgm:t>
        <a:bodyPr/>
        <a:lstStyle/>
        <a:p>
          <a:endParaRPr lang="ru-RU"/>
        </a:p>
      </dgm:t>
    </dgm:pt>
    <dgm:pt modelId="{322AE947-4B06-478B-91CA-D9E60BBFE81D}" type="sibTrans" cxnId="{3FFA15DA-415E-4E28-AE5C-F1D5921594DC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F013C21E-8160-4B0D-AF83-FF434C292C3B}">
      <dgm:prSet phldrT="[Текст]" custT="1"/>
      <dgm:spPr/>
      <dgm:t>
        <a:bodyPr/>
        <a:lstStyle/>
        <a:p>
          <a:r>
            <a:rPr lang="uk-UA" sz="1400" b="1" dirty="0" smtClean="0">
              <a:latin typeface="Bookman Old Style" pitchFamily="18" charset="0"/>
            </a:rPr>
            <a:t>Ранній початок</a:t>
          </a:r>
          <a:endParaRPr lang="ru-RU" sz="1400" b="1" dirty="0">
            <a:latin typeface="Bookman Old Style" pitchFamily="18" charset="0"/>
          </a:endParaRPr>
        </a:p>
      </dgm:t>
    </dgm:pt>
    <dgm:pt modelId="{A21CBE67-D7C9-4DAB-AFA9-E3FD61B07708}" type="parTrans" cxnId="{2D6C04BA-8582-4D64-A302-02601214990D}">
      <dgm:prSet/>
      <dgm:spPr/>
      <dgm:t>
        <a:bodyPr/>
        <a:lstStyle/>
        <a:p>
          <a:endParaRPr lang="ru-RU"/>
        </a:p>
      </dgm:t>
    </dgm:pt>
    <dgm:pt modelId="{39435D9C-651A-4C42-ACC1-7F066F935F24}" type="sibTrans" cxnId="{2D6C04BA-8582-4D64-A302-02601214990D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8AA412FA-88BF-4175-84C5-3114258653EF}" type="pres">
      <dgm:prSet presAssocID="{9A7FC3F1-ADFD-4E46-99A4-24110DC90CC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39778C-EA1C-4440-AC53-AF63C06AC622}" type="pres">
      <dgm:prSet presAssocID="{6DB5B77B-AFB5-4AEB-A700-463E1B619610}" presName="node" presStyleLbl="node1" presStyleIdx="0" presStyleCnt="5" custScaleX="143973" custScaleY="120511" custRadScaleRad="88989" custRadScaleInc="11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6CF64-A990-4291-860F-F4FCB14CCAD7}" type="pres">
      <dgm:prSet presAssocID="{A71F7006-11A8-44A2-AEDA-937A53713987}" presName="sibTrans" presStyleLbl="sibTrans2D1" presStyleIdx="0" presStyleCnt="5" custAng="3768721" custScaleX="143455" custScaleY="109429" custLinFactX="-157600" custLinFactY="11982" custLinFactNeighborX="-200000" custLinFactNeighborY="100000"/>
      <dgm:spPr/>
      <dgm:t>
        <a:bodyPr/>
        <a:lstStyle/>
        <a:p>
          <a:endParaRPr lang="en-US"/>
        </a:p>
      </dgm:t>
    </dgm:pt>
    <dgm:pt modelId="{F5DF40D5-AAED-4E21-8EB6-579509E6D684}" type="pres">
      <dgm:prSet presAssocID="{A71F7006-11A8-44A2-AEDA-937A53713987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BBCE7D15-3CD2-4A6D-953E-3E98D5FE7782}" type="pres">
      <dgm:prSet presAssocID="{0E5CDDAF-C239-4080-9E69-D57F337AEC66}" presName="node" presStyleLbl="node1" presStyleIdx="1" presStyleCnt="5" custScaleX="133656" custScaleY="113997" custRadScaleRad="134192" custRadScaleInc="105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8FF48-520F-4D26-8C1C-CB8F89CFBDE1}" type="pres">
      <dgm:prSet presAssocID="{6A15D915-71C8-4DA6-B47F-0559804E9C96}" presName="sibTrans" presStyleLbl="sibTrans2D1" presStyleIdx="1" presStyleCnt="5" custAng="3229614" custScaleX="167103" custScaleY="88822" custLinFactX="-134562" custLinFactY="-16901" custLinFactNeighborX="-200000" custLinFactNeighborY="-100000"/>
      <dgm:spPr/>
      <dgm:t>
        <a:bodyPr/>
        <a:lstStyle/>
        <a:p>
          <a:endParaRPr lang="en-US"/>
        </a:p>
      </dgm:t>
    </dgm:pt>
    <dgm:pt modelId="{198D0B3C-E9BF-40EA-935E-5655E9557492}" type="pres">
      <dgm:prSet presAssocID="{6A15D915-71C8-4DA6-B47F-0559804E9C9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BB98ECD2-3163-4FF5-9209-9DCC1B6D08F5}" type="pres">
      <dgm:prSet presAssocID="{F564D72A-8744-4A5C-AE84-9D18CC65BBCD}" presName="node" presStyleLbl="node1" presStyleIdx="2" presStyleCnt="5" custScaleX="137140" custScaleY="111246" custRadScaleRad="133377" custRadScaleInc="-43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F6AB4D-8D39-442B-874B-9AADDDD7AF03}" type="pres">
      <dgm:prSet presAssocID="{C58F6910-0BD4-44B6-9611-77DBDE995443}" presName="sibTrans" presStyleLbl="sibTrans2D1" presStyleIdx="2" presStyleCnt="5" custAng="2804033" custScaleX="45399" custScaleY="97400" custLinFactX="18756" custLinFactY="-57619" custLinFactNeighborX="100000" custLinFactNeighborY="-100000"/>
      <dgm:spPr/>
      <dgm:t>
        <a:bodyPr/>
        <a:lstStyle/>
        <a:p>
          <a:endParaRPr lang="en-US"/>
        </a:p>
      </dgm:t>
    </dgm:pt>
    <dgm:pt modelId="{CA453AA7-D07C-4716-835C-90AFB2C39C22}" type="pres">
      <dgm:prSet presAssocID="{C58F6910-0BD4-44B6-9611-77DBDE99544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3E92A75E-6464-4594-BD30-6194178FBADF}" type="pres">
      <dgm:prSet presAssocID="{B1A821BE-A319-4754-B362-A79D8755ACE4}" presName="node" presStyleLbl="node1" presStyleIdx="3" presStyleCnt="5" custScaleX="128960" custScaleY="117350" custRadScaleRad="121164" custRadScaleInc="30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9C451-E5A5-4FFE-B3DD-25F5160D5F66}" type="pres">
      <dgm:prSet presAssocID="{322AE947-4B06-478B-91CA-D9E60BBFE81D}" presName="sibTrans" presStyleLbl="sibTrans2D1" presStyleIdx="3" presStyleCnt="5" custAng="2830834" custScaleX="170178" custScaleY="92680" custLinFactX="200000" custLinFactNeighborX="280979" custLinFactNeighborY="60465"/>
      <dgm:spPr/>
      <dgm:t>
        <a:bodyPr/>
        <a:lstStyle/>
        <a:p>
          <a:endParaRPr lang="en-US"/>
        </a:p>
      </dgm:t>
    </dgm:pt>
    <dgm:pt modelId="{FD4C4F09-7BE7-440F-9103-C61E3FC3BDE9}" type="pres">
      <dgm:prSet presAssocID="{322AE947-4B06-478B-91CA-D9E60BBFE81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1375BE37-FB1F-4C29-A92F-D0A65B15E265}" type="pres">
      <dgm:prSet presAssocID="{F013C21E-8160-4B0D-AF83-FF434C292C3B}" presName="node" presStyleLbl="node1" presStyleIdx="4" presStyleCnt="5" custScaleX="131345" custScaleY="118965" custRadScaleRad="114792" custRadScaleInc="-70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004482-EF0B-441B-A360-BB6319FF2FE2}" type="pres">
      <dgm:prSet presAssocID="{39435D9C-651A-4C42-ACC1-7F066F935F24}" presName="sibTrans" presStyleLbl="sibTrans2D1" presStyleIdx="4" presStyleCnt="5" custAng="3044443" custScaleX="119369" custLinFactY="100000" custLinFactNeighborX="-6031" custLinFactNeighborY="102505"/>
      <dgm:spPr/>
      <dgm:t>
        <a:bodyPr/>
        <a:lstStyle/>
        <a:p>
          <a:endParaRPr lang="en-US"/>
        </a:p>
      </dgm:t>
    </dgm:pt>
    <dgm:pt modelId="{692ACA79-8561-4CE7-BE05-DE338404E082}" type="pres">
      <dgm:prSet presAssocID="{39435D9C-651A-4C42-ACC1-7F066F935F24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EE183745-15AE-4C3A-AFF4-54C0A1CB0624}" type="presOf" srcId="{A71F7006-11A8-44A2-AEDA-937A53713987}" destId="{F5DF40D5-AAED-4E21-8EB6-579509E6D684}" srcOrd="1" destOrd="0" presId="urn:microsoft.com/office/officeart/2005/8/layout/cycle2"/>
    <dgm:cxn modelId="{FA8081F1-F5AF-4CDD-BC9D-A8DA5742A4B0}" type="presOf" srcId="{F564D72A-8744-4A5C-AE84-9D18CC65BBCD}" destId="{BB98ECD2-3163-4FF5-9209-9DCC1B6D08F5}" srcOrd="0" destOrd="0" presId="urn:microsoft.com/office/officeart/2005/8/layout/cycle2"/>
    <dgm:cxn modelId="{CDBC1CD8-BB38-4764-9A57-0322B1DD27E4}" type="presOf" srcId="{B1A821BE-A319-4754-B362-A79D8755ACE4}" destId="{3E92A75E-6464-4594-BD30-6194178FBADF}" srcOrd="0" destOrd="0" presId="urn:microsoft.com/office/officeart/2005/8/layout/cycle2"/>
    <dgm:cxn modelId="{1FF67947-1022-4A8C-A746-9E301CB1DFB2}" type="presOf" srcId="{39435D9C-651A-4C42-ACC1-7F066F935F24}" destId="{B1004482-EF0B-441B-A360-BB6319FF2FE2}" srcOrd="0" destOrd="0" presId="urn:microsoft.com/office/officeart/2005/8/layout/cycle2"/>
    <dgm:cxn modelId="{6ED8999D-C3B3-4B5F-B616-98C080ABB51C}" srcId="{9A7FC3F1-ADFD-4E46-99A4-24110DC90CCC}" destId="{0E5CDDAF-C239-4080-9E69-D57F337AEC66}" srcOrd="1" destOrd="0" parTransId="{EA681363-CC96-47CC-9F20-CA042680014B}" sibTransId="{6A15D915-71C8-4DA6-B47F-0559804E9C96}"/>
    <dgm:cxn modelId="{D9AF3144-0238-4BB2-8F51-7A610DA6ABDB}" type="presOf" srcId="{C58F6910-0BD4-44B6-9611-77DBDE995443}" destId="{CA453AA7-D07C-4716-835C-90AFB2C39C22}" srcOrd="1" destOrd="0" presId="urn:microsoft.com/office/officeart/2005/8/layout/cycle2"/>
    <dgm:cxn modelId="{B20DC40C-3FDF-41D7-B374-1AC880FC9F78}" type="presOf" srcId="{A71F7006-11A8-44A2-AEDA-937A53713987}" destId="{6926CF64-A990-4291-860F-F4FCB14CCAD7}" srcOrd="0" destOrd="0" presId="urn:microsoft.com/office/officeart/2005/8/layout/cycle2"/>
    <dgm:cxn modelId="{8E004756-53EE-4131-AA39-076646941438}" type="presOf" srcId="{6DB5B77B-AFB5-4AEB-A700-463E1B619610}" destId="{C339778C-EA1C-4440-AC53-AF63C06AC622}" srcOrd="0" destOrd="0" presId="urn:microsoft.com/office/officeart/2005/8/layout/cycle2"/>
    <dgm:cxn modelId="{F4FF4283-E48D-4DE3-BD07-464AC26481D2}" srcId="{9A7FC3F1-ADFD-4E46-99A4-24110DC90CCC}" destId="{F564D72A-8744-4A5C-AE84-9D18CC65BBCD}" srcOrd="2" destOrd="0" parTransId="{BD1BCFFA-C3A6-4356-99A6-22AC78F70442}" sibTransId="{C58F6910-0BD4-44B6-9611-77DBDE995443}"/>
    <dgm:cxn modelId="{414F19E1-911F-4472-AFCF-CDC40A3896A2}" type="presOf" srcId="{322AE947-4B06-478B-91CA-D9E60BBFE81D}" destId="{FD4C4F09-7BE7-440F-9103-C61E3FC3BDE9}" srcOrd="1" destOrd="0" presId="urn:microsoft.com/office/officeart/2005/8/layout/cycle2"/>
    <dgm:cxn modelId="{542B26D6-C708-4604-9954-E4681B4D8CA6}" type="presOf" srcId="{F013C21E-8160-4B0D-AF83-FF434C292C3B}" destId="{1375BE37-FB1F-4C29-A92F-D0A65B15E265}" srcOrd="0" destOrd="0" presId="urn:microsoft.com/office/officeart/2005/8/layout/cycle2"/>
    <dgm:cxn modelId="{AB307A72-CA4A-469F-9548-BEE18B1C2EAF}" type="presOf" srcId="{0E5CDDAF-C239-4080-9E69-D57F337AEC66}" destId="{BBCE7D15-3CD2-4A6D-953E-3E98D5FE7782}" srcOrd="0" destOrd="0" presId="urn:microsoft.com/office/officeart/2005/8/layout/cycle2"/>
    <dgm:cxn modelId="{3FFA15DA-415E-4E28-AE5C-F1D5921594DC}" srcId="{9A7FC3F1-ADFD-4E46-99A4-24110DC90CCC}" destId="{B1A821BE-A319-4754-B362-A79D8755ACE4}" srcOrd="3" destOrd="0" parTransId="{7701B118-5BDB-41A7-A195-BE4364A8ABB1}" sibTransId="{322AE947-4B06-478B-91CA-D9E60BBFE81D}"/>
    <dgm:cxn modelId="{D1ACBF3C-38B8-401E-A971-2500A57BDBD7}" type="presOf" srcId="{322AE947-4B06-478B-91CA-D9E60BBFE81D}" destId="{C039C451-E5A5-4FFE-B3DD-25F5160D5F66}" srcOrd="0" destOrd="0" presId="urn:microsoft.com/office/officeart/2005/8/layout/cycle2"/>
    <dgm:cxn modelId="{29BA718E-F31C-42C2-838E-06575BEC42B5}" type="presOf" srcId="{C58F6910-0BD4-44B6-9611-77DBDE995443}" destId="{AFF6AB4D-8D39-442B-874B-9AADDDD7AF03}" srcOrd="0" destOrd="0" presId="urn:microsoft.com/office/officeart/2005/8/layout/cycle2"/>
    <dgm:cxn modelId="{A11EE1BB-BED1-4036-9FBD-A86426E336B7}" type="presOf" srcId="{6A15D915-71C8-4DA6-B47F-0559804E9C96}" destId="{A008FF48-520F-4D26-8C1C-CB8F89CFBDE1}" srcOrd="0" destOrd="0" presId="urn:microsoft.com/office/officeart/2005/8/layout/cycle2"/>
    <dgm:cxn modelId="{A83A5EAB-AEED-49A4-A8D9-731A97B5EBE5}" type="presOf" srcId="{9A7FC3F1-ADFD-4E46-99A4-24110DC90CCC}" destId="{8AA412FA-88BF-4175-84C5-3114258653EF}" srcOrd="0" destOrd="0" presId="urn:microsoft.com/office/officeart/2005/8/layout/cycle2"/>
    <dgm:cxn modelId="{EC714B9C-C7A1-451B-AEE7-D5404D7DF9CF}" srcId="{9A7FC3F1-ADFD-4E46-99A4-24110DC90CCC}" destId="{6DB5B77B-AFB5-4AEB-A700-463E1B619610}" srcOrd="0" destOrd="0" parTransId="{E320B288-2BF6-474E-9EAF-EA571BA016AB}" sibTransId="{A71F7006-11A8-44A2-AEDA-937A53713987}"/>
    <dgm:cxn modelId="{97703A07-9ADB-474B-BFF4-1F12C8243030}" type="presOf" srcId="{39435D9C-651A-4C42-ACC1-7F066F935F24}" destId="{692ACA79-8561-4CE7-BE05-DE338404E082}" srcOrd="1" destOrd="0" presId="urn:microsoft.com/office/officeart/2005/8/layout/cycle2"/>
    <dgm:cxn modelId="{2D6C04BA-8582-4D64-A302-02601214990D}" srcId="{9A7FC3F1-ADFD-4E46-99A4-24110DC90CCC}" destId="{F013C21E-8160-4B0D-AF83-FF434C292C3B}" srcOrd="4" destOrd="0" parTransId="{A21CBE67-D7C9-4DAB-AFA9-E3FD61B07708}" sibTransId="{39435D9C-651A-4C42-ACC1-7F066F935F24}"/>
    <dgm:cxn modelId="{FD0C7A6F-50E2-4448-A099-82C97845EF25}" type="presOf" srcId="{6A15D915-71C8-4DA6-B47F-0559804E9C96}" destId="{198D0B3C-E9BF-40EA-935E-5655E9557492}" srcOrd="1" destOrd="0" presId="urn:microsoft.com/office/officeart/2005/8/layout/cycle2"/>
    <dgm:cxn modelId="{E47DD558-7E13-4F60-8ABA-1A5AB11C02E2}" type="presParOf" srcId="{8AA412FA-88BF-4175-84C5-3114258653EF}" destId="{C339778C-EA1C-4440-AC53-AF63C06AC622}" srcOrd="0" destOrd="0" presId="urn:microsoft.com/office/officeart/2005/8/layout/cycle2"/>
    <dgm:cxn modelId="{77DC173F-874A-4827-8761-CE54733DED0F}" type="presParOf" srcId="{8AA412FA-88BF-4175-84C5-3114258653EF}" destId="{6926CF64-A990-4291-860F-F4FCB14CCAD7}" srcOrd="1" destOrd="0" presId="urn:microsoft.com/office/officeart/2005/8/layout/cycle2"/>
    <dgm:cxn modelId="{9A51E5CA-5774-40F0-A86F-5E021A405187}" type="presParOf" srcId="{6926CF64-A990-4291-860F-F4FCB14CCAD7}" destId="{F5DF40D5-AAED-4E21-8EB6-579509E6D684}" srcOrd="0" destOrd="0" presId="urn:microsoft.com/office/officeart/2005/8/layout/cycle2"/>
    <dgm:cxn modelId="{E75B5AD3-745C-4ED0-A967-7356B79F717E}" type="presParOf" srcId="{8AA412FA-88BF-4175-84C5-3114258653EF}" destId="{BBCE7D15-3CD2-4A6D-953E-3E98D5FE7782}" srcOrd="2" destOrd="0" presId="urn:microsoft.com/office/officeart/2005/8/layout/cycle2"/>
    <dgm:cxn modelId="{38983F4B-B3F1-4B54-9E28-486183C7C936}" type="presParOf" srcId="{8AA412FA-88BF-4175-84C5-3114258653EF}" destId="{A008FF48-520F-4D26-8C1C-CB8F89CFBDE1}" srcOrd="3" destOrd="0" presId="urn:microsoft.com/office/officeart/2005/8/layout/cycle2"/>
    <dgm:cxn modelId="{37C5B788-D788-4620-8E0F-5E75FB54C010}" type="presParOf" srcId="{A008FF48-520F-4D26-8C1C-CB8F89CFBDE1}" destId="{198D0B3C-E9BF-40EA-935E-5655E9557492}" srcOrd="0" destOrd="0" presId="urn:microsoft.com/office/officeart/2005/8/layout/cycle2"/>
    <dgm:cxn modelId="{E109E1A6-8B21-4E3B-ADC3-60FA097FB026}" type="presParOf" srcId="{8AA412FA-88BF-4175-84C5-3114258653EF}" destId="{BB98ECD2-3163-4FF5-9209-9DCC1B6D08F5}" srcOrd="4" destOrd="0" presId="urn:microsoft.com/office/officeart/2005/8/layout/cycle2"/>
    <dgm:cxn modelId="{71E7871D-E864-437C-AAAA-CB52F107425D}" type="presParOf" srcId="{8AA412FA-88BF-4175-84C5-3114258653EF}" destId="{AFF6AB4D-8D39-442B-874B-9AADDDD7AF03}" srcOrd="5" destOrd="0" presId="urn:microsoft.com/office/officeart/2005/8/layout/cycle2"/>
    <dgm:cxn modelId="{148C7A22-F31E-4A31-811C-CB3CD559716A}" type="presParOf" srcId="{AFF6AB4D-8D39-442B-874B-9AADDDD7AF03}" destId="{CA453AA7-D07C-4716-835C-90AFB2C39C22}" srcOrd="0" destOrd="0" presId="urn:microsoft.com/office/officeart/2005/8/layout/cycle2"/>
    <dgm:cxn modelId="{63017BFE-14F0-4715-BE7C-6085BD6981DE}" type="presParOf" srcId="{8AA412FA-88BF-4175-84C5-3114258653EF}" destId="{3E92A75E-6464-4594-BD30-6194178FBADF}" srcOrd="6" destOrd="0" presId="urn:microsoft.com/office/officeart/2005/8/layout/cycle2"/>
    <dgm:cxn modelId="{FE11AB8F-3945-40D5-B8A6-1926721702F5}" type="presParOf" srcId="{8AA412FA-88BF-4175-84C5-3114258653EF}" destId="{C039C451-E5A5-4FFE-B3DD-25F5160D5F66}" srcOrd="7" destOrd="0" presId="urn:microsoft.com/office/officeart/2005/8/layout/cycle2"/>
    <dgm:cxn modelId="{831A474B-3F75-4A15-A637-DC6D50A8BCFA}" type="presParOf" srcId="{C039C451-E5A5-4FFE-B3DD-25F5160D5F66}" destId="{FD4C4F09-7BE7-440F-9103-C61E3FC3BDE9}" srcOrd="0" destOrd="0" presId="urn:microsoft.com/office/officeart/2005/8/layout/cycle2"/>
    <dgm:cxn modelId="{4D703908-2B7B-4BA9-A1E3-6B31C07A6DA0}" type="presParOf" srcId="{8AA412FA-88BF-4175-84C5-3114258653EF}" destId="{1375BE37-FB1F-4C29-A92F-D0A65B15E265}" srcOrd="8" destOrd="0" presId="urn:microsoft.com/office/officeart/2005/8/layout/cycle2"/>
    <dgm:cxn modelId="{8D472A18-8BB9-47FB-918A-76A44B650DAC}" type="presParOf" srcId="{8AA412FA-88BF-4175-84C5-3114258653EF}" destId="{B1004482-EF0B-441B-A360-BB6319FF2FE2}" srcOrd="9" destOrd="0" presId="urn:microsoft.com/office/officeart/2005/8/layout/cycle2"/>
    <dgm:cxn modelId="{72E6BEEA-B465-4152-A7E9-2FB4D312D50B}" type="presParOf" srcId="{B1004482-EF0B-441B-A360-BB6319FF2FE2}" destId="{692ACA79-8561-4CE7-BE05-DE338404E0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D3411C-5E5B-43A0-94FB-8857DC0EAC1B}" type="doc">
      <dgm:prSet loTypeId="urn:microsoft.com/office/officeart/2005/8/layout/radial5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16D788-278A-49D1-BC64-B0847F208D79}">
      <dgm:prSet phldrT="[Text]"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Показники творчих здібностей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16C1CC03-6DE2-4FE0-9142-1AE419B3598F}" type="parTrans" cxnId="{508CB58C-0A5F-42C9-B6CE-F0F039BFBB06}">
      <dgm:prSet/>
      <dgm:spPr/>
      <dgm:t>
        <a:bodyPr/>
        <a:lstStyle/>
        <a:p>
          <a:endParaRPr lang="en-US"/>
        </a:p>
      </dgm:t>
    </dgm:pt>
    <dgm:pt modelId="{7E22AA76-EE12-4F19-89DE-F20D03AD1FF9}" type="sibTrans" cxnId="{508CB58C-0A5F-42C9-B6CE-F0F039BFBB06}">
      <dgm:prSet/>
      <dgm:spPr/>
      <dgm:t>
        <a:bodyPr/>
        <a:lstStyle/>
        <a:p>
          <a:endParaRPr lang="en-US"/>
        </a:p>
      </dgm:t>
    </dgm:pt>
    <dgm:pt modelId="{7A3BEB55-AC36-4CA8-A50A-52B6BAB3ECA8}">
      <dgm:prSet phldrT="[Text]" custT="1"/>
      <dgm:spPr/>
      <dgm:t>
        <a:bodyPr/>
        <a:lstStyle/>
        <a:p>
          <a:r>
            <a:rPr lang="uk-UA" sz="1800" dirty="0" smtClean="0">
              <a:latin typeface="Bookman Old Style" pitchFamily="18" charset="0"/>
            </a:rPr>
            <a:t>Точність</a:t>
          </a:r>
          <a:endParaRPr lang="en-US" sz="1800" dirty="0">
            <a:latin typeface="Bookman Old Style" pitchFamily="18" charset="0"/>
          </a:endParaRPr>
        </a:p>
      </dgm:t>
    </dgm:pt>
    <dgm:pt modelId="{B9594BE5-ADE4-4CE1-BA18-31221B602A2E}" type="parTrans" cxnId="{2CD8554F-7EEF-482E-AE03-0926BC349D25}">
      <dgm:prSet/>
      <dgm:spPr/>
      <dgm:t>
        <a:bodyPr/>
        <a:lstStyle/>
        <a:p>
          <a:endParaRPr lang="en-US"/>
        </a:p>
      </dgm:t>
    </dgm:pt>
    <dgm:pt modelId="{1A555517-0C52-4A86-89C7-51DC0EF2B936}" type="sibTrans" cxnId="{2CD8554F-7EEF-482E-AE03-0926BC349D25}">
      <dgm:prSet/>
      <dgm:spPr/>
      <dgm:t>
        <a:bodyPr/>
        <a:lstStyle/>
        <a:p>
          <a:endParaRPr lang="en-US"/>
        </a:p>
      </dgm:t>
    </dgm:pt>
    <dgm:pt modelId="{575B42D2-466D-4BC4-BA3B-60BAC31AD71F}">
      <dgm:prSet phldrT="[Text]" custT="1"/>
      <dgm:spPr/>
      <dgm:t>
        <a:bodyPr/>
        <a:lstStyle/>
        <a:p>
          <a:r>
            <a:rPr lang="uk-UA" sz="1800" dirty="0" smtClean="0">
              <a:latin typeface="Bookman Old Style" pitchFamily="18" charset="0"/>
            </a:rPr>
            <a:t>Швидкість та гнучкість думки</a:t>
          </a:r>
          <a:endParaRPr lang="en-US" sz="1800" dirty="0">
            <a:latin typeface="Bookman Old Style" pitchFamily="18" charset="0"/>
          </a:endParaRPr>
        </a:p>
      </dgm:t>
    </dgm:pt>
    <dgm:pt modelId="{0D969900-A513-47AC-BC89-3CA4233F1BBA}" type="parTrans" cxnId="{58A3374D-AB8C-46F0-8FB1-63FCDC423424}">
      <dgm:prSet/>
      <dgm:spPr/>
      <dgm:t>
        <a:bodyPr/>
        <a:lstStyle/>
        <a:p>
          <a:endParaRPr lang="en-US"/>
        </a:p>
      </dgm:t>
    </dgm:pt>
    <dgm:pt modelId="{093777BE-4515-470C-8EA7-5BFD1E1834C0}" type="sibTrans" cxnId="{58A3374D-AB8C-46F0-8FB1-63FCDC423424}">
      <dgm:prSet/>
      <dgm:spPr/>
      <dgm:t>
        <a:bodyPr/>
        <a:lstStyle/>
        <a:p>
          <a:endParaRPr lang="en-US"/>
        </a:p>
      </dgm:t>
    </dgm:pt>
    <dgm:pt modelId="{4EB83AB3-92B2-4F8C-B52E-A9DB4DC1010C}">
      <dgm:prSet phldrT="[Text]" custT="1"/>
      <dgm:spPr/>
      <dgm:t>
        <a:bodyPr/>
        <a:lstStyle/>
        <a:p>
          <a:r>
            <a:rPr lang="uk-UA" sz="1800" dirty="0" smtClean="0">
              <a:latin typeface="Bookman Old Style" pitchFamily="18" charset="0"/>
            </a:rPr>
            <a:t>Оригіна-</a:t>
          </a:r>
        </a:p>
        <a:p>
          <a:r>
            <a:rPr lang="uk-UA" sz="1800" dirty="0" smtClean="0">
              <a:latin typeface="Bookman Old Style" pitchFamily="18" charset="0"/>
            </a:rPr>
            <a:t>льність</a:t>
          </a:r>
          <a:endParaRPr lang="en-US" sz="1800" dirty="0">
            <a:latin typeface="Bookman Old Style" pitchFamily="18" charset="0"/>
          </a:endParaRPr>
        </a:p>
      </dgm:t>
    </dgm:pt>
    <dgm:pt modelId="{B54C08DA-09D7-4E3A-9D31-600ECFFEA141}" type="parTrans" cxnId="{01397BD5-078F-4327-9162-ED22373830D3}">
      <dgm:prSet/>
      <dgm:spPr/>
      <dgm:t>
        <a:bodyPr/>
        <a:lstStyle/>
        <a:p>
          <a:endParaRPr lang="en-US"/>
        </a:p>
      </dgm:t>
    </dgm:pt>
    <dgm:pt modelId="{947B9FDB-3C9E-4B9F-BA8C-238138F4E406}" type="sibTrans" cxnId="{01397BD5-078F-4327-9162-ED22373830D3}">
      <dgm:prSet/>
      <dgm:spPr/>
      <dgm:t>
        <a:bodyPr/>
        <a:lstStyle/>
        <a:p>
          <a:endParaRPr lang="en-US"/>
        </a:p>
      </dgm:t>
    </dgm:pt>
    <dgm:pt modelId="{06FE1999-6B82-4435-8CAA-08C668EB474E}">
      <dgm:prSet phldrT="[Text]"/>
      <dgm:spPr/>
      <dgm:t>
        <a:bodyPr/>
        <a:lstStyle/>
        <a:p>
          <a:r>
            <a:rPr lang="uk-UA" dirty="0" smtClean="0">
              <a:latin typeface="Bookman Old Style" pitchFamily="18" charset="0"/>
            </a:rPr>
            <a:t>Сміливість</a:t>
          </a:r>
          <a:endParaRPr lang="en-US" dirty="0">
            <a:latin typeface="Bookman Old Style" pitchFamily="18" charset="0"/>
          </a:endParaRPr>
        </a:p>
      </dgm:t>
    </dgm:pt>
    <dgm:pt modelId="{18C8EF15-6642-437C-9B08-B126ED848E70}" type="parTrans" cxnId="{C0805A3F-978F-4273-84F9-9B07A5B7FC40}">
      <dgm:prSet/>
      <dgm:spPr/>
      <dgm:t>
        <a:bodyPr/>
        <a:lstStyle/>
        <a:p>
          <a:endParaRPr lang="en-US"/>
        </a:p>
      </dgm:t>
    </dgm:pt>
    <dgm:pt modelId="{7326DA42-9D8D-48C5-87F5-278770D69A0C}" type="sibTrans" cxnId="{C0805A3F-978F-4273-84F9-9B07A5B7FC40}">
      <dgm:prSet/>
      <dgm:spPr/>
      <dgm:t>
        <a:bodyPr/>
        <a:lstStyle/>
        <a:p>
          <a:endParaRPr lang="en-US"/>
        </a:p>
      </dgm:t>
    </dgm:pt>
    <dgm:pt modelId="{4653134A-1123-41FF-ACC0-EF0E58A00376}">
      <dgm:prSet phldrT="[Text]" custT="1"/>
      <dgm:spPr/>
      <dgm:t>
        <a:bodyPr/>
        <a:lstStyle/>
        <a:p>
          <a:r>
            <a:rPr lang="uk-UA" sz="1800" dirty="0" smtClean="0">
              <a:latin typeface="Bookman Old Style" pitchFamily="18" charset="0"/>
            </a:rPr>
            <a:t>Допитли-вість</a:t>
          </a:r>
          <a:endParaRPr lang="en-US" sz="1800" dirty="0">
            <a:latin typeface="Bookman Old Style" pitchFamily="18" charset="0"/>
          </a:endParaRPr>
        </a:p>
      </dgm:t>
    </dgm:pt>
    <dgm:pt modelId="{C654625E-1D8D-491F-94F3-9FE5D1748E30}" type="parTrans" cxnId="{5F46AED1-5A1A-4969-8658-ACAEB0171ACB}">
      <dgm:prSet/>
      <dgm:spPr/>
      <dgm:t>
        <a:bodyPr/>
        <a:lstStyle/>
        <a:p>
          <a:endParaRPr lang="en-US"/>
        </a:p>
      </dgm:t>
    </dgm:pt>
    <dgm:pt modelId="{B26D190B-4DC0-4DA4-96BE-7C0016A847B5}" type="sibTrans" cxnId="{5F46AED1-5A1A-4969-8658-ACAEB0171ACB}">
      <dgm:prSet/>
      <dgm:spPr/>
      <dgm:t>
        <a:bodyPr/>
        <a:lstStyle/>
        <a:p>
          <a:endParaRPr lang="en-US"/>
        </a:p>
      </dgm:t>
    </dgm:pt>
    <dgm:pt modelId="{CB9297CD-81E7-4F7C-AA8C-B88B1329DD50}" type="pres">
      <dgm:prSet presAssocID="{5ED3411C-5E5B-43A0-94FB-8857DC0EAC1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05DE4B-CF3B-40E5-AB73-48F5BDF9CC76}" type="pres">
      <dgm:prSet presAssocID="{B316D788-278A-49D1-BC64-B0847F208D79}" presName="centerShape" presStyleLbl="node0" presStyleIdx="0" presStyleCnt="1" custScaleX="165642" custScaleY="129315"/>
      <dgm:spPr/>
      <dgm:t>
        <a:bodyPr/>
        <a:lstStyle/>
        <a:p>
          <a:endParaRPr lang="en-US"/>
        </a:p>
      </dgm:t>
    </dgm:pt>
    <dgm:pt modelId="{0AFABD21-A428-455A-ABA1-462E9F15DDD9}" type="pres">
      <dgm:prSet presAssocID="{0D969900-A513-47AC-BC89-3CA4233F1BBA}" presName="parTrans" presStyleLbl="sibTrans2D1" presStyleIdx="0" presStyleCnt="5"/>
      <dgm:spPr/>
      <dgm:t>
        <a:bodyPr/>
        <a:lstStyle/>
        <a:p>
          <a:endParaRPr lang="en-US"/>
        </a:p>
      </dgm:t>
    </dgm:pt>
    <dgm:pt modelId="{0A41F3EC-8B9E-43D9-8070-40427B1402CA}" type="pres">
      <dgm:prSet presAssocID="{0D969900-A513-47AC-BC89-3CA4233F1BBA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40D38039-0CC7-4EF0-B008-8FA010F39D9D}" type="pres">
      <dgm:prSet presAssocID="{575B42D2-466D-4BC4-BA3B-60BAC31AD71F}" presName="node" presStyleLbl="node1" presStyleIdx="0" presStyleCnt="5" custScaleX="133806" custScaleY="126181" custRadScaleRad="114939" custRadScaleInc="-7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84D00E-E90C-4F09-9DFE-BB8CA6D6B4F6}" type="pres">
      <dgm:prSet presAssocID="{B54C08DA-09D7-4E3A-9D31-600ECFFEA141}" presName="parTrans" presStyleLbl="sibTrans2D1" presStyleIdx="1" presStyleCnt="5"/>
      <dgm:spPr/>
      <dgm:t>
        <a:bodyPr/>
        <a:lstStyle/>
        <a:p>
          <a:endParaRPr lang="en-US"/>
        </a:p>
      </dgm:t>
    </dgm:pt>
    <dgm:pt modelId="{4C1E16CE-31BF-404D-BE65-4801DD44095F}" type="pres">
      <dgm:prSet presAssocID="{B54C08DA-09D7-4E3A-9D31-600ECFFEA141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7DBE6678-778D-4138-9DC2-3A7030CEA12F}" type="pres">
      <dgm:prSet presAssocID="{4EB83AB3-92B2-4F8C-B52E-A9DB4DC1010C}" presName="node" presStyleLbl="node1" presStyleIdx="1" presStyleCnt="5" custScaleX="140413" custScaleY="127357" custRadScaleRad="114939" custRadScaleInc="-7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378166-B837-4524-8C98-1EF4F0EBCB8C}" type="pres">
      <dgm:prSet presAssocID="{18C8EF15-6642-437C-9B08-B126ED848E70}" presName="parTrans" presStyleLbl="sibTrans2D1" presStyleIdx="2" presStyleCnt="5"/>
      <dgm:spPr/>
      <dgm:t>
        <a:bodyPr/>
        <a:lstStyle/>
        <a:p>
          <a:endParaRPr lang="en-US"/>
        </a:p>
      </dgm:t>
    </dgm:pt>
    <dgm:pt modelId="{09D83C85-4487-4B56-9BB8-ACA2B7909F5C}" type="pres">
      <dgm:prSet presAssocID="{18C8EF15-6642-437C-9B08-B126ED848E7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48013C88-4EE4-40B9-88AD-CCD3D4CDC51C}" type="pres">
      <dgm:prSet presAssocID="{06FE1999-6B82-4435-8CAA-08C668EB474E}" presName="node" presStyleLbl="node1" presStyleIdx="2" presStyleCnt="5" custScaleX="140413" custScaleY="127357" custRadScaleRad="113180" custRadScaleInc="-202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A4789-6BBC-427D-B225-02EC0D46E07E}" type="pres">
      <dgm:prSet presAssocID="{B9594BE5-ADE4-4CE1-BA18-31221B602A2E}" presName="parTrans" presStyleLbl="sibTrans2D1" presStyleIdx="3" presStyleCnt="5"/>
      <dgm:spPr/>
      <dgm:t>
        <a:bodyPr/>
        <a:lstStyle/>
        <a:p>
          <a:endParaRPr lang="en-US"/>
        </a:p>
      </dgm:t>
    </dgm:pt>
    <dgm:pt modelId="{4B60B470-8CA0-45A3-8B77-9CF300D3697E}" type="pres">
      <dgm:prSet presAssocID="{B9594BE5-ADE4-4CE1-BA18-31221B602A2E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A0F4803-A1AE-4541-82E5-74B0415F3E67}" type="pres">
      <dgm:prSet presAssocID="{7A3BEB55-AC36-4CA8-A50A-52B6BAB3ECA8}" presName="node" presStyleLbl="node1" presStyleIdx="3" presStyleCnt="5" custScaleX="140413" custScaleY="127357" custRadScaleRad="114172" custRadScaleInc="13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5D3B3-1809-4D2F-A6B9-4328DEB382EB}" type="pres">
      <dgm:prSet presAssocID="{C654625E-1D8D-491F-94F3-9FE5D1748E30}" presName="parTrans" presStyleLbl="sibTrans2D1" presStyleIdx="4" presStyleCnt="5"/>
      <dgm:spPr/>
      <dgm:t>
        <a:bodyPr/>
        <a:lstStyle/>
        <a:p>
          <a:endParaRPr lang="en-US"/>
        </a:p>
      </dgm:t>
    </dgm:pt>
    <dgm:pt modelId="{3AA55917-9391-4582-9B2D-40950F3C858C}" type="pres">
      <dgm:prSet presAssocID="{C654625E-1D8D-491F-94F3-9FE5D1748E30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4BD6EFF2-7CE9-460E-B4D0-23F45DAB8EBA}" type="pres">
      <dgm:prSet presAssocID="{4653134A-1123-41FF-ACC0-EF0E58A00376}" presName="node" presStyleLbl="node1" presStyleIdx="4" presStyleCnt="5" custScaleX="140413" custScaleY="127357" custRadScaleRad="114939" custRadScaleInc="-7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A3374D-AB8C-46F0-8FB1-63FCDC423424}" srcId="{B316D788-278A-49D1-BC64-B0847F208D79}" destId="{575B42D2-466D-4BC4-BA3B-60BAC31AD71F}" srcOrd="0" destOrd="0" parTransId="{0D969900-A513-47AC-BC89-3CA4233F1BBA}" sibTransId="{093777BE-4515-470C-8EA7-5BFD1E1834C0}"/>
    <dgm:cxn modelId="{5BBE7473-81B5-404B-A5DE-A4A9AA4DEE2B}" type="presOf" srcId="{18C8EF15-6642-437C-9B08-B126ED848E70}" destId="{09D83C85-4487-4B56-9BB8-ACA2B7909F5C}" srcOrd="1" destOrd="0" presId="urn:microsoft.com/office/officeart/2005/8/layout/radial5"/>
    <dgm:cxn modelId="{C34E7E28-DAC0-40DC-AC07-1104E6FF687A}" type="presOf" srcId="{0D969900-A513-47AC-BC89-3CA4233F1BBA}" destId="{0AFABD21-A428-455A-ABA1-462E9F15DDD9}" srcOrd="0" destOrd="0" presId="urn:microsoft.com/office/officeart/2005/8/layout/radial5"/>
    <dgm:cxn modelId="{2E1459FF-0F7F-4CAB-9330-9C2317776271}" type="presOf" srcId="{B54C08DA-09D7-4E3A-9D31-600ECFFEA141}" destId="{7984D00E-E90C-4F09-9DFE-BB8CA6D6B4F6}" srcOrd="0" destOrd="0" presId="urn:microsoft.com/office/officeart/2005/8/layout/radial5"/>
    <dgm:cxn modelId="{886B75FF-3540-4AAA-B986-76875DE21700}" type="presOf" srcId="{C654625E-1D8D-491F-94F3-9FE5D1748E30}" destId="{DBE5D3B3-1809-4D2F-A6B9-4328DEB382EB}" srcOrd="0" destOrd="0" presId="urn:microsoft.com/office/officeart/2005/8/layout/radial5"/>
    <dgm:cxn modelId="{20A8347F-253A-44E7-B6DA-8183D15D9866}" type="presOf" srcId="{0D969900-A513-47AC-BC89-3CA4233F1BBA}" destId="{0A41F3EC-8B9E-43D9-8070-40427B1402CA}" srcOrd="1" destOrd="0" presId="urn:microsoft.com/office/officeart/2005/8/layout/radial5"/>
    <dgm:cxn modelId="{0FF74663-FE6C-40E8-B7BA-E29DAF6196D1}" type="presOf" srcId="{575B42D2-466D-4BC4-BA3B-60BAC31AD71F}" destId="{40D38039-0CC7-4EF0-B008-8FA010F39D9D}" srcOrd="0" destOrd="0" presId="urn:microsoft.com/office/officeart/2005/8/layout/radial5"/>
    <dgm:cxn modelId="{21B7A5AE-84CA-4FFD-9686-3035151C76C1}" type="presOf" srcId="{B54C08DA-09D7-4E3A-9D31-600ECFFEA141}" destId="{4C1E16CE-31BF-404D-BE65-4801DD44095F}" srcOrd="1" destOrd="0" presId="urn:microsoft.com/office/officeart/2005/8/layout/radial5"/>
    <dgm:cxn modelId="{FDD1C1FF-1881-47D2-8428-3D452DA9BDFC}" type="presOf" srcId="{18C8EF15-6642-437C-9B08-B126ED848E70}" destId="{43378166-B837-4524-8C98-1EF4F0EBCB8C}" srcOrd="0" destOrd="0" presId="urn:microsoft.com/office/officeart/2005/8/layout/radial5"/>
    <dgm:cxn modelId="{72FB81B4-FE45-4A21-B759-8329E59961D7}" type="presOf" srcId="{C654625E-1D8D-491F-94F3-9FE5D1748E30}" destId="{3AA55917-9391-4582-9B2D-40950F3C858C}" srcOrd="1" destOrd="0" presId="urn:microsoft.com/office/officeart/2005/8/layout/radial5"/>
    <dgm:cxn modelId="{01397BD5-078F-4327-9162-ED22373830D3}" srcId="{B316D788-278A-49D1-BC64-B0847F208D79}" destId="{4EB83AB3-92B2-4F8C-B52E-A9DB4DC1010C}" srcOrd="1" destOrd="0" parTransId="{B54C08DA-09D7-4E3A-9D31-600ECFFEA141}" sibTransId="{947B9FDB-3C9E-4B9F-BA8C-238138F4E406}"/>
    <dgm:cxn modelId="{BCBBEA4F-AEA4-4F1E-88B9-2745E52540A4}" type="presOf" srcId="{5ED3411C-5E5B-43A0-94FB-8857DC0EAC1B}" destId="{CB9297CD-81E7-4F7C-AA8C-B88B1329DD50}" srcOrd="0" destOrd="0" presId="urn:microsoft.com/office/officeart/2005/8/layout/radial5"/>
    <dgm:cxn modelId="{C0805A3F-978F-4273-84F9-9B07A5B7FC40}" srcId="{B316D788-278A-49D1-BC64-B0847F208D79}" destId="{06FE1999-6B82-4435-8CAA-08C668EB474E}" srcOrd="2" destOrd="0" parTransId="{18C8EF15-6642-437C-9B08-B126ED848E70}" sibTransId="{7326DA42-9D8D-48C5-87F5-278770D69A0C}"/>
    <dgm:cxn modelId="{2A0246E8-B946-4C73-96C9-5385E2C0E139}" type="presOf" srcId="{B9594BE5-ADE4-4CE1-BA18-31221B602A2E}" destId="{4B60B470-8CA0-45A3-8B77-9CF300D3697E}" srcOrd="1" destOrd="0" presId="urn:microsoft.com/office/officeart/2005/8/layout/radial5"/>
    <dgm:cxn modelId="{9E248B84-0808-46CE-9A72-2D653AE2875B}" type="presOf" srcId="{7A3BEB55-AC36-4CA8-A50A-52B6BAB3ECA8}" destId="{9A0F4803-A1AE-4541-82E5-74B0415F3E67}" srcOrd="0" destOrd="0" presId="urn:microsoft.com/office/officeart/2005/8/layout/radial5"/>
    <dgm:cxn modelId="{5F46AED1-5A1A-4969-8658-ACAEB0171ACB}" srcId="{B316D788-278A-49D1-BC64-B0847F208D79}" destId="{4653134A-1123-41FF-ACC0-EF0E58A00376}" srcOrd="4" destOrd="0" parTransId="{C654625E-1D8D-491F-94F3-9FE5D1748E30}" sibTransId="{B26D190B-4DC0-4DA4-96BE-7C0016A847B5}"/>
    <dgm:cxn modelId="{E2D65A00-50F2-4BDD-804D-DB4D87D80A16}" type="presOf" srcId="{06FE1999-6B82-4435-8CAA-08C668EB474E}" destId="{48013C88-4EE4-40B9-88AD-CCD3D4CDC51C}" srcOrd="0" destOrd="0" presId="urn:microsoft.com/office/officeart/2005/8/layout/radial5"/>
    <dgm:cxn modelId="{A6175FFE-A596-438C-B2D7-7C387125E26F}" type="presOf" srcId="{B316D788-278A-49D1-BC64-B0847F208D79}" destId="{0E05DE4B-CF3B-40E5-AB73-48F5BDF9CC76}" srcOrd="0" destOrd="0" presId="urn:microsoft.com/office/officeart/2005/8/layout/radial5"/>
    <dgm:cxn modelId="{2CD8554F-7EEF-482E-AE03-0926BC349D25}" srcId="{B316D788-278A-49D1-BC64-B0847F208D79}" destId="{7A3BEB55-AC36-4CA8-A50A-52B6BAB3ECA8}" srcOrd="3" destOrd="0" parTransId="{B9594BE5-ADE4-4CE1-BA18-31221B602A2E}" sibTransId="{1A555517-0C52-4A86-89C7-51DC0EF2B936}"/>
    <dgm:cxn modelId="{EE0F482D-4A0A-41C5-AF8E-012E2A941E3D}" type="presOf" srcId="{4653134A-1123-41FF-ACC0-EF0E58A00376}" destId="{4BD6EFF2-7CE9-460E-B4D0-23F45DAB8EBA}" srcOrd="0" destOrd="0" presId="urn:microsoft.com/office/officeart/2005/8/layout/radial5"/>
    <dgm:cxn modelId="{1B8C0BBF-94CF-473C-A59D-963E253DC2DB}" type="presOf" srcId="{4EB83AB3-92B2-4F8C-B52E-A9DB4DC1010C}" destId="{7DBE6678-778D-4138-9DC2-3A7030CEA12F}" srcOrd="0" destOrd="0" presId="urn:microsoft.com/office/officeart/2005/8/layout/radial5"/>
    <dgm:cxn modelId="{DE01DE40-ACC9-445E-9CBB-26B3621923FC}" type="presOf" srcId="{B9594BE5-ADE4-4CE1-BA18-31221B602A2E}" destId="{C87A4789-6BBC-427D-B225-02EC0D46E07E}" srcOrd="0" destOrd="0" presId="urn:microsoft.com/office/officeart/2005/8/layout/radial5"/>
    <dgm:cxn modelId="{508CB58C-0A5F-42C9-B6CE-F0F039BFBB06}" srcId="{5ED3411C-5E5B-43A0-94FB-8857DC0EAC1B}" destId="{B316D788-278A-49D1-BC64-B0847F208D79}" srcOrd="0" destOrd="0" parTransId="{16C1CC03-6DE2-4FE0-9142-1AE419B3598F}" sibTransId="{7E22AA76-EE12-4F19-89DE-F20D03AD1FF9}"/>
    <dgm:cxn modelId="{99A65A32-21A9-475C-94D5-97796358F5CB}" type="presParOf" srcId="{CB9297CD-81E7-4F7C-AA8C-B88B1329DD50}" destId="{0E05DE4B-CF3B-40E5-AB73-48F5BDF9CC76}" srcOrd="0" destOrd="0" presId="urn:microsoft.com/office/officeart/2005/8/layout/radial5"/>
    <dgm:cxn modelId="{87A5CC9E-858D-4F19-85EA-F17EA02509D1}" type="presParOf" srcId="{CB9297CD-81E7-4F7C-AA8C-B88B1329DD50}" destId="{0AFABD21-A428-455A-ABA1-462E9F15DDD9}" srcOrd="1" destOrd="0" presId="urn:microsoft.com/office/officeart/2005/8/layout/radial5"/>
    <dgm:cxn modelId="{ABA40307-CD2C-4DC9-B449-72F3B99770B7}" type="presParOf" srcId="{0AFABD21-A428-455A-ABA1-462E9F15DDD9}" destId="{0A41F3EC-8B9E-43D9-8070-40427B1402CA}" srcOrd="0" destOrd="0" presId="urn:microsoft.com/office/officeart/2005/8/layout/radial5"/>
    <dgm:cxn modelId="{CDE3DBFF-7D0D-4F68-BBF5-AA9A0DBCF277}" type="presParOf" srcId="{CB9297CD-81E7-4F7C-AA8C-B88B1329DD50}" destId="{40D38039-0CC7-4EF0-B008-8FA010F39D9D}" srcOrd="2" destOrd="0" presId="urn:microsoft.com/office/officeart/2005/8/layout/radial5"/>
    <dgm:cxn modelId="{A86390A7-6E3B-40AE-A302-AB0D686093C7}" type="presParOf" srcId="{CB9297CD-81E7-4F7C-AA8C-B88B1329DD50}" destId="{7984D00E-E90C-4F09-9DFE-BB8CA6D6B4F6}" srcOrd="3" destOrd="0" presId="urn:microsoft.com/office/officeart/2005/8/layout/radial5"/>
    <dgm:cxn modelId="{489B8DC2-3456-4AF5-BFA8-21E469189CBF}" type="presParOf" srcId="{7984D00E-E90C-4F09-9DFE-BB8CA6D6B4F6}" destId="{4C1E16CE-31BF-404D-BE65-4801DD44095F}" srcOrd="0" destOrd="0" presId="urn:microsoft.com/office/officeart/2005/8/layout/radial5"/>
    <dgm:cxn modelId="{6799710A-15D3-4528-98C9-9870BD66355B}" type="presParOf" srcId="{CB9297CD-81E7-4F7C-AA8C-B88B1329DD50}" destId="{7DBE6678-778D-4138-9DC2-3A7030CEA12F}" srcOrd="4" destOrd="0" presId="urn:microsoft.com/office/officeart/2005/8/layout/radial5"/>
    <dgm:cxn modelId="{EFBC5126-268C-4AC0-A2C5-B2CFCEBF31D6}" type="presParOf" srcId="{CB9297CD-81E7-4F7C-AA8C-B88B1329DD50}" destId="{43378166-B837-4524-8C98-1EF4F0EBCB8C}" srcOrd="5" destOrd="0" presId="urn:microsoft.com/office/officeart/2005/8/layout/radial5"/>
    <dgm:cxn modelId="{54E6F457-802E-404B-BDF0-0C3CA182FE1E}" type="presParOf" srcId="{43378166-B837-4524-8C98-1EF4F0EBCB8C}" destId="{09D83C85-4487-4B56-9BB8-ACA2B7909F5C}" srcOrd="0" destOrd="0" presId="urn:microsoft.com/office/officeart/2005/8/layout/radial5"/>
    <dgm:cxn modelId="{AD81038B-40DE-4A17-8913-3B43F2E664A3}" type="presParOf" srcId="{CB9297CD-81E7-4F7C-AA8C-B88B1329DD50}" destId="{48013C88-4EE4-40B9-88AD-CCD3D4CDC51C}" srcOrd="6" destOrd="0" presId="urn:microsoft.com/office/officeart/2005/8/layout/radial5"/>
    <dgm:cxn modelId="{A55AB17A-2537-4E3B-A02F-4461A0456321}" type="presParOf" srcId="{CB9297CD-81E7-4F7C-AA8C-B88B1329DD50}" destId="{C87A4789-6BBC-427D-B225-02EC0D46E07E}" srcOrd="7" destOrd="0" presId="urn:microsoft.com/office/officeart/2005/8/layout/radial5"/>
    <dgm:cxn modelId="{43D6905C-9A5C-4517-B2BF-4E96D6BFC0FF}" type="presParOf" srcId="{C87A4789-6BBC-427D-B225-02EC0D46E07E}" destId="{4B60B470-8CA0-45A3-8B77-9CF300D3697E}" srcOrd="0" destOrd="0" presId="urn:microsoft.com/office/officeart/2005/8/layout/radial5"/>
    <dgm:cxn modelId="{843EA690-B5E4-4190-85AE-D8BEB8F0B269}" type="presParOf" srcId="{CB9297CD-81E7-4F7C-AA8C-B88B1329DD50}" destId="{9A0F4803-A1AE-4541-82E5-74B0415F3E67}" srcOrd="8" destOrd="0" presId="urn:microsoft.com/office/officeart/2005/8/layout/radial5"/>
    <dgm:cxn modelId="{4CF2FA28-4287-41BE-B891-376640A49BEA}" type="presParOf" srcId="{CB9297CD-81E7-4F7C-AA8C-B88B1329DD50}" destId="{DBE5D3B3-1809-4D2F-A6B9-4328DEB382EB}" srcOrd="9" destOrd="0" presId="urn:microsoft.com/office/officeart/2005/8/layout/radial5"/>
    <dgm:cxn modelId="{33FB4954-37A8-4666-A83F-59F134409674}" type="presParOf" srcId="{DBE5D3B3-1809-4D2F-A6B9-4328DEB382EB}" destId="{3AA55917-9391-4582-9B2D-40950F3C858C}" srcOrd="0" destOrd="0" presId="urn:microsoft.com/office/officeart/2005/8/layout/radial5"/>
    <dgm:cxn modelId="{A714D163-C084-405F-B23A-E560B8EAE5E7}" type="presParOf" srcId="{CB9297CD-81E7-4F7C-AA8C-B88B1329DD50}" destId="{4BD6EFF2-7CE9-460E-B4D0-23F45DAB8EBA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9778C-EA1C-4440-AC53-AF63C06AC622}">
      <dsp:nvSpPr>
        <dsp:cNvPr id="0" name=""/>
        <dsp:cNvSpPr/>
      </dsp:nvSpPr>
      <dsp:spPr>
        <a:xfrm>
          <a:off x="3240355" y="72015"/>
          <a:ext cx="2096322" cy="175470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Bookman Old Style" pitchFamily="18" charset="0"/>
            </a:rPr>
            <a:t>Збагачення образно-асоціативного мислення, уяви, фантазії</a:t>
          </a:r>
          <a:endParaRPr lang="ru-RU" sz="1400" b="1" kern="1200" dirty="0">
            <a:latin typeface="Bookman Old Style" pitchFamily="18" charset="0"/>
          </a:endParaRPr>
        </a:p>
      </dsp:txBody>
      <dsp:txXfrm>
        <a:off x="3547354" y="328985"/>
        <a:ext cx="1482324" cy="1240763"/>
      </dsp:txXfrm>
    </dsp:sp>
    <dsp:sp modelId="{6926CF64-A990-4291-860F-F4FCB14CCAD7}">
      <dsp:nvSpPr>
        <dsp:cNvPr id="0" name=""/>
        <dsp:cNvSpPr/>
      </dsp:nvSpPr>
      <dsp:spPr>
        <a:xfrm rot="5226850">
          <a:off x="4167520" y="1760951"/>
          <a:ext cx="432728" cy="537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229161" y="1803675"/>
        <a:ext cx="302910" cy="322651"/>
      </dsp:txXfrm>
    </dsp:sp>
    <dsp:sp modelId="{BBCE7D15-3CD2-4A6D-953E-3E98D5FE7782}">
      <dsp:nvSpPr>
        <dsp:cNvPr id="0" name=""/>
        <dsp:cNvSpPr/>
      </dsp:nvSpPr>
      <dsp:spPr>
        <a:xfrm>
          <a:off x="5616625" y="1158556"/>
          <a:ext cx="1946101" cy="165985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Bookman Old Style" pitchFamily="18" charset="0"/>
            </a:rPr>
            <a:t>Свобода у виборі діяльності, у чергуванні та тривалості занять  справами</a:t>
          </a:r>
          <a:endParaRPr lang="ru-RU" sz="1400" b="1" kern="1200" dirty="0">
            <a:latin typeface="Bookman Old Style" pitchFamily="18" charset="0"/>
          </a:endParaRPr>
        </a:p>
      </dsp:txBody>
      <dsp:txXfrm>
        <a:off x="5901625" y="1401636"/>
        <a:ext cx="1376101" cy="1173696"/>
      </dsp:txXfrm>
    </dsp:sp>
    <dsp:sp modelId="{A008FF48-520F-4D26-8C1C-CB8F89CFBDE1}">
      <dsp:nvSpPr>
        <dsp:cNvPr id="0" name=""/>
        <dsp:cNvSpPr/>
      </dsp:nvSpPr>
      <dsp:spPr>
        <a:xfrm rot="9393373">
          <a:off x="5197070" y="2256836"/>
          <a:ext cx="460772" cy="436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5322611" y="2318085"/>
        <a:ext cx="329826" cy="261893"/>
      </dsp:txXfrm>
    </dsp:sp>
    <dsp:sp modelId="{BB98ECD2-3163-4FF5-9209-9DCC1B6D08F5}">
      <dsp:nvSpPr>
        <dsp:cNvPr id="0" name=""/>
        <dsp:cNvSpPr/>
      </dsp:nvSpPr>
      <dsp:spPr>
        <a:xfrm>
          <a:off x="5112572" y="3297640"/>
          <a:ext cx="1996830" cy="161980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Bookman Old Style" pitchFamily="18" charset="0"/>
            </a:rPr>
            <a:t>Нена-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Bookman Old Style" pitchFamily="18" charset="0"/>
            </a:rPr>
            <a:t>в</a:t>
          </a:r>
          <a:r>
            <a:rPr lang="en-US" sz="1400" b="1" kern="1200" dirty="0" smtClean="0">
              <a:latin typeface="Bookman Old Style" pitchFamily="18" charset="0"/>
            </a:rPr>
            <a:t>’</a:t>
          </a:r>
          <a:r>
            <a:rPr lang="uk-UA" sz="1400" b="1" kern="1200" dirty="0" smtClean="0">
              <a:latin typeface="Bookman Old Style" pitchFamily="18" charset="0"/>
            </a:rPr>
            <a:t>язлива,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Bookman Old Style" pitchFamily="18" charset="0"/>
            </a:rPr>
            <a:t>доброзичлива допомога дорослих</a:t>
          </a:r>
          <a:endParaRPr lang="ru-RU" sz="1400" b="1" kern="1200" dirty="0">
            <a:latin typeface="Bookman Old Style" pitchFamily="18" charset="0"/>
          </a:endParaRPr>
        </a:p>
      </dsp:txBody>
      <dsp:txXfrm>
        <a:off x="5405001" y="3534854"/>
        <a:ext cx="1411972" cy="1145372"/>
      </dsp:txXfrm>
    </dsp:sp>
    <dsp:sp modelId="{AFF6AB4D-8D39-442B-874B-9AADDDD7AF03}">
      <dsp:nvSpPr>
        <dsp:cNvPr id="0" name=""/>
        <dsp:cNvSpPr/>
      </dsp:nvSpPr>
      <dsp:spPr>
        <a:xfrm rot="13604033">
          <a:off x="5152352" y="3093652"/>
          <a:ext cx="397175" cy="478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5252761" y="3232762"/>
        <a:ext cx="278023" cy="287184"/>
      </dsp:txXfrm>
    </dsp:sp>
    <dsp:sp modelId="{3E92A75E-6464-4594-BD30-6194178FBADF}">
      <dsp:nvSpPr>
        <dsp:cNvPr id="0" name=""/>
        <dsp:cNvSpPr/>
      </dsp:nvSpPr>
      <dsp:spPr>
        <a:xfrm>
          <a:off x="1584176" y="3253201"/>
          <a:ext cx="1877725" cy="170867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Bookman Old Style" pitchFamily="18" charset="0"/>
            </a:rPr>
            <a:t>Розвивальнесередовище</a:t>
          </a:r>
          <a:endParaRPr lang="ru-RU" sz="1400" b="1" kern="1200" dirty="0">
            <a:latin typeface="Bookman Old Style" pitchFamily="18" charset="0"/>
          </a:endParaRPr>
        </a:p>
      </dsp:txBody>
      <dsp:txXfrm>
        <a:off x="1859162" y="3503431"/>
        <a:ext cx="1327753" cy="1208217"/>
      </dsp:txXfrm>
    </dsp:sp>
    <dsp:sp modelId="{C039C451-E5A5-4FFE-B3DD-25F5160D5F66}">
      <dsp:nvSpPr>
        <dsp:cNvPr id="0" name=""/>
        <dsp:cNvSpPr/>
      </dsp:nvSpPr>
      <dsp:spPr>
        <a:xfrm rot="18352775">
          <a:off x="3136072" y="3150971"/>
          <a:ext cx="351653" cy="4554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157905" y="3284799"/>
        <a:ext cx="246157" cy="273267"/>
      </dsp:txXfrm>
    </dsp:sp>
    <dsp:sp modelId="{1375BE37-FB1F-4C29-A92F-D0A65B15E265}">
      <dsp:nvSpPr>
        <dsp:cNvPr id="0" name=""/>
        <dsp:cNvSpPr/>
      </dsp:nvSpPr>
      <dsp:spPr>
        <a:xfrm>
          <a:off x="1152124" y="1166316"/>
          <a:ext cx="1912452" cy="173219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Bookman Old Style" pitchFamily="18" charset="0"/>
            </a:rPr>
            <a:t>Ранній початок</a:t>
          </a:r>
          <a:endParaRPr lang="ru-RU" sz="1400" b="1" kern="1200" dirty="0">
            <a:latin typeface="Bookman Old Style" pitchFamily="18" charset="0"/>
          </a:endParaRPr>
        </a:p>
      </dsp:txBody>
      <dsp:txXfrm>
        <a:off x="1432196" y="1419990"/>
        <a:ext cx="1352308" cy="1224844"/>
      </dsp:txXfrm>
    </dsp:sp>
    <dsp:sp modelId="{B1004482-EF0B-441B-A360-BB6319FF2FE2}">
      <dsp:nvSpPr>
        <dsp:cNvPr id="0" name=""/>
        <dsp:cNvSpPr/>
      </dsp:nvSpPr>
      <dsp:spPr>
        <a:xfrm rot="1459429">
          <a:off x="2989074" y="2259248"/>
          <a:ext cx="311102" cy="491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2993216" y="2338310"/>
        <a:ext cx="217771" cy="294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5DE4B-CF3B-40E5-AB73-48F5BDF9CC76}">
      <dsp:nvSpPr>
        <dsp:cNvPr id="0" name=""/>
        <dsp:cNvSpPr/>
      </dsp:nvSpPr>
      <dsp:spPr>
        <a:xfrm>
          <a:off x="2135560" y="1656184"/>
          <a:ext cx="1824878" cy="142466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Показники творчих здібностей</a:t>
          </a:r>
          <a:endParaRPr lang="en-U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02807" y="1864821"/>
        <a:ext cx="1290384" cy="1007389"/>
      </dsp:txXfrm>
    </dsp:sp>
    <dsp:sp modelId="{0AFABD21-A428-455A-ABA1-462E9F15DDD9}">
      <dsp:nvSpPr>
        <dsp:cNvPr id="0" name=""/>
        <dsp:cNvSpPr/>
      </dsp:nvSpPr>
      <dsp:spPr>
        <a:xfrm rot="16181802">
          <a:off x="3017446" y="1420354"/>
          <a:ext cx="53051" cy="3745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3025446" y="1503227"/>
        <a:ext cx="37136" cy="224746"/>
      </dsp:txXfrm>
    </dsp:sp>
    <dsp:sp modelId="{40D38039-0CC7-4EF0-B008-8FA010F39D9D}">
      <dsp:nvSpPr>
        <dsp:cNvPr id="0" name=""/>
        <dsp:cNvSpPr/>
      </dsp:nvSpPr>
      <dsp:spPr>
        <a:xfrm>
          <a:off x="2117762" y="-181565"/>
          <a:ext cx="1842676" cy="17376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Bookman Old Style" pitchFamily="18" charset="0"/>
            </a:rPr>
            <a:t>Швидкість та гнучкість думки</a:t>
          </a:r>
          <a:endParaRPr lang="en-US" sz="1800" kern="1200" dirty="0">
            <a:latin typeface="Bookman Old Style" pitchFamily="18" charset="0"/>
          </a:endParaRPr>
        </a:p>
      </dsp:txBody>
      <dsp:txXfrm>
        <a:off x="2387616" y="72911"/>
        <a:ext cx="1302968" cy="1228718"/>
      </dsp:txXfrm>
    </dsp:sp>
    <dsp:sp modelId="{7984D00E-E90C-4F09-9DFE-BB8CA6D6B4F6}">
      <dsp:nvSpPr>
        <dsp:cNvPr id="0" name=""/>
        <dsp:cNvSpPr/>
      </dsp:nvSpPr>
      <dsp:spPr>
        <a:xfrm rot="20504167">
          <a:off x="3906156" y="1890092"/>
          <a:ext cx="48036" cy="3745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906519" y="1967266"/>
        <a:ext cx="33625" cy="224746"/>
      </dsp:txXfrm>
    </dsp:sp>
    <dsp:sp modelId="{7DBE6678-778D-4138-9DC2-3A7030CEA12F}">
      <dsp:nvSpPr>
        <dsp:cNvPr id="0" name=""/>
        <dsp:cNvSpPr/>
      </dsp:nvSpPr>
      <dsp:spPr>
        <a:xfrm>
          <a:off x="3916228" y="885978"/>
          <a:ext cx="1933662" cy="17538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Bookman Old Style" pitchFamily="18" charset="0"/>
            </a:rPr>
            <a:t>Оригіна-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Bookman Old Style" pitchFamily="18" charset="0"/>
            </a:rPr>
            <a:t>льність</a:t>
          </a:r>
          <a:endParaRPr lang="en-US" sz="1800" kern="1200" dirty="0">
            <a:latin typeface="Bookman Old Style" pitchFamily="18" charset="0"/>
          </a:endParaRPr>
        </a:p>
      </dsp:txBody>
      <dsp:txXfrm>
        <a:off x="4199406" y="1142826"/>
        <a:ext cx="1367306" cy="1240169"/>
      </dsp:txXfrm>
    </dsp:sp>
    <dsp:sp modelId="{43378166-B837-4524-8C98-1EF4F0EBCB8C}">
      <dsp:nvSpPr>
        <dsp:cNvPr id="0" name=""/>
        <dsp:cNvSpPr/>
      </dsp:nvSpPr>
      <dsp:spPr>
        <a:xfrm rot="2771055">
          <a:off x="3607636" y="2813685"/>
          <a:ext cx="94407" cy="3745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611993" y="2878383"/>
        <a:ext cx="66085" cy="224746"/>
      </dsp:txXfrm>
    </dsp:sp>
    <dsp:sp modelId="{48013C88-4EE4-40B9-88AD-CCD3D4CDC51C}">
      <dsp:nvSpPr>
        <dsp:cNvPr id="0" name=""/>
        <dsp:cNvSpPr/>
      </dsp:nvSpPr>
      <dsp:spPr>
        <a:xfrm>
          <a:off x="3386230" y="2851740"/>
          <a:ext cx="1933662" cy="17538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latin typeface="Bookman Old Style" pitchFamily="18" charset="0"/>
            </a:rPr>
            <a:t>Сміливість</a:t>
          </a:r>
          <a:endParaRPr lang="en-US" sz="1900" kern="1200" dirty="0">
            <a:latin typeface="Bookman Old Style" pitchFamily="18" charset="0"/>
          </a:endParaRPr>
        </a:p>
      </dsp:txBody>
      <dsp:txXfrm>
        <a:off x="3669408" y="3108588"/>
        <a:ext cx="1367306" cy="1240169"/>
      </dsp:txXfrm>
    </dsp:sp>
    <dsp:sp modelId="{C87A4789-6BBC-427D-B225-02EC0D46E07E}">
      <dsp:nvSpPr>
        <dsp:cNvPr id="0" name=""/>
        <dsp:cNvSpPr/>
      </dsp:nvSpPr>
      <dsp:spPr>
        <a:xfrm rot="7959451">
          <a:off x="2427193" y="2812360"/>
          <a:ext cx="78558" cy="3745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446961" y="2878610"/>
        <a:ext cx="54991" cy="224746"/>
      </dsp:txXfrm>
    </dsp:sp>
    <dsp:sp modelId="{9A0F4803-A1AE-4541-82E5-74B0415F3E67}">
      <dsp:nvSpPr>
        <dsp:cNvPr id="0" name=""/>
        <dsp:cNvSpPr/>
      </dsp:nvSpPr>
      <dsp:spPr>
        <a:xfrm>
          <a:off x="827917" y="2851740"/>
          <a:ext cx="1933662" cy="17538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Bookman Old Style" pitchFamily="18" charset="0"/>
            </a:rPr>
            <a:t>Точність</a:t>
          </a:r>
          <a:endParaRPr lang="en-US" sz="1800" kern="1200" dirty="0">
            <a:latin typeface="Bookman Old Style" pitchFamily="18" charset="0"/>
          </a:endParaRPr>
        </a:p>
      </dsp:txBody>
      <dsp:txXfrm>
        <a:off x="1111095" y="3108588"/>
        <a:ext cx="1367306" cy="1240169"/>
      </dsp:txXfrm>
    </dsp:sp>
    <dsp:sp modelId="{DBE5D3B3-1809-4D2F-A6B9-4328DEB382EB}">
      <dsp:nvSpPr>
        <dsp:cNvPr id="0" name=""/>
        <dsp:cNvSpPr/>
      </dsp:nvSpPr>
      <dsp:spPr>
        <a:xfrm rot="11864167">
          <a:off x="2139233" y="1898084"/>
          <a:ext cx="46979" cy="3745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152992" y="1975147"/>
        <a:ext cx="32885" cy="224746"/>
      </dsp:txXfrm>
    </dsp:sp>
    <dsp:sp modelId="{4BD6EFF2-7CE9-460E-B4D0-23F45DAB8EBA}">
      <dsp:nvSpPr>
        <dsp:cNvPr id="0" name=""/>
        <dsp:cNvSpPr/>
      </dsp:nvSpPr>
      <dsp:spPr>
        <a:xfrm>
          <a:off x="240608" y="902906"/>
          <a:ext cx="1933662" cy="17538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Bookman Old Style" pitchFamily="18" charset="0"/>
            </a:rPr>
            <a:t>Допитли-вість</a:t>
          </a:r>
          <a:endParaRPr lang="en-US" sz="1800" kern="1200" dirty="0">
            <a:latin typeface="Bookman Old Style" pitchFamily="18" charset="0"/>
          </a:endParaRPr>
        </a:p>
      </dsp:txBody>
      <dsp:txXfrm>
        <a:off x="523786" y="1159754"/>
        <a:ext cx="1367306" cy="12401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371A3-9A07-4F31-B886-985699443F12}" type="datetimeFigureOut">
              <a:rPr lang="uk-UA" smtClean="0"/>
              <a:pPr/>
              <a:t>28.02.2017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0F0AB-299E-4BD8-980C-16A30A563C8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4728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0F0AB-299E-4BD8-980C-16A30A563C87}" type="slidenum">
              <a:rPr lang="uk-UA" smtClean="0"/>
              <a:pPr/>
              <a:t>22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ая соединительная линия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Прямая соединительная линия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5" name="Прямая соединительная линия 26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Прямоугольник 2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9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3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31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32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5C9EE-A6C1-4E27-B844-63F06F095865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73B48-443A-4BEA-9A22-FB78F37EC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641C1-1F08-4557-8E5E-5080C5BE5F33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E576A-F230-4889-BDB7-50EBF368D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6E41F-4E72-4380-9E65-79A221B0A227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D144-A3CA-478F-8C09-22C173BC0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DE6B0EF-2AEE-4E6D-86A8-9E8942D0212E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92F5B9B-6F0E-448C-B021-D49E00EAA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Прямая соединительная линия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28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29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30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31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32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CDC00-4054-40C6-A96F-221D9774CB65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351CC-8CB8-47AD-A2F4-C07FAED5D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E8823-DE00-45B4-8866-FAE9DC4CC192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44FD0-8932-4C6A-9399-4934255B9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D5CC1-3ABE-4AA9-87CA-A16D26D1D91E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76F01-A5D6-4BB2-BE0C-038210348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0BFEE72-3AD0-4862-8673-63A38DDDC8F6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6CF6055-A1BD-41B0-99DB-B051D5348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823E-8C2D-47D8-A1E7-22899ED64E37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16665-274B-4306-8A94-A6E30CD2F9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16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рямая соединительная линия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Прямоугольник 1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ая соединительная линия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Овал 2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D13FC8A-9B31-45BF-968C-6001B01147CD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473A8BD-45F2-4E18-8C39-7E44BDBC8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Овал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рямоугольник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ая соединительная линия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20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9FAF03A-8DE6-4B83-856C-F1945B593B07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7173974-A1A7-43E3-BFDB-99CBB559F5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2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5D404E-FE5F-4DEE-ABB3-D83981A9EE9C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678888-30FF-480F-9C18-D605A0367C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06" r:id="rId4"/>
    <p:sldLayoutId id="2147484007" r:id="rId5"/>
    <p:sldLayoutId id="2147484014" r:id="rId6"/>
    <p:sldLayoutId id="2147484008" r:id="rId7"/>
    <p:sldLayoutId id="2147484015" r:id="rId8"/>
    <p:sldLayoutId id="2147484016" r:id="rId9"/>
    <p:sldLayoutId id="2147484009" r:id="rId10"/>
    <p:sldLayoutId id="214748401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4471A6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B2C1DB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DCB3B2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 bwMode="auto">
          <a:xfrm>
            <a:off x="539750" y="620713"/>
            <a:ext cx="8207375" cy="41751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uk-UA" sz="4000" cap="none" dirty="0" smtClean="0">
                <a:solidFill>
                  <a:srgbClr val="000099"/>
                </a:solidFill>
                <a:latin typeface="Bookman Old Style" pitchFamily="18" charset="0"/>
                <a:cs typeface="Aharoni" pitchFamily="2" charset="-79"/>
              </a:rPr>
              <a:t/>
            </a:r>
            <a:br>
              <a:rPr lang="uk-UA" sz="4000" cap="none" dirty="0" smtClean="0">
                <a:solidFill>
                  <a:srgbClr val="000099"/>
                </a:solidFill>
                <a:latin typeface="Bookman Old Style" pitchFamily="18" charset="0"/>
                <a:cs typeface="Aharoni" pitchFamily="2" charset="-79"/>
              </a:rPr>
            </a:br>
            <a:r>
              <a:rPr lang="uk-UA" sz="4000" cap="none" dirty="0" smtClean="0">
                <a:solidFill>
                  <a:srgbClr val="000099"/>
                </a:solidFill>
                <a:latin typeface="Bookman Old Style" pitchFamily="18" charset="0"/>
                <a:cs typeface="Aharoni" pitchFamily="2" charset="-79"/>
              </a:rPr>
              <a:t/>
            </a:r>
            <a:br>
              <a:rPr lang="uk-UA" sz="4000" cap="none" dirty="0" smtClean="0">
                <a:solidFill>
                  <a:srgbClr val="000099"/>
                </a:solidFill>
                <a:latin typeface="Bookman Old Style" pitchFamily="18" charset="0"/>
                <a:cs typeface="Aharoni" pitchFamily="2" charset="-79"/>
              </a:rPr>
            </a:br>
            <a:r>
              <a:rPr lang="uk-UA" sz="4000" cap="none" dirty="0" smtClean="0">
                <a:solidFill>
                  <a:srgbClr val="000099"/>
                </a:solidFill>
                <a:latin typeface="Bookman Old Style" pitchFamily="18" charset="0"/>
                <a:cs typeface="Aharoni" pitchFamily="2" charset="-79"/>
              </a:rPr>
              <a:t>ПРЕЗЕНТАЦІЯ</a:t>
            </a:r>
            <a:br>
              <a:rPr lang="uk-UA" sz="4000" cap="none" dirty="0" smtClean="0">
                <a:solidFill>
                  <a:srgbClr val="000099"/>
                </a:solidFill>
                <a:latin typeface="Bookman Old Style" pitchFamily="18" charset="0"/>
                <a:cs typeface="Aharoni" pitchFamily="2" charset="-79"/>
              </a:rPr>
            </a:br>
            <a:r>
              <a:rPr lang="uk-UA" sz="4000" cap="none" dirty="0" smtClean="0">
                <a:solidFill>
                  <a:srgbClr val="000099"/>
                </a:solidFill>
                <a:latin typeface="Bookman Old Style" pitchFamily="18" charset="0"/>
                <a:cs typeface="Aharoni" pitchFamily="2" charset="-79"/>
              </a:rPr>
              <a:t>ДОСВІДУ РОБОТИ</a:t>
            </a:r>
            <a:r>
              <a:rPr lang="en-US" sz="4000" cap="none" dirty="0" smtClean="0">
                <a:solidFill>
                  <a:srgbClr val="000099"/>
                </a:solidFill>
                <a:latin typeface="Bookman Old Style" pitchFamily="18" charset="0"/>
                <a:cs typeface="Aharoni" pitchFamily="2" charset="-79"/>
              </a:rPr>
              <a:t/>
            </a:r>
            <a:br>
              <a:rPr lang="en-US" sz="4000" cap="none" dirty="0" smtClean="0">
                <a:solidFill>
                  <a:srgbClr val="000099"/>
                </a:solidFill>
                <a:latin typeface="Bookman Old Style" pitchFamily="18" charset="0"/>
                <a:cs typeface="Aharoni" pitchFamily="2" charset="-79"/>
              </a:rPr>
            </a:br>
            <a:r>
              <a:rPr lang="uk-UA" sz="4000" cap="none" dirty="0" smtClean="0">
                <a:solidFill>
                  <a:srgbClr val="000099"/>
                </a:solidFill>
                <a:latin typeface="Bookman Old Style" pitchFamily="18" charset="0"/>
                <a:cs typeface="Aharoni" pitchFamily="2" charset="-79"/>
              </a:rPr>
              <a:t/>
            </a:r>
            <a:br>
              <a:rPr lang="uk-UA" sz="4000" cap="none" dirty="0" smtClean="0">
                <a:solidFill>
                  <a:srgbClr val="000099"/>
                </a:solidFill>
                <a:latin typeface="Bookman Old Style" pitchFamily="18" charset="0"/>
                <a:cs typeface="Aharoni" pitchFamily="2" charset="-79"/>
              </a:rPr>
            </a:br>
            <a:r>
              <a:rPr lang="uk-UA" sz="3600" cap="none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ВИХОВАТЕЛЯ СЛАБОЗОРОГО ВІДДІЛЕННЯ </a:t>
            </a:r>
            <a:br>
              <a:rPr lang="uk-UA" sz="3600" cap="none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</a:br>
            <a:r>
              <a:rPr lang="uk-UA" sz="3600" cap="none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ТЕРЕБОВЛЯНСЬКОГО НАВЧАЛЬНО-ВИХОВНОГО КОМПЛЕКСУ</a:t>
            </a:r>
            <a:endParaRPr lang="ru-RU" sz="3600" cap="none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2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4581525"/>
            <a:ext cx="8135937" cy="1079500"/>
          </a:xfrm>
        </p:spPr>
        <p:txBody>
          <a:bodyPr/>
          <a:lstStyle/>
          <a:p>
            <a:pPr algn="r" eaLnBrk="1" hangingPunct="1"/>
            <a:endParaRPr lang="uk-UA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r" eaLnBrk="1" hangingPunct="1"/>
            <a:r>
              <a:rPr lang="uk-UA" sz="3600" i="1" smtClean="0">
                <a:solidFill>
                  <a:srgbClr val="1E1C11"/>
                </a:solidFill>
                <a:latin typeface="Bookman Old Style" pitchFamily="18" charset="0"/>
                <a:ea typeface="Lao UI" pitchFamily="34" charset="0"/>
                <a:cs typeface="Lao UI" pitchFamily="34" charset="0"/>
              </a:rPr>
              <a:t>Боднарчук</a:t>
            </a:r>
            <a:r>
              <a:rPr lang="en-US" sz="3600" i="1" smtClean="0">
                <a:solidFill>
                  <a:srgbClr val="1E1C11"/>
                </a:solidFill>
                <a:latin typeface="Lao UI" pitchFamily="34" charset="0"/>
                <a:ea typeface="Lao UI" pitchFamily="34" charset="0"/>
                <a:cs typeface="Lao UI" pitchFamily="34" charset="0"/>
              </a:rPr>
              <a:t>  </a:t>
            </a:r>
            <a:r>
              <a:rPr lang="uk-UA" sz="3600" i="1" smtClean="0">
                <a:solidFill>
                  <a:srgbClr val="1E1C11"/>
                </a:solidFill>
                <a:latin typeface="Bookman Old Style" pitchFamily="18" charset="0"/>
                <a:ea typeface="Lao UI" pitchFamily="34" charset="0"/>
                <a:cs typeface="Lao UI" pitchFamily="34" charset="0"/>
              </a:rPr>
              <a:t>Галини</a:t>
            </a:r>
            <a:r>
              <a:rPr lang="en-US" sz="3600" i="1" smtClean="0">
                <a:solidFill>
                  <a:srgbClr val="1E1C11"/>
                </a:solidFill>
                <a:latin typeface="Lao UI" pitchFamily="34" charset="0"/>
                <a:ea typeface="Lao UI" pitchFamily="34" charset="0"/>
                <a:cs typeface="Lao UI" pitchFamily="34" charset="0"/>
              </a:rPr>
              <a:t> </a:t>
            </a:r>
            <a:r>
              <a:rPr lang="uk-UA" sz="3600" i="1" smtClean="0">
                <a:solidFill>
                  <a:srgbClr val="1E1C11"/>
                </a:solidFill>
                <a:latin typeface="Bookman Old Style" pitchFamily="18" charset="0"/>
                <a:ea typeface="Lao UI" pitchFamily="34" charset="0"/>
                <a:cs typeface="Lao UI" pitchFamily="34" charset="0"/>
              </a:rPr>
              <a:t>Богданівни</a:t>
            </a:r>
            <a:endParaRPr lang="ru-RU" sz="3600" i="1" smtClean="0">
              <a:solidFill>
                <a:srgbClr val="1E1C11"/>
              </a:solidFill>
              <a:latin typeface="Bookman Old Style" pitchFamily="18" charset="0"/>
              <a:ea typeface="Lao UI" pitchFamily="34" charset="0"/>
              <a:cs typeface="Lao UI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923928" y="3356992"/>
            <a:ext cx="1656184" cy="158417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 rot="19478142">
            <a:off x="5602142" y="2147247"/>
            <a:ext cx="2197830" cy="12744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940152" y="3789040"/>
            <a:ext cx="2088232" cy="10801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95936" y="1412776"/>
            <a:ext cx="1512168" cy="187220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 rot="1635752">
            <a:off x="1656684" y="2196529"/>
            <a:ext cx="2142282" cy="120528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331640" y="3717032"/>
            <a:ext cx="2088232" cy="1152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 rot="19424139">
            <a:off x="1983978" y="5077958"/>
            <a:ext cx="2088232" cy="115212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 rot="2022553">
            <a:off x="5580248" y="5063734"/>
            <a:ext cx="2088232" cy="115212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 rot="5400000">
            <a:off x="3901616" y="5251512"/>
            <a:ext cx="1772816" cy="14401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61" name="TextBox 13"/>
          <p:cNvSpPr txBox="1">
            <a:spLocks noChangeArrowheads="1"/>
          </p:cNvSpPr>
          <p:nvPr/>
        </p:nvSpPr>
        <p:spPr bwMode="auto">
          <a:xfrm>
            <a:off x="3924300" y="3573463"/>
            <a:ext cx="15843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chemeClr val="bg1"/>
                </a:solidFill>
                <a:latin typeface="Bookman Old Style" pitchFamily="18" charset="0"/>
              </a:rPr>
              <a:t>Чинники розвитку особистості</a:t>
            </a:r>
            <a:endParaRPr lang="ru-RU" sz="1600" b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462" name="TextBox 14"/>
          <p:cNvSpPr txBox="1">
            <a:spLocks noChangeArrowheads="1"/>
          </p:cNvSpPr>
          <p:nvPr/>
        </p:nvSpPr>
        <p:spPr bwMode="auto">
          <a:xfrm>
            <a:off x="3924300" y="1989138"/>
            <a:ext cx="158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 b="1">
                <a:solidFill>
                  <a:schemeClr val="bg1"/>
                </a:solidFill>
                <a:latin typeface="Bookman Old Style" pitchFamily="18" charset="0"/>
              </a:rPr>
              <a:t>Розвивальне середовище</a:t>
            </a:r>
            <a:endParaRPr lang="ru-RU" sz="1600" b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463" name="TextBox 16"/>
          <p:cNvSpPr txBox="1">
            <a:spLocks noChangeArrowheads="1"/>
          </p:cNvSpPr>
          <p:nvPr/>
        </p:nvSpPr>
        <p:spPr bwMode="auto">
          <a:xfrm rot="-2227873">
            <a:off x="5891213" y="2530475"/>
            <a:ext cx="1512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chemeClr val="bg1"/>
                </a:solidFill>
                <a:latin typeface="Bookman Old Style" pitchFamily="18" charset="0"/>
              </a:rPr>
              <a:t>Творчі завдання</a:t>
            </a:r>
            <a:endParaRPr lang="ru-RU" sz="1600" b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464" name="TextBox 17"/>
          <p:cNvSpPr txBox="1">
            <a:spLocks noChangeArrowheads="1"/>
          </p:cNvSpPr>
          <p:nvPr/>
        </p:nvSpPr>
        <p:spPr bwMode="auto">
          <a:xfrm>
            <a:off x="6156325" y="4005263"/>
            <a:ext cx="17287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chemeClr val="bg1"/>
                </a:solidFill>
                <a:latin typeface="Bookman Old Style" pitchFamily="18" charset="0"/>
              </a:rPr>
              <a:t>Дидактичні ігри та вправи</a:t>
            </a:r>
            <a:endParaRPr lang="ru-RU" sz="1600" b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465" name="TextBox 18"/>
          <p:cNvSpPr txBox="1">
            <a:spLocks noChangeArrowheads="1"/>
          </p:cNvSpPr>
          <p:nvPr/>
        </p:nvSpPr>
        <p:spPr bwMode="auto">
          <a:xfrm rot="2188316">
            <a:off x="5707063" y="5389563"/>
            <a:ext cx="1944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chemeClr val="bg1"/>
                </a:solidFill>
                <a:latin typeface="Bookman Old Style" pitchFamily="18" charset="0"/>
              </a:rPr>
              <a:t>Художня діяльність</a:t>
            </a:r>
            <a:endParaRPr lang="ru-RU" sz="1600" b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466" name="TextBox 19"/>
          <p:cNvSpPr txBox="1">
            <a:spLocks noChangeArrowheads="1"/>
          </p:cNvSpPr>
          <p:nvPr/>
        </p:nvSpPr>
        <p:spPr bwMode="auto">
          <a:xfrm>
            <a:off x="3995738" y="5445125"/>
            <a:ext cx="15843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chemeClr val="bg1"/>
                </a:solidFill>
                <a:latin typeface="Bookman Old Style" pitchFamily="18" charset="0"/>
              </a:rPr>
              <a:t>Пошуково-дослідни-цька діяльність</a:t>
            </a:r>
            <a:endParaRPr lang="ru-RU" sz="1600" b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467" name="TextBox 20"/>
          <p:cNvSpPr txBox="1">
            <a:spLocks noChangeArrowheads="1"/>
          </p:cNvSpPr>
          <p:nvPr/>
        </p:nvSpPr>
        <p:spPr bwMode="auto">
          <a:xfrm rot="-2217565">
            <a:off x="1993900" y="5407025"/>
            <a:ext cx="2044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chemeClr val="bg1"/>
                </a:solidFill>
                <a:latin typeface="Bookman Old Style" pitchFamily="18" charset="0"/>
              </a:rPr>
              <a:t>Спостереження, екскурсії</a:t>
            </a:r>
            <a:endParaRPr lang="ru-RU" sz="1600" b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468" name="TextBox 21"/>
          <p:cNvSpPr txBox="1">
            <a:spLocks noChangeArrowheads="1"/>
          </p:cNvSpPr>
          <p:nvPr/>
        </p:nvSpPr>
        <p:spPr bwMode="auto">
          <a:xfrm>
            <a:off x="1331913" y="4005263"/>
            <a:ext cx="2016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chemeClr val="bg1"/>
                </a:solidFill>
                <a:latin typeface="Bookman Old Style" pitchFamily="18" charset="0"/>
              </a:rPr>
              <a:t>Театралізована діяльність</a:t>
            </a:r>
            <a:endParaRPr lang="ru-RU" sz="1600" b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469" name="TextBox 22"/>
          <p:cNvSpPr txBox="1">
            <a:spLocks noChangeArrowheads="1"/>
          </p:cNvSpPr>
          <p:nvPr/>
        </p:nvSpPr>
        <p:spPr bwMode="auto">
          <a:xfrm rot="1755940">
            <a:off x="1876425" y="2622550"/>
            <a:ext cx="1800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chemeClr val="bg1"/>
                </a:solidFill>
                <a:latin typeface="Bookman Old Style" pitchFamily="18" charset="0"/>
              </a:rPr>
              <a:t>Гра</a:t>
            </a:r>
            <a:endParaRPr lang="ru-RU" sz="1600" b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9552" y="0"/>
            <a:ext cx="8424936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+mn-cs"/>
              </a:rPr>
              <a:t>Форми роботи, які сприяють розвитку художньо-естетичних і креативних задатків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8" y="333375"/>
            <a:ext cx="7848600" cy="1871663"/>
          </a:xfrm>
        </p:spPr>
        <p:txBody>
          <a:bodyPr/>
          <a:lstStyle/>
          <a:p>
            <a:pPr algn="ctr">
              <a:defRPr/>
            </a:pPr>
            <a:r>
              <a:rPr lang="uk-UA" sz="2800" dirty="0" smtClean="0">
                <a:solidFill>
                  <a:srgbClr val="000099"/>
                </a:solidFill>
                <a:latin typeface="Bookman Old Style" pitchFamily="18" charset="0"/>
              </a:rPr>
              <a:t>Взаємодія художньо-естетичного і креативного розвитку з іншими напрямками формування базових компетентностей дитини</a:t>
            </a:r>
            <a:endParaRPr lang="en-US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395288" y="2349500"/>
            <a:ext cx="8280400" cy="460375"/>
          </a:xfrm>
          <a:prstGeom prst="rect">
            <a:avLst/>
          </a:prstGeom>
          <a:noFill/>
          <a:ln w="28575">
            <a:solidFill>
              <a:srgbClr val="81029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i="1">
                <a:latin typeface="Bookman Old Style" pitchFamily="18" charset="0"/>
              </a:rPr>
              <a:t>Художньо-естетичний і креативний розвиток</a:t>
            </a:r>
            <a:endParaRPr lang="en-US" sz="2400" b="1" i="1">
              <a:latin typeface="Bookman Old Style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 rot="21128767">
            <a:off x="7862132" y="2948988"/>
            <a:ext cx="476520" cy="1815115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>
          <a:xfrm rot="21045584">
            <a:off x="6331077" y="3242596"/>
            <a:ext cx="475592" cy="131998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 rot="21150826">
            <a:off x="4904068" y="3095398"/>
            <a:ext cx="487991" cy="1813279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3347864" y="3284984"/>
            <a:ext cx="475592" cy="131998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Down Arrow 13"/>
          <p:cNvSpPr/>
          <p:nvPr/>
        </p:nvSpPr>
        <p:spPr>
          <a:xfrm rot="444092">
            <a:off x="1860307" y="3018647"/>
            <a:ext cx="464436" cy="1972833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Down Arrow 14"/>
          <p:cNvSpPr/>
          <p:nvPr/>
        </p:nvSpPr>
        <p:spPr>
          <a:xfrm rot="480946">
            <a:off x="593229" y="2958912"/>
            <a:ext cx="475592" cy="131998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78" name="TextBox 15"/>
          <p:cNvSpPr txBox="1">
            <a:spLocks noChangeArrowheads="1"/>
          </p:cNvSpPr>
          <p:nvPr/>
        </p:nvSpPr>
        <p:spPr bwMode="auto">
          <a:xfrm>
            <a:off x="0" y="4508500"/>
            <a:ext cx="1655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latin typeface="Bookman Old Style" pitchFamily="18" charset="0"/>
                <a:cs typeface="Times New Roman" pitchFamily="18" charset="0"/>
              </a:rPr>
              <a:t>Ігрова діяльність</a:t>
            </a:r>
            <a:endParaRPr lang="en-US" sz="2000" b="1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9479" name="TextBox 16"/>
          <p:cNvSpPr txBox="1">
            <a:spLocks noChangeArrowheads="1"/>
          </p:cNvSpPr>
          <p:nvPr/>
        </p:nvSpPr>
        <p:spPr bwMode="auto">
          <a:xfrm>
            <a:off x="1187450" y="5229225"/>
            <a:ext cx="1728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latin typeface="Bookman Old Style" pitchFamily="18" charset="0"/>
              </a:rPr>
              <a:t>Творчі здібності</a:t>
            </a:r>
            <a:endParaRPr lang="en-US" sz="2000" b="1">
              <a:latin typeface="Bookman Old Style" pitchFamily="18" charset="0"/>
            </a:endParaRPr>
          </a:p>
        </p:txBody>
      </p:sp>
      <p:sp>
        <p:nvSpPr>
          <p:cNvPr id="19480" name="TextBox 17"/>
          <p:cNvSpPr txBox="1">
            <a:spLocks noChangeArrowheads="1"/>
          </p:cNvSpPr>
          <p:nvPr/>
        </p:nvSpPr>
        <p:spPr bwMode="auto">
          <a:xfrm>
            <a:off x="2411413" y="4581525"/>
            <a:ext cx="24479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latin typeface="Bookman Old Style" pitchFamily="18" charset="0"/>
              </a:rPr>
              <a:t>Логіко-математична діяльність</a:t>
            </a:r>
            <a:endParaRPr lang="en-US" sz="2000" b="1">
              <a:latin typeface="Bookman Old Style" pitchFamily="18" charset="0"/>
            </a:endParaRPr>
          </a:p>
        </p:txBody>
      </p:sp>
      <p:sp>
        <p:nvSpPr>
          <p:cNvPr id="19481" name="TextBox 18"/>
          <p:cNvSpPr txBox="1">
            <a:spLocks noChangeArrowheads="1"/>
          </p:cNvSpPr>
          <p:nvPr/>
        </p:nvSpPr>
        <p:spPr bwMode="auto">
          <a:xfrm>
            <a:off x="4284663" y="5229225"/>
            <a:ext cx="2303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latin typeface="Bookman Old Style" pitchFamily="18" charset="0"/>
              </a:rPr>
              <a:t>Мовленнєво-комунікативна діяльність</a:t>
            </a:r>
            <a:endParaRPr lang="en-US" sz="2000" b="1">
              <a:latin typeface="Bookman Old Style" pitchFamily="18" charset="0"/>
            </a:endParaRPr>
          </a:p>
        </p:txBody>
      </p:sp>
      <p:sp>
        <p:nvSpPr>
          <p:cNvPr id="19482" name="TextBox 19"/>
          <p:cNvSpPr txBox="1">
            <a:spLocks noChangeArrowheads="1"/>
          </p:cNvSpPr>
          <p:nvPr/>
        </p:nvSpPr>
        <p:spPr bwMode="auto">
          <a:xfrm>
            <a:off x="5580063" y="4652963"/>
            <a:ext cx="252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>
                <a:latin typeface="Bookman Old Style" pitchFamily="18" charset="0"/>
              </a:rPr>
              <a:t>Конструювання</a:t>
            </a:r>
            <a:endParaRPr lang="en-US" sz="2000" b="1">
              <a:latin typeface="Bookman Old Style" pitchFamily="18" charset="0"/>
            </a:endParaRPr>
          </a:p>
        </p:txBody>
      </p:sp>
      <p:sp>
        <p:nvSpPr>
          <p:cNvPr id="19483" name="TextBox 20"/>
          <p:cNvSpPr txBox="1">
            <a:spLocks noChangeArrowheads="1"/>
          </p:cNvSpPr>
          <p:nvPr/>
        </p:nvSpPr>
        <p:spPr bwMode="auto">
          <a:xfrm>
            <a:off x="7092950" y="5229225"/>
            <a:ext cx="2051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latin typeface="Bookman Old Style" pitchFamily="18" charset="0"/>
              </a:rPr>
              <a:t>Трудова діяльність</a:t>
            </a:r>
            <a:endParaRPr lang="en-US" sz="2000" b="1">
              <a:latin typeface="Bookman Old Style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750" y="260350"/>
            <a:ext cx="8064500" cy="12969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uk-UA" sz="2800" dirty="0" smtClean="0">
                <a:solidFill>
                  <a:srgbClr val="81029A"/>
                </a:solidFill>
                <a:latin typeface="Bookman Old Style" pitchFamily="18" charset="0"/>
              </a:rPr>
              <a:t>Творчість є активність дитини, спрямована на створення чогось нового</a:t>
            </a:r>
            <a:endParaRPr lang="en-US" sz="2800" dirty="0">
              <a:solidFill>
                <a:srgbClr val="81029A"/>
              </a:solidFill>
              <a:latin typeface="Bookman Old Style" pitchFamily="18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619672" y="1844824"/>
          <a:ext cx="6096000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8435975" cy="5400675"/>
          </a:xfrm>
        </p:spPr>
        <p:txBody>
          <a:bodyPr/>
          <a:lstStyle/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uk-UA" sz="2800" dirty="0" smtClean="0">
                <a:latin typeface="Bookman Old Style" pitchFamily="18" charset="0"/>
              </a:rPr>
              <a:t> Надавати дітям реальну можливість досліджувати, </a:t>
            </a:r>
            <a:r>
              <a:rPr lang="uk-UA" sz="2800" dirty="0" err="1" smtClean="0">
                <a:latin typeface="Bookman Old Style" pitchFamily="18" charset="0"/>
              </a:rPr>
              <a:t>експерементувати</a:t>
            </a:r>
            <a:r>
              <a:rPr lang="uk-UA" sz="2800" dirty="0" smtClean="0">
                <a:latin typeface="Bookman Old Style" pitchFamily="18" charset="0"/>
              </a:rPr>
              <a:t>, вигадувати, проявляти творчу ініціативу.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uk-UA" sz="2800" dirty="0" smtClean="0">
                <a:latin typeface="Bookman Old Style" pitchFamily="18" charset="0"/>
              </a:rPr>
              <a:t> Виховувати креативність через творчі ігри.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uk-UA" sz="2800" dirty="0" smtClean="0">
                <a:latin typeface="Bookman Old Style" pitchFamily="18" charset="0"/>
              </a:rPr>
              <a:t> Здійснювати побудову виховного процесу з позиції креативного підходу щодо особистості дитини.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uk-UA" sz="2800" dirty="0" smtClean="0">
                <a:latin typeface="Bookman Old Style" pitchFamily="18" charset="0"/>
              </a:rPr>
              <a:t> Формувати художньо-естетичну культуру завдяки мистецьким підходам.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uk-UA" sz="2800" dirty="0" smtClean="0">
                <a:latin typeface="Bookman Old Style" pitchFamily="18" charset="0"/>
              </a:rPr>
              <a:t> Виховувати у дітей миротворчу позицію, гуманні цілі, почуття толерантності.</a:t>
            </a:r>
          </a:p>
          <a:p>
            <a:pPr eaLnBrk="1" hangingPunct="1"/>
            <a:endParaRPr lang="ru-RU" sz="2800" dirty="0" smtClean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332656"/>
            <a:ext cx="6768752" cy="936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  <a:cs typeface="+mn-cs"/>
              </a:rPr>
              <a:t>Головні</a:t>
            </a:r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  <a:cs typeface="+mn-cs"/>
              </a:rPr>
              <a:t> </a:t>
            </a:r>
            <a:r>
              <a:rPr lang="ru-RU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  <a:cs typeface="+mn-cs"/>
              </a:rPr>
              <a:t>завдання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1340768"/>
            <a:ext cx="7380312" cy="5328096"/>
          </a:xfrm>
        </p:spPr>
        <p:txBody>
          <a:bodyPr/>
          <a:lstStyle/>
          <a:p>
            <a:pPr marL="0" lvl="2" algn="l" eaLnBrk="1" hangingPunct="1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uk-UA" b="1" dirty="0" smtClean="0">
                <a:latin typeface="Bookman Old Style" pitchFamily="18" charset="0"/>
              </a:rPr>
              <a:t>- Новорічний ранок </a:t>
            </a:r>
            <a:r>
              <a:rPr lang="uk-UA" b="1" dirty="0" err="1" smtClean="0">
                <a:latin typeface="Bookman Old Style" pitchFamily="18" charset="0"/>
              </a:rPr>
              <a:t>“Рукавичка</a:t>
            </a:r>
            <a:r>
              <a:rPr lang="uk-UA" b="1" dirty="0" smtClean="0">
                <a:latin typeface="Bookman Old Style" pitchFamily="18" charset="0"/>
              </a:rPr>
              <a:t> на новий </a:t>
            </a:r>
            <a:r>
              <a:rPr lang="uk-UA" b="1" dirty="0" err="1" smtClean="0">
                <a:latin typeface="Bookman Old Style" pitchFamily="18" charset="0"/>
              </a:rPr>
              <a:t>лад”</a:t>
            </a:r>
            <a:r>
              <a:rPr lang="uk-UA" b="1" dirty="0" smtClean="0">
                <a:latin typeface="Bookman Old Style" pitchFamily="18" charset="0"/>
              </a:rPr>
              <a:t> 2014р. </a:t>
            </a:r>
          </a:p>
          <a:p>
            <a:pPr eaLnBrk="1" hangingPunct="1"/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- Родинне свято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“Мандри</a:t>
            </a:r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Писанки”</a:t>
            </a:r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2015р.</a:t>
            </a:r>
          </a:p>
          <a:p>
            <a:pPr eaLnBrk="1" hangingPunct="1"/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uk-UA" dirty="0" err="1" smtClean="0">
                <a:solidFill>
                  <a:schemeClr val="tx1"/>
                </a:solidFill>
                <a:latin typeface="Bookman Old Style" pitchFamily="18" charset="0"/>
              </a:rPr>
              <a:t>-Інтерактивний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 захід </a:t>
            </a:r>
            <a:r>
              <a:rPr lang="uk-UA" dirty="0" err="1" smtClean="0">
                <a:solidFill>
                  <a:schemeClr val="tx1"/>
                </a:solidFill>
                <a:latin typeface="Bookman Old Style" pitchFamily="18" charset="0"/>
              </a:rPr>
              <a:t>“Прощавай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 дошкільне               </a:t>
            </a:r>
          </a:p>
          <a:p>
            <a:pPr eaLnBrk="1" hangingPunct="1"/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  </a:t>
            </a:r>
            <a:r>
              <a:rPr lang="uk-UA" dirty="0" err="1" smtClean="0">
                <a:solidFill>
                  <a:schemeClr val="tx1"/>
                </a:solidFill>
                <a:latin typeface="Bookman Old Style" pitchFamily="18" charset="0"/>
              </a:rPr>
              <a:t>дитинство”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 2015р.                                                               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-Урок</a:t>
            </a:r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мужності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“Борці</a:t>
            </a:r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за мир і спокій в Україні”2015р.</a:t>
            </a:r>
          </a:p>
          <a:p>
            <a:pPr eaLnBrk="1" hangingPunct="1"/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 </a:t>
            </a:r>
            <a:r>
              <a:rPr lang="uk-UA" dirty="0" err="1" smtClean="0">
                <a:solidFill>
                  <a:schemeClr val="tx1"/>
                </a:solidFill>
                <a:latin typeface="Bookman Old Style" pitchFamily="18" charset="0"/>
              </a:rPr>
              <a:t>-Інтерактивний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 захід </a:t>
            </a:r>
            <a:r>
              <a:rPr lang="uk-UA" dirty="0" err="1" smtClean="0">
                <a:solidFill>
                  <a:schemeClr val="tx1"/>
                </a:solidFill>
                <a:latin typeface="Bookman Old Style" pitchFamily="18" charset="0"/>
              </a:rPr>
              <a:t>“Якщо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 діти благають,</a:t>
            </a:r>
          </a:p>
          <a:p>
            <a:pPr eaLnBrk="1" hangingPunct="1"/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   гармати мовчать”2015р. (</a:t>
            </a:r>
            <a:r>
              <a:rPr lang="uk-UA" dirty="0" err="1" smtClean="0">
                <a:solidFill>
                  <a:schemeClr val="tx1"/>
                </a:solidFill>
                <a:latin typeface="Bookman Old Style" pitchFamily="18" charset="0"/>
              </a:rPr>
              <a:t>в.з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.)</a:t>
            </a:r>
          </a:p>
          <a:p>
            <a:pPr eaLnBrk="1" hangingPunct="1"/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-Родинне</a:t>
            </a:r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свято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“Різдвяна</a:t>
            </a:r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казка”2015р.</a:t>
            </a:r>
          </a:p>
          <a:p>
            <a:pPr eaLnBrk="1" hangingPunct="1"/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 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-Конкурсно-розважальна програма </a:t>
            </a:r>
            <a:r>
              <a:rPr lang="uk-UA" dirty="0" err="1" smtClean="0">
                <a:solidFill>
                  <a:schemeClr val="tx1"/>
                </a:solidFill>
                <a:latin typeface="Bookman Old Style" pitchFamily="18" charset="0"/>
              </a:rPr>
              <a:t>“Нумо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,</a:t>
            </a:r>
          </a:p>
          <a:p>
            <a:pPr eaLnBrk="1" hangingPunct="1"/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   дівчатка!”2016р. (</a:t>
            </a:r>
            <a:r>
              <a:rPr lang="uk-UA" dirty="0" err="1" smtClean="0">
                <a:solidFill>
                  <a:schemeClr val="tx1"/>
                </a:solidFill>
                <a:latin typeface="Bookman Old Style" pitchFamily="18" charset="0"/>
              </a:rPr>
              <a:t>в.з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.)</a:t>
            </a:r>
          </a:p>
          <a:p>
            <a:pPr eaLnBrk="1" hangingPunct="1"/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 </a:t>
            </a:r>
            <a:r>
              <a:rPr lang="uk-UA" dirty="0" err="1" smtClean="0">
                <a:solidFill>
                  <a:schemeClr val="tx1"/>
                </a:solidFill>
                <a:latin typeface="Bookman Old Style" pitchFamily="18" charset="0"/>
              </a:rPr>
              <a:t>-Інтерактивний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 захід “Я люблю </a:t>
            </a:r>
            <a:r>
              <a:rPr lang="uk-UA" dirty="0" err="1" smtClean="0">
                <a:solidFill>
                  <a:schemeClr val="tx1"/>
                </a:solidFill>
                <a:latin typeface="Bookman Old Style" pitchFamily="18" charset="0"/>
              </a:rPr>
              <a:t>Україну”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 2016р. (</a:t>
            </a:r>
            <a:r>
              <a:rPr lang="uk-UA" dirty="0" err="1" smtClean="0">
                <a:solidFill>
                  <a:schemeClr val="tx1"/>
                </a:solidFill>
                <a:latin typeface="Bookman Old Style" pitchFamily="18" charset="0"/>
              </a:rPr>
              <a:t>в.з</a:t>
            </a:r>
            <a:r>
              <a:rPr lang="uk-UA" dirty="0" smtClean="0">
                <a:solidFill>
                  <a:schemeClr val="tx1"/>
                </a:solidFill>
                <a:latin typeface="Bookman Old Style" pitchFamily="18" charset="0"/>
              </a:rPr>
              <a:t>.)</a:t>
            </a:r>
          </a:p>
          <a:p>
            <a:pPr eaLnBrk="1" hangingPunct="1"/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-Виховна</a:t>
            </a:r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година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“Ми</a:t>
            </a:r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–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українці”</a:t>
            </a:r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2016р.</a:t>
            </a:r>
          </a:p>
          <a:p>
            <a:pPr eaLnBrk="1" hangingPunct="1"/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-Конкурс</a:t>
            </a:r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малюнків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“Мій</a:t>
            </a:r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сонячний дім – це моя </a:t>
            </a:r>
            <a:r>
              <a:rPr lang="uk-UA" b="0" dirty="0" err="1" smtClean="0">
                <a:solidFill>
                  <a:schemeClr val="tx1"/>
                </a:solidFill>
                <a:latin typeface="Bookman Old Style" pitchFamily="18" charset="0"/>
              </a:rPr>
              <a:t>Україна”</a:t>
            </a:r>
            <a:endParaRPr lang="uk-UA" b="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eaLnBrk="1" hangingPunct="1"/>
            <a:r>
              <a:rPr lang="uk-UA" b="0" dirty="0" smtClean="0">
                <a:solidFill>
                  <a:schemeClr val="tx1"/>
                </a:solidFill>
                <a:latin typeface="Bookman Old Style" pitchFamily="18" charset="0"/>
              </a:rPr>
              <a:t>   2016р.</a:t>
            </a:r>
          </a:p>
          <a:p>
            <a:pPr eaLnBrk="1" hangingPunct="1"/>
            <a:endParaRPr lang="uk-UA" b="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eaLnBrk="1" hangingPunct="1"/>
            <a:endParaRPr lang="uk-UA" b="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eaLnBrk="1" hangingPunct="1"/>
            <a:endParaRPr lang="uk-UA" sz="2200" dirty="0" smtClean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pPr eaLnBrk="1" hangingPunct="1"/>
            <a:endParaRPr lang="uk-UA" sz="2200" b="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eaLnBrk="1" hangingPunct="1"/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60648"/>
            <a:ext cx="626469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Виховні</a:t>
            </a:r>
            <a:r>
              <a:rPr lang="ru-RU" sz="5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заходи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2301875" y="332656"/>
            <a:ext cx="6842125" cy="6335985"/>
          </a:xfrm>
        </p:spPr>
        <p:txBody>
          <a:bodyPr/>
          <a:lstStyle/>
          <a:p>
            <a:pPr lvl="1"/>
            <a:r>
              <a:rPr lang="uk-UA" sz="2700" b="0" dirty="0" smtClean="0">
                <a:solidFill>
                  <a:schemeClr val="tx1"/>
                </a:solidFill>
                <a:latin typeface="Bookman Old Style" pitchFamily="18" charset="0"/>
              </a:rPr>
              <a:t>                            </a:t>
            </a:r>
          </a:p>
          <a:p>
            <a:pPr lvl="1"/>
            <a:endParaRPr lang="uk-UA" sz="2700" b="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endParaRPr lang="uk-UA" sz="2200" b="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uk-UA" sz="22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1720" y="476672"/>
            <a:ext cx="70922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Bookman Old Style" pitchFamily="18" charset="0"/>
              </a:rPr>
              <a:t> - Інтегроване заняття </a:t>
            </a:r>
            <a:r>
              <a:rPr lang="uk-UA" dirty="0" err="1" smtClean="0">
                <a:latin typeface="Bookman Old Style" pitchFamily="18" charset="0"/>
              </a:rPr>
              <a:t>“Похвала</a:t>
            </a:r>
            <a:r>
              <a:rPr lang="uk-UA" dirty="0" smtClean="0">
                <a:latin typeface="Bookman Old Style" pitchFamily="18" charset="0"/>
              </a:rPr>
              <a:t> добрим </a:t>
            </a:r>
            <a:r>
              <a:rPr lang="uk-UA" dirty="0" err="1" smtClean="0">
                <a:latin typeface="Bookman Old Style" pitchFamily="18" charset="0"/>
              </a:rPr>
              <a:t>дітям”</a:t>
            </a:r>
            <a:r>
              <a:rPr lang="uk-UA" dirty="0" smtClean="0">
                <a:latin typeface="Bookman Old Style" pitchFamily="18" charset="0"/>
              </a:rPr>
              <a:t> 2016р.</a:t>
            </a:r>
          </a:p>
          <a:p>
            <a:r>
              <a:rPr lang="uk-UA" dirty="0" smtClean="0">
                <a:latin typeface="Bookman Old Style" pitchFamily="18" charset="0"/>
              </a:rPr>
              <a:t> - Подорож-гра </a:t>
            </a:r>
            <a:r>
              <a:rPr lang="uk-UA" dirty="0" err="1" smtClean="0">
                <a:latin typeface="Bookman Old Style" pitchFamily="18" charset="0"/>
              </a:rPr>
              <a:t>“Сторінками</a:t>
            </a:r>
            <a:r>
              <a:rPr lang="uk-UA" dirty="0" smtClean="0">
                <a:latin typeface="Bookman Old Style" pitchFamily="18" charset="0"/>
              </a:rPr>
              <a:t> казок </a:t>
            </a:r>
            <a:r>
              <a:rPr lang="uk-UA" dirty="0" err="1" smtClean="0">
                <a:latin typeface="Bookman Old Style" pitchFamily="18" charset="0"/>
              </a:rPr>
              <a:t>Сухомлинського”</a:t>
            </a:r>
            <a:r>
              <a:rPr lang="uk-UA" dirty="0" smtClean="0">
                <a:latin typeface="Bookman Old Style" pitchFamily="18" charset="0"/>
              </a:rPr>
              <a:t> 2016р.</a:t>
            </a:r>
          </a:p>
          <a:p>
            <a:r>
              <a:rPr lang="uk-UA" dirty="0" smtClean="0">
                <a:latin typeface="Bookman Old Style" pitchFamily="18" charset="0"/>
              </a:rPr>
              <a:t> - Колаж </a:t>
            </a:r>
            <a:r>
              <a:rPr lang="uk-UA" dirty="0" err="1" smtClean="0">
                <a:latin typeface="Bookman Old Style" pitchFamily="18" charset="0"/>
              </a:rPr>
              <a:t>“Світ</a:t>
            </a:r>
            <a:r>
              <a:rPr lang="uk-UA" dirty="0" smtClean="0">
                <a:latin typeface="Bookman Old Style" pitchFamily="18" charset="0"/>
              </a:rPr>
              <a:t> навколо </a:t>
            </a:r>
            <a:r>
              <a:rPr lang="uk-UA" dirty="0" err="1" smtClean="0">
                <a:latin typeface="Bookman Old Style" pitchFamily="18" charset="0"/>
              </a:rPr>
              <a:t>тебе”</a:t>
            </a:r>
            <a:r>
              <a:rPr lang="uk-UA" dirty="0" smtClean="0">
                <a:latin typeface="Bookman Old Style" pitchFamily="18" charset="0"/>
              </a:rPr>
              <a:t> 2016р.</a:t>
            </a:r>
          </a:p>
          <a:p>
            <a:r>
              <a:rPr lang="uk-UA" dirty="0" smtClean="0">
                <a:latin typeface="Bookman Old Style" pitchFamily="18" charset="0"/>
              </a:rPr>
              <a:t> - Лицарський турнір </a:t>
            </a:r>
            <a:r>
              <a:rPr lang="uk-UA" dirty="0" err="1" smtClean="0">
                <a:latin typeface="Bookman Old Style" pitchFamily="18" charset="0"/>
              </a:rPr>
              <a:t>“Секрети</a:t>
            </a:r>
            <a:r>
              <a:rPr lang="uk-UA" dirty="0" smtClean="0">
                <a:latin typeface="Bookman Old Style" pitchFamily="18" charset="0"/>
              </a:rPr>
              <a:t> вихованої </a:t>
            </a:r>
            <a:r>
              <a:rPr lang="uk-UA" dirty="0" err="1" smtClean="0">
                <a:latin typeface="Bookman Old Style" pitchFamily="18" charset="0"/>
              </a:rPr>
              <a:t>людини”</a:t>
            </a:r>
            <a:r>
              <a:rPr lang="uk-UA" dirty="0" smtClean="0">
                <a:latin typeface="Bookman Old Style" pitchFamily="18" charset="0"/>
              </a:rPr>
              <a:t> 2016р.</a:t>
            </a:r>
          </a:p>
          <a:p>
            <a:r>
              <a:rPr lang="uk-UA" dirty="0" smtClean="0">
                <a:latin typeface="Bookman Old Style" pitchFamily="18" charset="0"/>
              </a:rPr>
              <a:t> - Гра-подорож </a:t>
            </a:r>
            <a:r>
              <a:rPr lang="uk-UA" dirty="0" err="1" smtClean="0">
                <a:latin typeface="Bookman Old Style" pitchFamily="18" charset="0"/>
              </a:rPr>
              <a:t>“Як</a:t>
            </a:r>
            <a:r>
              <a:rPr lang="uk-UA" dirty="0" smtClean="0">
                <a:latin typeface="Bookman Old Style" pitchFamily="18" charset="0"/>
              </a:rPr>
              <a:t> реалізовується порушення прав у </a:t>
            </a:r>
            <a:r>
              <a:rPr lang="uk-UA" dirty="0" err="1" smtClean="0">
                <a:latin typeface="Bookman Old Style" pitchFamily="18" charset="0"/>
              </a:rPr>
              <a:t>казках”</a:t>
            </a:r>
            <a:r>
              <a:rPr lang="uk-UA" dirty="0" smtClean="0">
                <a:latin typeface="Bookman Old Style" pitchFamily="18" charset="0"/>
              </a:rPr>
              <a:t>       </a:t>
            </a:r>
          </a:p>
          <a:p>
            <a:r>
              <a:rPr lang="uk-UA" dirty="0" smtClean="0">
                <a:latin typeface="Bookman Old Style" pitchFamily="18" charset="0"/>
              </a:rPr>
              <a:t>   2016р.</a:t>
            </a:r>
          </a:p>
          <a:p>
            <a:r>
              <a:rPr lang="uk-UA" dirty="0" smtClean="0">
                <a:latin typeface="Bookman Old Style" pitchFamily="18" charset="0"/>
              </a:rPr>
              <a:t>  </a:t>
            </a:r>
            <a:r>
              <a:rPr lang="uk-UA" b="1" dirty="0" smtClean="0">
                <a:latin typeface="Bookman Old Style" pitchFamily="18" charset="0"/>
              </a:rPr>
              <a:t>-Міні-тренінг для батьків </a:t>
            </a:r>
            <a:r>
              <a:rPr lang="uk-UA" b="1" dirty="0" err="1" smtClean="0">
                <a:latin typeface="Bookman Old Style" pitchFamily="18" charset="0"/>
              </a:rPr>
              <a:t>“Вплив</a:t>
            </a:r>
            <a:r>
              <a:rPr lang="uk-UA" b="1" dirty="0" smtClean="0">
                <a:latin typeface="Bookman Old Style" pitchFamily="18" charset="0"/>
              </a:rPr>
              <a:t> сімейного виховання на розвиток творчої особистості </a:t>
            </a:r>
            <a:r>
              <a:rPr lang="uk-UA" b="1" dirty="0" err="1" smtClean="0">
                <a:latin typeface="Bookman Old Style" pitchFamily="18" charset="0"/>
              </a:rPr>
              <a:t>дитини”</a:t>
            </a:r>
            <a:r>
              <a:rPr lang="uk-UA" b="1" dirty="0" smtClean="0">
                <a:latin typeface="Bookman Old Style" pitchFamily="18" charset="0"/>
              </a:rPr>
              <a:t> 2016р.</a:t>
            </a:r>
          </a:p>
          <a:p>
            <a:r>
              <a:rPr lang="uk-UA" b="1" dirty="0" smtClean="0">
                <a:latin typeface="Bookman Old Style" pitchFamily="18" charset="0"/>
              </a:rPr>
              <a:t>  -Міні-тренінг для вихователів </a:t>
            </a:r>
            <a:r>
              <a:rPr lang="uk-UA" b="1" dirty="0" err="1" smtClean="0">
                <a:latin typeface="Bookman Old Style" pitchFamily="18" charset="0"/>
              </a:rPr>
              <a:t>“Від</a:t>
            </a:r>
            <a:r>
              <a:rPr lang="uk-UA" b="1" dirty="0" smtClean="0">
                <a:latin typeface="Bookman Old Style" pitchFamily="18" charset="0"/>
              </a:rPr>
              <a:t> творчого вихователя до творчого </a:t>
            </a:r>
            <a:r>
              <a:rPr lang="uk-UA" b="1" dirty="0" err="1" smtClean="0">
                <a:latin typeface="Bookman Old Style" pitchFamily="18" charset="0"/>
              </a:rPr>
              <a:t>учня”</a:t>
            </a:r>
            <a:r>
              <a:rPr lang="uk-UA" b="1" dirty="0" smtClean="0">
                <a:latin typeface="Bookman Old Style" pitchFamily="18" charset="0"/>
              </a:rPr>
              <a:t> 2017р.</a:t>
            </a:r>
          </a:p>
          <a:p>
            <a:endParaRPr lang="uk-UA" dirty="0" smtClean="0">
              <a:latin typeface="Bookman Old Style" pitchFamily="18" charset="0"/>
            </a:endParaRPr>
          </a:p>
          <a:p>
            <a:r>
              <a:rPr lang="uk-UA" dirty="0" smtClean="0">
                <a:latin typeface="Bookman Old Style" pitchFamily="18" charset="0"/>
              </a:rPr>
              <a:t>   ІІ семестр</a:t>
            </a:r>
          </a:p>
          <a:p>
            <a:r>
              <a:rPr lang="uk-UA" dirty="0" smtClean="0">
                <a:latin typeface="Bookman Old Style" pitchFamily="18" charset="0"/>
              </a:rPr>
              <a:t>  </a:t>
            </a:r>
            <a:r>
              <a:rPr lang="uk-UA" dirty="0" err="1" smtClean="0">
                <a:latin typeface="Bookman Old Style" pitchFamily="18" charset="0"/>
              </a:rPr>
              <a:t>-Відкрита</a:t>
            </a:r>
            <a:r>
              <a:rPr lang="uk-UA" dirty="0" smtClean="0">
                <a:latin typeface="Bookman Old Style" pitchFamily="18" charset="0"/>
              </a:rPr>
              <a:t> самопідготовка.( лютий 2017р.)</a:t>
            </a:r>
          </a:p>
          <a:p>
            <a:r>
              <a:rPr lang="uk-UA" dirty="0" smtClean="0">
                <a:latin typeface="Bookman Old Style" pitchFamily="18" charset="0"/>
              </a:rPr>
              <a:t>  </a:t>
            </a:r>
            <a:r>
              <a:rPr lang="uk-UA" dirty="0" err="1" smtClean="0">
                <a:latin typeface="Bookman Old Style" pitchFamily="18" charset="0"/>
              </a:rPr>
              <a:t>-Інтерактивний</a:t>
            </a:r>
            <a:r>
              <a:rPr lang="uk-UA" dirty="0" smtClean="0">
                <a:latin typeface="Bookman Old Style" pitchFamily="18" charset="0"/>
              </a:rPr>
              <a:t> захід з елементами арт-терапії </a:t>
            </a:r>
            <a:r>
              <a:rPr lang="uk-UA" dirty="0" err="1" smtClean="0">
                <a:latin typeface="Bookman Old Style" pitchFamily="18" charset="0"/>
              </a:rPr>
              <a:t>“Люблю</a:t>
            </a:r>
            <a:r>
              <a:rPr lang="uk-UA" dirty="0" smtClean="0">
                <a:latin typeface="Bookman Old Style" pitchFamily="18" charset="0"/>
              </a:rPr>
              <a:t> цей </a:t>
            </a:r>
            <a:r>
              <a:rPr lang="uk-UA" dirty="0" err="1" smtClean="0">
                <a:latin typeface="Bookman Old Style" pitchFamily="18" charset="0"/>
              </a:rPr>
              <a:t>світ”</a:t>
            </a:r>
            <a:r>
              <a:rPr lang="uk-UA" dirty="0" smtClean="0">
                <a:latin typeface="Bookman Old Style" pitchFamily="18" charset="0"/>
              </a:rPr>
              <a:t>. </a:t>
            </a:r>
          </a:p>
          <a:p>
            <a:r>
              <a:rPr lang="uk-UA" dirty="0" smtClean="0">
                <a:latin typeface="Bookman Old Style" pitchFamily="18" charset="0"/>
              </a:rPr>
              <a:t>(лютий 2017р.)</a:t>
            </a:r>
          </a:p>
          <a:p>
            <a:r>
              <a:rPr lang="uk-UA" dirty="0" smtClean="0">
                <a:latin typeface="Bookman Old Style" pitchFamily="18" charset="0"/>
              </a:rPr>
              <a:t>  </a:t>
            </a:r>
            <a:r>
              <a:rPr lang="uk-UA" dirty="0" err="1" smtClean="0">
                <a:latin typeface="Bookman Old Style" pitchFamily="18" charset="0"/>
              </a:rPr>
              <a:t>-Відкрита</a:t>
            </a:r>
            <a:r>
              <a:rPr lang="uk-UA" dirty="0" smtClean="0">
                <a:latin typeface="Bookman Old Style" pitchFamily="18" charset="0"/>
              </a:rPr>
              <a:t> спортивна година.(березень 2017р).</a:t>
            </a:r>
            <a:endParaRPr lang="uk-UA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2204864"/>
            <a:ext cx="8568952" cy="4653136"/>
          </a:xfrm>
        </p:spPr>
        <p:txBody>
          <a:bodyPr/>
          <a:lstStyle/>
          <a:p>
            <a:pPr algn="ctr">
              <a:buNone/>
            </a:pPr>
            <a:r>
              <a:rPr lang="uk-UA" sz="2800" b="1" i="1" dirty="0" err="1" smtClean="0">
                <a:solidFill>
                  <a:srgbClr val="000099"/>
                </a:solidFill>
                <a:latin typeface="Bookman Old Style" pitchFamily="18" charset="0"/>
              </a:rPr>
              <a:t>Арт</a:t>
            </a:r>
            <a:r>
              <a:rPr lang="uk-UA" sz="2800" b="1" i="1" dirty="0" smtClean="0">
                <a:solidFill>
                  <a:srgbClr val="000099"/>
                </a:solidFill>
                <a:latin typeface="Bookman Old Style" pitchFamily="18" charset="0"/>
              </a:rPr>
              <a:t> - терапія</a:t>
            </a:r>
            <a:r>
              <a:rPr lang="uk-UA" sz="2800" i="1" dirty="0" smtClean="0">
                <a:solidFill>
                  <a:srgbClr val="000099"/>
                </a:solidFill>
                <a:latin typeface="Bookman Old Style" pitchFamily="18" charset="0"/>
              </a:rPr>
              <a:t>, як вплив засобами мистецтва на розвиток дитини.</a:t>
            </a:r>
          </a:p>
          <a:p>
            <a:pPr algn="ctr">
              <a:buNone/>
            </a:pPr>
            <a:r>
              <a:rPr lang="uk-UA" sz="3200" b="1" i="1" dirty="0" err="1" smtClean="0">
                <a:solidFill>
                  <a:srgbClr val="000099"/>
                </a:solidFill>
                <a:latin typeface="Bookman Old Style" pitchFamily="18" charset="0"/>
              </a:rPr>
              <a:t>Казкотерапія</a:t>
            </a:r>
            <a:endParaRPr lang="uk-UA" sz="32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uk-UA" sz="28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uk-UA" sz="2800" b="1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IMG_2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21200">
            <a:off x="838249" y="4185614"/>
            <a:ext cx="3275856" cy="2456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 rot="21111790">
            <a:off x="695257" y="373812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81029A"/>
                </a:solidFill>
                <a:latin typeface="Bookman Old Style" pitchFamily="18" charset="0"/>
              </a:rPr>
              <a:t>КАЗКА ПРО РІЗДВО</a:t>
            </a:r>
            <a:endParaRPr lang="uk-UA" b="1" dirty="0">
              <a:solidFill>
                <a:srgbClr val="81029A"/>
              </a:solidFill>
              <a:latin typeface="Bookman Old Style" pitchFamily="18" charset="0"/>
            </a:endParaRPr>
          </a:p>
        </p:txBody>
      </p:sp>
      <p:pic>
        <p:nvPicPr>
          <p:cNvPr id="55299" name="Picture 3" descr="H:\Галя\Сценарії\Мандри Писанки .     2015р\Мандри Писанки\DSC05913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0974">
            <a:off x="5291621" y="4082414"/>
            <a:ext cx="3356376" cy="262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 rot="369724">
            <a:off x="5642358" y="3774948"/>
            <a:ext cx="296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81029A"/>
                </a:solidFill>
                <a:latin typeface="Bookman Old Style" pitchFamily="18" charset="0"/>
              </a:rPr>
              <a:t>МАНДРИ ПИСАНКИ</a:t>
            </a:r>
            <a:endParaRPr lang="uk-UA" b="1" dirty="0">
              <a:solidFill>
                <a:srgbClr val="81029A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6569" y="404664"/>
            <a:ext cx="873668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НЕМОЖЛИВО ВИРОСТИТИ ПОВНОЦІННУ ЛЮДИНУ БЕЗ ВИХОВАННЯ В НІЙ ПОЧУТТЯ ПРЕКРАСНОГО</a:t>
            </a:r>
          </a:p>
          <a:p>
            <a:pPr algn="r"/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Р.тАГОР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Богдан\Desktop\1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70370">
            <a:off x="653716" y="1409512"/>
            <a:ext cx="3587521" cy="2408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555776" y="620688"/>
            <a:ext cx="378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0099"/>
                </a:solidFill>
                <a:latin typeface="Bookman Old Style" pitchFamily="18" charset="0"/>
              </a:rPr>
              <a:t>РУКАВИЧКА НА НОВИЙ ЛАД</a:t>
            </a:r>
            <a:endParaRPr lang="uk-UA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37890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КОЛОБОК</a:t>
            </a:r>
            <a:endParaRPr lang="uk-UA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6324" name="Picture 4" descr="C:\Users\Богдан\Desktop\111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3672">
            <a:off x="4860562" y="1372671"/>
            <a:ext cx="3628906" cy="2281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29" name="Picture 1" descr="C:\Users\Богдан\Desktop\Новая папка\DSC06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7" y="4221088"/>
            <a:ext cx="3264363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0" name="Picture 2" descr="C:\Users\Богдан\Desktop\Новая папка\DSC069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221088"/>
            <a:ext cx="3315402" cy="2378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56895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ДИТЯЧІЙ МАЛЮНОК – ЦЕ ЧАСТКА ДУХОВНОГО ЖИТТЯ ДИТИНИ.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ДІТИ НЕ ПРОСТО ПЕРЕНОСЯТЬ НА ПАПІР ЩОСЬ ІЗ НАВКОЛИШНЬОГО СВІТУ,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А ЖИВУТЬ В ЦЬОМУ СВІТІ, ВХОДЯТЬ У НЬОГО, ЯК ТВОРЦІ КРАСИ,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ДІСТАЮЧИ НАСОЛОДУ.</a:t>
            </a:r>
          </a:p>
          <a:p>
            <a:pPr algn="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В.СУХОМЛИНСЬКИЙ</a:t>
            </a:r>
            <a:endParaRPr lang="ru-RU" sz="2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7346" name="Picture 2" descr="C:\Users\Богдан\Desktop\Галя\фотографії\підготовчтй\DSC05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05064"/>
            <a:ext cx="3096344" cy="2546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627784" y="364502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81029A"/>
                </a:solidFill>
                <a:latin typeface="Bookman Old Style" pitchFamily="18" charset="0"/>
              </a:rPr>
              <a:t>КОЛЕКТИВНИЙ МАЛЮНОК</a:t>
            </a:r>
            <a:endParaRPr lang="uk-UA" sz="2000" b="1" dirty="0">
              <a:solidFill>
                <a:srgbClr val="81029A"/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321297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417C8"/>
                </a:solidFill>
                <a:latin typeface="Bookman Old Style" pitchFamily="18" charset="0"/>
              </a:rPr>
              <a:t>МАЛЮВАННЯ ТА АПЛІКАЦІЯ</a:t>
            </a:r>
            <a:endParaRPr lang="uk-UA" sz="2400" b="1" dirty="0">
              <a:solidFill>
                <a:srgbClr val="0417C8"/>
              </a:solidFill>
              <a:latin typeface="Bookman Old Style" pitchFamily="18" charset="0"/>
            </a:endParaRPr>
          </a:p>
        </p:txBody>
      </p:sp>
      <p:pic>
        <p:nvPicPr>
          <p:cNvPr id="20481" name="Picture 1" descr="C:\Users\Богдан\Desktop\Галя\фотографії\2)\DSC06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61946">
            <a:off x="6270780" y="4122839"/>
            <a:ext cx="2347351" cy="1760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2" name="Picture 2" descr="C:\Users\Богдан\Desktop\Галя\фотографії\2)\DSC06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99234">
            <a:off x="4396336" y="4494734"/>
            <a:ext cx="2171733" cy="16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Богдан\Desktop\Галя\фотографії\Новая папка\DSC06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66648">
            <a:off x="5028635" y="1050899"/>
            <a:ext cx="3511007" cy="26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1" name="Picture 3" descr="C:\Users\Богдан\Desktop\Галя\фотографії\Новая папка\DSC06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50045">
            <a:off x="641980" y="967127"/>
            <a:ext cx="3451985" cy="258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267744" y="260648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B050"/>
                </a:solidFill>
                <a:latin typeface="Bookman Old Style" pitchFamily="18" charset="0"/>
              </a:rPr>
              <a:t>АПЛІКАЦІЯ “ТОРЦЮВАННЯ”</a:t>
            </a:r>
            <a:endParaRPr lang="uk-UA" sz="2000" b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3717032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0099"/>
                </a:solidFill>
                <a:latin typeface="Bookman Old Style" pitchFamily="18" charset="0"/>
              </a:rPr>
              <a:t>АПЛІКАЦІЯ САЛФЕТКОВИМИ КУЛЬКАМИ</a:t>
            </a:r>
            <a:endParaRPr lang="uk-UA" sz="20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58372" name="Picture 4" descr="C:\Users\Богдан\Desktop\Галя\фотографії\Новая папка\DSC067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149080"/>
            <a:ext cx="3312368" cy="2484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373" name="Picture 5" descr="C:\Users\Богдан\Desktop\Галя\фотографії\Новая папка\DSC067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149080"/>
            <a:ext cx="3312368" cy="2484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однарчук Г.Б._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92282" y="1623060"/>
            <a:ext cx="3387436" cy="452628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43" name="Содержимое 4"/>
          <p:cNvSpPr>
            <a:spLocks noGrp="1"/>
          </p:cNvSpPr>
          <p:nvPr>
            <p:ph sz="quarter" idx="2"/>
          </p:nvPr>
        </p:nvSpPr>
        <p:spPr>
          <a:xfrm>
            <a:off x="4427538" y="1600200"/>
            <a:ext cx="4465637" cy="4637088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endParaRPr lang="uk-UA" sz="3300" dirty="0" smtClean="0">
              <a:latin typeface="Bookman Old Style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uk-UA" sz="3400" b="1" dirty="0" smtClean="0">
                <a:solidFill>
                  <a:srgbClr val="000099"/>
                </a:solidFill>
                <a:latin typeface="Book Antiqua" pitchFamily="18" charset="0"/>
              </a:rPr>
              <a:t>Даруй себе дітям!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uk-UA" sz="3400" b="1" dirty="0" smtClean="0">
                <a:solidFill>
                  <a:srgbClr val="000099"/>
                </a:solidFill>
                <a:latin typeface="Book Antiqua" pitchFamily="18" charset="0"/>
              </a:rPr>
              <a:t>Будь терплячим і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uk-UA" sz="3400" b="1" dirty="0" smtClean="0">
                <a:solidFill>
                  <a:srgbClr val="000099"/>
                </a:solidFill>
                <a:latin typeface="Book Antiqua" pitchFamily="18" charset="0"/>
              </a:rPr>
              <a:t>будь готовим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uk-UA" sz="3400" b="1" dirty="0" smtClean="0">
                <a:solidFill>
                  <a:srgbClr val="000099"/>
                </a:solidFill>
                <a:latin typeface="Book Antiqua" pitchFamily="18" charset="0"/>
              </a:rPr>
              <a:t>до зустрічі з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uk-UA" sz="3400" b="1" dirty="0" smtClean="0">
                <a:solidFill>
                  <a:srgbClr val="000099"/>
                </a:solidFill>
                <a:latin typeface="Book Antiqua" pitchFamily="18" charset="0"/>
              </a:rPr>
              <a:t>ними в дитинстві.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uk-UA" sz="3300" b="1" i="1" dirty="0" smtClean="0">
                <a:solidFill>
                  <a:srgbClr val="000099"/>
                </a:solidFill>
                <a:latin typeface="Book Antiqua" pitchFamily="18" charset="0"/>
              </a:rPr>
              <a:t>Ш.</a:t>
            </a:r>
            <a:r>
              <a:rPr lang="en-US" sz="3300" b="1" i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uk-UA" sz="3300" b="1" i="1" dirty="0" err="1" smtClean="0">
                <a:solidFill>
                  <a:srgbClr val="000099"/>
                </a:solidFill>
                <a:latin typeface="Book Antiqua" pitchFamily="18" charset="0"/>
              </a:rPr>
              <a:t>Амонашвілі</a:t>
            </a:r>
            <a:endParaRPr lang="uk-UA" sz="3300" b="1" i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i="1" dirty="0" smtClean="0"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476672"/>
            <a:ext cx="7260322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  <a:cs typeface="+mn-cs"/>
              </a:rPr>
              <a:t>Педагогічне кредо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8640"/>
            <a:ext cx="91440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ТАНЕЦЬ ЗАВЖДИ ЗВЕРТАЄТЬСЯ ДО ЗДОРОВОЇ СТОРОНИ ЛЮДСЬКОЇ ПРИРОДИ, ЯКА ІСНУЄ В КОЖНОМУ.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1484784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417C8"/>
                </a:solidFill>
                <a:latin typeface="Bookman Old Style" pitchFamily="18" charset="0"/>
              </a:rPr>
              <a:t>ТАНЦЮВАЛЬНА ТЕРАПІЯ</a:t>
            </a:r>
            <a:endParaRPr lang="uk-UA" sz="2400" b="1" dirty="0">
              <a:solidFill>
                <a:srgbClr val="0417C8"/>
              </a:solidFill>
              <a:latin typeface="Bookman Old Style" pitchFamily="18" charset="0"/>
            </a:endParaRPr>
          </a:p>
        </p:txBody>
      </p:sp>
      <p:pic>
        <p:nvPicPr>
          <p:cNvPr id="59394" name="Picture 2" descr="C:\Users\Богдан\Desktop\Галя\фотографії\підготовчтй\DSC05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419157"/>
            <a:ext cx="3251791" cy="2438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5" name="Picture 3" descr="C:\Users\Богдан\Desktop\Галя\Сценарії\Нумо,дівчатка.   2016р\нумо дівчата 2016\IMG_2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2422">
            <a:off x="420268" y="2153054"/>
            <a:ext cx="3279737" cy="2459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396" name="Picture 4" descr="C:\Users\Богдан\Desktop\Галя\Сценарії\Нумо,дівчатка.   2016р\нумо дівчата 2016\IMG_2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7719">
            <a:off x="5254112" y="2094585"/>
            <a:ext cx="3349078" cy="2511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88640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81029A"/>
                </a:solidFill>
                <a:latin typeface="Bookman Old Style" pitchFamily="18" charset="0"/>
              </a:rPr>
              <a:t>ТАНЕЦЬ “КАЛИНА”</a:t>
            </a:r>
            <a:endParaRPr lang="uk-UA" sz="2400" b="1" dirty="0">
              <a:solidFill>
                <a:srgbClr val="81029A"/>
              </a:solidFill>
              <a:latin typeface="Bookman Old Style" pitchFamily="18" charset="0"/>
            </a:endParaRPr>
          </a:p>
        </p:txBody>
      </p:sp>
      <p:pic>
        <p:nvPicPr>
          <p:cNvPr id="60418" name="Picture 2" descr="C:\Users\Богдан\Desktop\Галя\Сценарії\Нумо,дівчатка.   2016р\нумо дівчата 2016\IMG_2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7175">
            <a:off x="705994" y="852641"/>
            <a:ext cx="3498503" cy="262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9" name="Picture 3" descr="C:\Users\Богдан\Desktop\Галя\Сценарії\Нумо,дівчатка.   2016р\нумо дівчата 2016\IMG_2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15593">
            <a:off x="4922296" y="931333"/>
            <a:ext cx="3726139" cy="2650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835696" y="357301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00FF"/>
                </a:solidFill>
                <a:latin typeface="Bookman Old Style" pitchFamily="18" charset="0"/>
              </a:rPr>
              <a:t>ФЛЕШМОБ “МАЛЕНЬКІ ЗІРКИ”</a:t>
            </a:r>
            <a:endParaRPr lang="uk-UA" sz="2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60420" name="Picture 4" descr="C:\Users\Богдан\Desktop\Галя\фотографії\Новая папка\DSC06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365104"/>
            <a:ext cx="3106266" cy="2329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0421" name="Picture 5" descr="C:\Users\Богдан\Desktop\Галя\фотографії\Новая папка\DSC066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365104"/>
            <a:ext cx="3080147" cy="2309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76672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  <a:latin typeface="Bookman Old Style" pitchFamily="18" charset="0"/>
              </a:rPr>
              <a:t>КОЛАЖ,ЯК МЕТОД ЯКИЙ КОРЕГУЄ І ГАРМОНІЗУЄ ВНУТРІШНІЙ СТАН ДИТИНИ,РОЗВИВАЄ ТВОРЧИЙ ПОТЕНЦІАЛ.</a:t>
            </a:r>
            <a:endParaRPr lang="uk-UA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3072" y="48434000"/>
            <a:ext cx="28995221" cy="2174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9" name="Picture 1" descr="C:\Users\Богдан\Desktop\Галя\фотографії\Новая папка\DSC06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0855">
            <a:off x="805243" y="1941501"/>
            <a:ext cx="2842851" cy="2132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C:\Users\Богдан\Desktop\Галя\фотографії\Новая папка\DSC067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65900">
            <a:off x="5299008" y="1952576"/>
            <a:ext cx="2872337" cy="2154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Богдан\Desktop\Галя\фотографії\Новая папка\DSC067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437112"/>
            <a:ext cx="2959759" cy="221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C:\Users\Богдан\Desktop\Галя\фотографії\Новая папка\DSC067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4509120"/>
            <a:ext cx="2847522" cy="2135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620688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913FEB"/>
                </a:solidFill>
                <a:latin typeface="Bookman Old Style" pitchFamily="18" charset="0"/>
              </a:rPr>
              <a:t>КРЕАТИВНА ТВОРЧІСТЬ</a:t>
            </a:r>
            <a:endParaRPr lang="uk-UA" sz="2400" b="1" dirty="0">
              <a:solidFill>
                <a:srgbClr val="913FEB"/>
              </a:solidFill>
              <a:latin typeface="Bookman Old Style" pitchFamily="18" charset="0"/>
            </a:endParaRPr>
          </a:p>
        </p:txBody>
      </p:sp>
      <p:pic>
        <p:nvPicPr>
          <p:cNvPr id="5121" name="Picture 1" descr="C:\Users\Богдан\Desktop\Галя\фотографії\я люблю Україну\IMG_1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268760"/>
            <a:ext cx="2016224" cy="268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Богдан\Desktop\Галя\фотографії\я люблю Україну\IMG_2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2740104" cy="2055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55576" y="350100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Новорічна композиція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Богдан\Desktop\Галя\фотографії\Миколая\DSC055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268760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940152" y="350100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Подарунок воїнам АТО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5124" name="Picture 4" descr="C:\Users\Богдан\Desktop\Галя\Сценарії\Нумо,дівчатка.   2016р\нумо дівчата 2016\IMG_25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77072"/>
            <a:ext cx="2651605" cy="198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55576" y="60932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Креативна мода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5125" name="Picture 5" descr="C:\Users\Богдан\Desktop\Галя\фотографії\DSC059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3" y="4077072"/>
            <a:ext cx="2504035" cy="1950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3491880" y="60212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Великодні </a:t>
            </a:r>
            <a:r>
              <a:rPr lang="uk-UA" dirty="0" err="1" smtClean="0">
                <a:solidFill>
                  <a:srgbClr val="002060"/>
                </a:solidFill>
              </a:rPr>
              <a:t>поробки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5126" name="Picture 6" descr="C:\Users\Богдан\Desktop\Галя\фотографії\ДО ПРОЕКТУ\DSC066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6150" y="4077072"/>
            <a:ext cx="2694832" cy="202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6012160" y="60212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Креативні ялинки</a:t>
            </a:r>
            <a:endParaRPr lang="uk-UA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764704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81029A"/>
                </a:solidFill>
              </a:rPr>
              <a:t>КРЕАТИВНА ТВОРЧІСТЬ</a:t>
            </a:r>
            <a:endParaRPr lang="uk-UA" sz="2400" b="1" dirty="0">
              <a:solidFill>
                <a:srgbClr val="81029A"/>
              </a:solidFill>
            </a:endParaRPr>
          </a:p>
        </p:txBody>
      </p:sp>
      <p:pic>
        <p:nvPicPr>
          <p:cNvPr id="13313" name="Picture 1" descr="C:\Users\Богдан\Desktop\Галя\фотографії\2)\DSC06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367" y="1262812"/>
            <a:ext cx="2866201" cy="2598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C:\Users\Богдан\Desktop\Галя\фотографії\2)\DSC068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8601" y="1226370"/>
            <a:ext cx="2749702" cy="234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Богдан\Desktop\Галя\фотографії\2)\DSC068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1838" y="1262811"/>
            <a:ext cx="2632261" cy="2598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C:\Users\Богдан\Desktop\Галя\фотографії\2)\DSC06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358" y="3879274"/>
            <a:ext cx="2898363" cy="235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C:\Users\Богдан\Desktop\Галя\Атестація\DSC069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8303" y="3873710"/>
            <a:ext cx="2939819" cy="236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Маряна\Desktop\фото творчість\DSC072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721" y="3879273"/>
            <a:ext cx="2565868" cy="2224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7488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913FEB"/>
                </a:solidFill>
              </a:rPr>
              <a:t>ГРА – ЦЕ ШКОЛА СПІЛКУВАННЯ ДИТИНИ.</a:t>
            </a:r>
          </a:p>
          <a:p>
            <a:pPr algn="ctr"/>
            <a:r>
              <a:rPr lang="uk-UA" b="1" dirty="0" smtClean="0">
                <a:solidFill>
                  <a:srgbClr val="81029A"/>
                </a:solidFill>
              </a:rPr>
              <a:t>Це один із найдоступніших емоційних і дійових способів самопізнання.</a:t>
            </a:r>
          </a:p>
          <a:p>
            <a:pPr algn="ctr"/>
            <a:r>
              <a:rPr lang="uk-UA" b="1" dirty="0" smtClean="0">
                <a:solidFill>
                  <a:srgbClr val="81029A"/>
                </a:solidFill>
              </a:rPr>
              <a:t>У грі найповніше проявляються індивідуальні особливості, інтелектуальні можливості, нахили, здібності.</a:t>
            </a:r>
            <a:endParaRPr lang="uk-UA" b="1" dirty="0">
              <a:solidFill>
                <a:srgbClr val="81029A"/>
              </a:solidFill>
            </a:endParaRPr>
          </a:p>
        </p:txBody>
      </p:sp>
      <p:pic>
        <p:nvPicPr>
          <p:cNvPr id="53250" name="Picture 2" descr="C:\Users\Богдан\Desktop\Новая папка\DSC07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916832"/>
            <a:ext cx="2726468" cy="224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2" name="Picture 4" descr="C:\Users\Богдан\Desktop\Новая папка\DSC06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2669747" cy="220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3" name="Picture 5" descr="C:\Users\Богдан\Desktop\Новая папка\DSC07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060848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4" name="Picture 6" descr="C:\Users\Богдан\Desktop\Новая папка\DSC06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060848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5" name="Picture 7" descr="C:\Users\Богдан\Desktop\Новая папка\DSC069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060848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6" name="Picture 8" descr="C:\Users\Богдан\Desktop\Новая папка\DSC07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2060848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7" name="Picture 9" descr="C:\Users\Богдан\Desktop\Новая папка\DSC070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1988840"/>
            <a:ext cx="290432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7" name="Picture 1" descr="C:\Users\Богдан\Desktop\Новая папка\DSC070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365104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C:\Users\Богдан\Desktop\Новая папка\DSC070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0" y="4365104"/>
            <a:ext cx="278904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Users\Богдан\Desktop\Новая папка\DSC0694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4365104"/>
            <a:ext cx="278431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395536" y="407707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</a:rPr>
              <a:t>Сюжетно-рольова гра </a:t>
            </a:r>
            <a:r>
              <a:rPr lang="uk-UA" b="1" i="1" dirty="0" err="1" smtClean="0">
                <a:solidFill>
                  <a:schemeClr val="accent4">
                    <a:lumMod val="75000"/>
                  </a:schemeClr>
                </a:solidFill>
              </a:rPr>
              <a:t>“Книжкова</a:t>
            </a:r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uk-UA" b="1" i="1" dirty="0" err="1" smtClean="0">
                <a:solidFill>
                  <a:schemeClr val="accent4">
                    <a:lumMod val="75000"/>
                  </a:schemeClr>
                </a:solidFill>
              </a:rPr>
              <a:t>лікарня”</a:t>
            </a:r>
            <a:endParaRPr lang="uk-UA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645333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</a:rPr>
              <a:t>Дидактична гра    </a:t>
            </a:r>
            <a:r>
              <a:rPr lang="uk-UA" b="1" i="1" dirty="0" err="1" smtClean="0">
                <a:solidFill>
                  <a:schemeClr val="accent4">
                    <a:lumMod val="75000"/>
                  </a:schemeClr>
                </a:solidFill>
              </a:rPr>
              <a:t>“Слідчі”</a:t>
            </a:r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</a:t>
            </a:r>
            <a:r>
              <a:rPr lang="uk-UA" b="1" i="1" dirty="0" err="1" smtClean="0">
                <a:solidFill>
                  <a:schemeClr val="accent4">
                    <a:lumMod val="75000"/>
                  </a:schemeClr>
                </a:solidFill>
              </a:rPr>
              <a:t>“Уважні</a:t>
            </a:r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uk-UA" b="1" i="1" dirty="0" err="1" smtClean="0">
                <a:solidFill>
                  <a:schemeClr val="accent4">
                    <a:lumMod val="75000"/>
                  </a:schemeClr>
                </a:solidFill>
              </a:rPr>
              <a:t>долоньки”</a:t>
            </a:r>
            <a:endParaRPr lang="uk-UA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8144" y="40770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</a:rPr>
              <a:t>Вправа </a:t>
            </a:r>
            <a:r>
              <a:rPr lang="uk-UA" b="1" i="1" dirty="0" err="1" smtClean="0">
                <a:solidFill>
                  <a:schemeClr val="accent4">
                    <a:lumMod val="75000"/>
                  </a:schemeClr>
                </a:solidFill>
              </a:rPr>
              <a:t>“Сонечко”</a:t>
            </a:r>
            <a:endParaRPr lang="uk-UA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9912" y="64533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solidFill>
                  <a:schemeClr val="accent4">
                    <a:lumMod val="75000"/>
                  </a:schemeClr>
                </a:solidFill>
              </a:rPr>
              <a:t>“Наші</a:t>
            </a:r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uk-UA" b="1" i="1" dirty="0" err="1" smtClean="0">
                <a:solidFill>
                  <a:schemeClr val="accent4">
                    <a:lumMod val="75000"/>
                  </a:schemeClr>
                </a:solidFill>
              </a:rPr>
              <a:t>символи</a:t>
            </a:r>
            <a:r>
              <a:rPr lang="uk-UA" dirty="0" err="1" smtClean="0"/>
              <a:t>”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Богдан\Desktop\Новая папка\DSC07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533123" cy="264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9" name="Picture 3" descr="C:\Users\Богдан\Desktop\Галя\фотографії\ДО ПРОЕКТУ\DSC06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46702"/>
            <a:ext cx="3557125" cy="2667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C:\Users\Богдан\Desktop\Галя\фотографії\ДО ПРОЕКТУ\DSC06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2945" y="3717032"/>
            <a:ext cx="345638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1" name="Picture 5" descr="C:\Users\Богдан\Desktop\Галя\фотографії\ДО ПРОЕКТУ\DSC068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645024"/>
            <a:ext cx="3580111" cy="268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72522" y="476672"/>
            <a:ext cx="307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Сюжетно-рольові </a:t>
            </a:r>
            <a:endParaRPr lang="uk-UA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335699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“</a:t>
            </a:r>
            <a:r>
              <a:rPr lang="uk-UA" b="1" i="1" dirty="0" err="1" smtClean="0">
                <a:solidFill>
                  <a:schemeClr val="accent4">
                    <a:lumMod val="50000"/>
                  </a:schemeClr>
                </a:solidFill>
              </a:rPr>
              <a:t>Святкуємо</a:t>
            </a:r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uk-UA" b="1" i="1" dirty="0" err="1" smtClean="0">
                <a:solidFill>
                  <a:schemeClr val="accent4">
                    <a:lumMod val="50000"/>
                  </a:schemeClr>
                </a:solidFill>
              </a:rPr>
              <a:t>Різдво”</a:t>
            </a:r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“У </a:t>
            </a:r>
            <a:r>
              <a:rPr lang="uk-UA" b="1" i="1" dirty="0" err="1" smtClean="0">
                <a:solidFill>
                  <a:schemeClr val="accent4">
                    <a:lumMod val="50000"/>
                  </a:schemeClr>
                </a:solidFill>
              </a:rPr>
              <a:t>лікарні”</a:t>
            </a:r>
            <a:endParaRPr lang="uk-UA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623731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“</a:t>
            </a:r>
            <a:r>
              <a:rPr lang="uk-UA" b="1" i="1" dirty="0" err="1" smtClean="0">
                <a:solidFill>
                  <a:schemeClr val="accent4">
                    <a:lumMod val="50000"/>
                  </a:schemeClr>
                </a:solidFill>
              </a:rPr>
              <a:t>Світлофор”</a:t>
            </a:r>
            <a:endParaRPr lang="uk-UA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9930" y="486494"/>
            <a:ext cx="406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т</a:t>
            </a:r>
            <a:r>
              <a:rPr lang="uk-UA" b="1" i="1" dirty="0" smtClean="0"/>
              <a:t>а             </a:t>
            </a:r>
            <a:r>
              <a:rPr lang="uk-UA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дидактичні ігри</a:t>
            </a:r>
            <a:endParaRPr lang="uk-UA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ряна\Desktop\Новая папка (2)\DSC06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59" y="3704390"/>
            <a:ext cx="3556800" cy="2588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аряна\Desktop\Новая папка (2)\DSC06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0" y="-12001500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Маряна\Desktop\Новая папка (2)\DSC069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59" y="476672"/>
            <a:ext cx="3556800" cy="2667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14109" y="3118086"/>
            <a:ext cx="352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Розшукай</a:t>
            </a:r>
            <a:endParaRPr lang="uk-UA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5537160" y="6305190"/>
            <a:ext cx="299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Заплутаний клубок</a:t>
            </a:r>
            <a:endParaRPr lang="uk-UA" b="1" i="1" dirty="0"/>
          </a:p>
        </p:txBody>
      </p:sp>
      <p:pic>
        <p:nvPicPr>
          <p:cNvPr id="1026" name="Picture 2" descr="E:\20 лютого 2017\Презентація досвідуроботи вихователя Теребовлянського НВК Боднарчук Г.Б\Опис досвіду та презентація\Новая папка\DSC070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09" y="692696"/>
            <a:ext cx="3240543" cy="2430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20 лютого 2017\Презентація досвідуроботи вихователя Теребовлянського НВК Боднарчук Г.Б\Опис досвіду та презентація\Новая папка\DSC070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98" y="3912441"/>
            <a:ext cx="3230811" cy="2423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324492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Кольоровий малюнок  з геометричних фігур</a:t>
            </a:r>
            <a:endParaRPr lang="uk-UA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404664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ПРОЕКТНА  ДІЯЛЬНІСТЬ, СПРЯМОВАНА НА НАБУТТЯ НАВИЧОК ТВОРЧИХ ЗДІБНОСТЕЙ І РОЗВИТОК ІНДИВІДУАЛЬНОСТІ.</a:t>
            </a:r>
            <a:endParaRPr lang="uk-UA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331640" y="1628800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C000"/>
                </a:solidFill>
              </a:rPr>
              <a:t>ПРОЕКТ “ДІТИ УКРАЇНИ ЗА МИР”</a:t>
            </a:r>
          </a:p>
          <a:p>
            <a:pPr algn="ctr"/>
            <a:r>
              <a:rPr lang="uk-UA" sz="2000" b="1" dirty="0" smtClean="0">
                <a:solidFill>
                  <a:srgbClr val="FFC000"/>
                </a:solidFill>
              </a:rPr>
              <a:t>(В РАМКАХ ГРИ-ПОДОРОЖІ “КРАЇНА БАРВІНКОВА”) </a:t>
            </a:r>
            <a:endParaRPr lang="uk-UA" sz="20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2636912"/>
            <a:ext cx="66967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Мета</a:t>
            </a:r>
            <a:r>
              <a:rPr lang="uk-UA" b="1" dirty="0" smtClean="0"/>
              <a:t>: виховання нових поколінь громадян України в дусі відданості Батьківщині та її народу,на основі відродження національних та загальнолюдських,моральних та духовних цінностей;розвиток у дітей творчих здібностей,підтримка обдарованих дітей;виховання в учнів свідомого ставлення до свого здоров</a:t>
            </a:r>
            <a:r>
              <a:rPr lang="en-US" b="1" dirty="0" smtClean="0">
                <a:latin typeface="Baskerville Old Face" pitchFamily="18" charset="0"/>
              </a:rPr>
              <a:t>’</a:t>
            </a:r>
            <a:r>
              <a:rPr lang="uk-UA" b="1" dirty="0" smtClean="0"/>
              <a:t>я,формування гігієнічних навичок і засад здорового способу життя;формування в учнів національної свідомості і людської гідності,формування у дітей умінь і навичок жити в суспільстві,колективі;навчання поваги до кожної людини,як до самого себе.</a:t>
            </a: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Богдан\Desktop\Галя\фотографії\проект діти україни за мир\IMG_2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2736304" cy="2052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7544" y="292494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solidFill>
                  <a:srgbClr val="002060"/>
                </a:solidFill>
              </a:rPr>
              <a:t>БОРЦІ ЗА МИР І СПОКІЙ В УКРАЇНІ</a:t>
            </a:r>
            <a:endParaRPr lang="uk-UA" sz="14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4868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solidFill>
                  <a:srgbClr val="FFC000"/>
                </a:solidFill>
              </a:rPr>
              <a:t>ВПРАВА-РЕЛАКСАЦІЯ</a:t>
            </a:r>
            <a:endParaRPr lang="uk-UA" sz="1400" b="1" dirty="0">
              <a:solidFill>
                <a:srgbClr val="FFC000"/>
              </a:solidFill>
            </a:endParaRPr>
          </a:p>
        </p:txBody>
      </p:sp>
      <p:pic>
        <p:nvPicPr>
          <p:cNvPr id="43011" name="Рисунок 4" descr="F:\133___12\IMG_7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836712"/>
            <a:ext cx="2767186" cy="207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292080" y="476672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solidFill>
                  <a:srgbClr val="002060"/>
                </a:solidFill>
              </a:rPr>
              <a:t>ІНТЕРАКТИВНИЙ ЗАХІД</a:t>
            </a:r>
            <a:endParaRPr lang="uk-UA" sz="1400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2924944"/>
            <a:ext cx="40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>
                <a:solidFill>
                  <a:srgbClr val="FFC000"/>
                </a:solidFill>
              </a:rPr>
              <a:t>“Якщо</a:t>
            </a:r>
            <a:r>
              <a:rPr lang="uk-UA" dirty="0" smtClean="0">
                <a:solidFill>
                  <a:srgbClr val="FFC000"/>
                </a:solidFill>
              </a:rPr>
              <a:t> діти благають,гармати </a:t>
            </a:r>
            <a:r>
              <a:rPr lang="uk-UA" dirty="0" err="1" smtClean="0">
                <a:solidFill>
                  <a:srgbClr val="FFC000"/>
                </a:solidFill>
              </a:rPr>
              <a:t>мовчать”</a:t>
            </a:r>
            <a:endParaRPr lang="uk-UA" dirty="0">
              <a:solidFill>
                <a:srgbClr val="FFC000"/>
              </a:solidFill>
            </a:endParaRPr>
          </a:p>
        </p:txBody>
      </p:sp>
      <p:pic>
        <p:nvPicPr>
          <p:cNvPr id="43012" name="Рисунок 6" descr="F:\133___12\IMG_7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980728"/>
            <a:ext cx="2592288" cy="194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3" name="Picture 5" descr="C:\Users\Богдан\Desktop\Галя\Сценарії\Казка про Різдво\казка про різдво\IMG_24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789040"/>
            <a:ext cx="2580157" cy="1935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6" descr="C:\Users\Богдан\Desktop\Галя\Сценарії\Казка про Різдво\казка про різдво\IMG_2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825037"/>
            <a:ext cx="2502155" cy="187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827584" y="5805264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solidFill>
                  <a:srgbClr val="002060"/>
                </a:solidFill>
              </a:rPr>
              <a:t>РІЗДВЯНА КАЗКА</a:t>
            </a:r>
            <a:endParaRPr lang="uk-UA" sz="1400" b="1" i="1" dirty="0">
              <a:solidFill>
                <a:srgbClr val="002060"/>
              </a:solidFill>
            </a:endParaRPr>
          </a:p>
        </p:txBody>
      </p:sp>
      <p:pic>
        <p:nvPicPr>
          <p:cNvPr id="11265" name="Picture 1" descr="C:\Users\Богдан\Desktop\Галя\Атестація\DSC069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3753036"/>
            <a:ext cx="2583872" cy="193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012160" y="580526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C000"/>
                </a:solidFill>
              </a:rPr>
              <a:t>Конкурс малюнків про мир</a:t>
            </a:r>
            <a:endParaRPr lang="uk-UA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87624" y="404664"/>
            <a:ext cx="7128792" cy="92333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B44F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nstantia" pitchFamily="18" charset="0"/>
                <a:cs typeface="+mn-cs"/>
              </a:rPr>
              <a:t>Принцип роботи</a:t>
            </a:r>
            <a:endParaRPr lang="ru-RU" sz="5400" b="1" dirty="0">
              <a:ln w="1905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3B44F7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nstantia" pitchFamily="18" charset="0"/>
              <a:cs typeface="+mn-cs"/>
            </a:endParaRPr>
          </a:p>
        </p:txBody>
      </p:sp>
      <p:pic>
        <p:nvPicPr>
          <p:cNvPr id="11267" name="Content Placeholder 3" descr="DSC0128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2565400"/>
            <a:ext cx="5256212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331640" y="1628800"/>
            <a:ext cx="6984777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Спочатку любити, а потім учити.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752196"/>
            <a:ext cx="1944216" cy="14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75856" y="213285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solidFill>
                  <a:srgbClr val="0070C0"/>
                </a:solidFill>
              </a:rPr>
              <a:t>ІНТЕРАКТИВНИЙ</a:t>
            </a:r>
            <a:endParaRPr lang="uk-UA" sz="1400" b="1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242088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solidFill>
                  <a:srgbClr val="002060"/>
                </a:solidFill>
              </a:rPr>
              <a:t>ЗАХІД</a:t>
            </a:r>
            <a:endParaRPr lang="uk-UA" sz="1400" b="1" i="1" dirty="0">
              <a:solidFill>
                <a:srgbClr val="002060"/>
              </a:solidFill>
            </a:endParaRPr>
          </a:p>
        </p:txBody>
      </p:sp>
      <p:pic>
        <p:nvPicPr>
          <p:cNvPr id="44035" name="Picture 3" descr="C:\Users\Богдан\Desktop\Галя\фотографії\я люблю Україну\IMG_2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615688" cy="196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C:\Users\Богдан\Desktop\Галя\фотографії\я люблю Україну (2)\IMG_3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366884"/>
            <a:ext cx="2640294" cy="198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7" name="Picture 5" descr="C:\Users\Богдан\Desktop\Галя\фотографії\я люблю Україну (2)\IMG_38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546" y="4545124"/>
            <a:ext cx="2640293" cy="198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8" name="Picture 6" descr="C:\Users\Богдан\Desktop\Галя\фотографії\я люблю Україну (2)\IMG_38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509120"/>
            <a:ext cx="249627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9" name="Picture 7" descr="C:\Users\Богдан\Desktop\Галя\фотографії\я люблю Україну (2)\IMG_38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5842" y="260648"/>
            <a:ext cx="259228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1" name="Picture 9" descr="C:\Users\Богдан\Desktop\Галя\фотографії\я люблю Україну (2)\IMG_389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2348880"/>
            <a:ext cx="2638972" cy="1979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2" name="Picture 10" descr="C:\Users\Богдан\Desktop\Галя\фотографії\я люблю Україну\IMG_28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260648"/>
            <a:ext cx="2537049" cy="1902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3" name="Picture 11" descr="C:\Users\Богдан\Desktop\Галя\фотографії\я люблю Україну\IMG_290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4293096"/>
            <a:ext cx="187220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54868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Всім патріотам українським – слава !</a:t>
            </a:r>
          </a:p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На них трималась і тримається держава.</a:t>
            </a:r>
            <a:endParaRPr lang="uk-UA" sz="2400" b="1" dirty="0">
              <a:solidFill>
                <a:srgbClr val="0000FF"/>
              </a:solidFill>
            </a:endParaRPr>
          </a:p>
        </p:txBody>
      </p:sp>
      <p:pic>
        <p:nvPicPr>
          <p:cNvPr id="9217" name="Picture 1" descr="C:\Users\Богдан\Desktop\Галя\фотографії\DSC05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Богдан\Desktop\Галя\фотографії\DSC05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Богдан\Desktop\Галя\фотографії\я люблю Україну\IMG_28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221088"/>
            <a:ext cx="3024336" cy="226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F:\133___12\IMG_77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203086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55576" y="378904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Участь у волонтерському русі</a:t>
            </a:r>
            <a:endParaRPr lang="uk-UA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764704"/>
            <a:ext cx="60486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ТВОРЧИЙ ПРОЕКТ</a:t>
            </a:r>
          </a:p>
          <a:p>
            <a:pPr algn="ctr"/>
            <a:r>
              <a:rPr lang="uk-UA" sz="2400" b="1" i="1" dirty="0" smtClean="0">
                <a:solidFill>
                  <a:srgbClr val="7030A0"/>
                </a:solidFill>
              </a:rPr>
              <a:t>“</a:t>
            </a:r>
            <a:r>
              <a:rPr lang="uk-UA" sz="2800" b="1" i="1" dirty="0" smtClean="0">
                <a:solidFill>
                  <a:srgbClr val="7030A0"/>
                </a:solidFill>
              </a:rPr>
              <a:t>В КОЖНІЙ ЛЮДИНІ СОНЦЕ,ТІЛЬКИ ДАЙТЕ ЙОМУ СВІТИТИ</a:t>
            </a:r>
            <a:r>
              <a:rPr lang="uk-UA" sz="2400" b="1" i="1" dirty="0" smtClean="0">
                <a:solidFill>
                  <a:srgbClr val="7030A0"/>
                </a:solidFill>
              </a:rPr>
              <a:t>”</a:t>
            </a:r>
          </a:p>
          <a:p>
            <a:pPr algn="ctr"/>
            <a:endParaRPr lang="uk-UA" b="1" dirty="0" smtClean="0">
              <a:solidFill>
                <a:srgbClr val="7030A0"/>
              </a:solidFill>
            </a:endParaRPr>
          </a:p>
          <a:p>
            <a:pPr algn="ctr"/>
            <a:endParaRPr lang="uk-UA" b="1" dirty="0" smtClean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427" y="241955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</a:rPr>
              <a:t>МЕТА:</a:t>
            </a:r>
            <a:endParaRPr lang="uk-UA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2456795"/>
            <a:ext cx="59766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</a:rPr>
              <a:t>Створення умов для креативного розвитку й самореалізації кожної особистості: духовно багатої, гармонійно розвиненої із свідомою патріотичною позицією громадянина України і світу;</a:t>
            </a:r>
          </a:p>
          <a:p>
            <a:pPr marL="342900" indent="-342900">
              <a:buFontTx/>
              <a:buChar char="-"/>
            </a:pP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</a:rPr>
              <a:t>Розвиток творчих здібностей учасників проекту, їх уяви, фантазії, оригінальності мислення;</a:t>
            </a:r>
          </a:p>
          <a:p>
            <a:pPr marL="342900" indent="-342900">
              <a:buFontTx/>
              <a:buChar char="-"/>
            </a:pP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</a:rPr>
              <a:t>Розроблення і застосування інноваційних технологій, нових підходів відповідно до потреб розвитку особистості;</a:t>
            </a:r>
          </a:p>
          <a:p>
            <a:pPr marL="342900" indent="-342900">
              <a:buFontTx/>
              <a:buChar char="-"/>
            </a:pP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</a:rPr>
              <a:t>Формування естетичних та етичних ідеалів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uk-UA" sz="20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836712"/>
            <a:ext cx="72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ТВОРЧІСТЬ ЗАРАЗЛИВА. ПОШИРЮЙТЕ ЇЇ</a:t>
            </a:r>
            <a:r>
              <a:rPr lang="uk-UA" dirty="0" smtClean="0"/>
              <a:t>. </a:t>
            </a:r>
            <a:endParaRPr lang="uk-UA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uk-UA" b="1" i="1" dirty="0" smtClean="0">
                <a:solidFill>
                  <a:schemeClr val="tx2">
                    <a:lumMod val="75000"/>
                  </a:schemeClr>
                </a:solidFill>
              </a:rPr>
              <a:t>        А.ЕНШТЕЙН</a:t>
            </a:r>
            <a:endParaRPr lang="uk-UA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5058" name="Picture 2" descr="C:\Users\Богдан\Desktop\Галя\фотографії\ДО ПРОЕКТУ\DSC06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2376265" cy="1782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59" name="Picture 3" descr="C:\Users\Богдан\Desktop\Галя\фотографії\ДО ПРОЕКТУ\DSC06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566" y="4365105"/>
            <a:ext cx="2400265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99592" y="357301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</a:rPr>
              <a:t>ГРУПА  ДОЗВІЛЛЯ “МАЙСТЕРНЯ ТВОРЧОСТІ”</a:t>
            </a:r>
            <a:endParaRPr lang="uk-UA" b="1" i="1" dirty="0">
              <a:solidFill>
                <a:srgbClr val="002060"/>
              </a:solidFill>
            </a:endParaRPr>
          </a:p>
        </p:txBody>
      </p:sp>
      <p:pic>
        <p:nvPicPr>
          <p:cNvPr id="45060" name="Picture 4" descr="C:\Users\Богдан\Desktop\Галя\фотографії\ДО ПРОЕКТУ\DSC06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700808"/>
            <a:ext cx="2392982" cy="1794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61" name="Picture 5" descr="C:\Users\Богдан\Desktop\Галя\фотографії\ДО ПРОЕКТУ\DSC067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610798"/>
            <a:ext cx="2402360" cy="180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62" name="Picture 6" descr="C:\Users\Богдан\Desktop\Галя\фотографії\ДО ПРОЕКТУ\DSC067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6807" y="4365105"/>
            <a:ext cx="230425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63" name="Picture 7" descr="C:\Users\Богдан\Desktop\Галя\фотографії\ДО ПРОЕКТУ\DSC067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365104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696178"/>
            <a:ext cx="64807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</a:rPr>
              <a:t>Інтерактивний захід з</a:t>
            </a:r>
          </a:p>
          <a:p>
            <a:pPr algn="ctr"/>
            <a:r>
              <a:rPr lang="uk-UA" b="1" i="1" dirty="0" smtClean="0">
                <a:solidFill>
                  <a:srgbClr val="002060"/>
                </a:solidFill>
              </a:rPr>
              <a:t> елементами тренінгу арт-терапії</a:t>
            </a:r>
          </a:p>
          <a:p>
            <a:pPr algn="ctr"/>
            <a:endParaRPr lang="uk-UA" dirty="0" smtClean="0"/>
          </a:p>
          <a:p>
            <a:pPr algn="ctr"/>
            <a:r>
              <a:rPr lang="uk-UA" sz="2400" b="1" dirty="0" smtClean="0">
                <a:solidFill>
                  <a:srgbClr val="81029A"/>
                </a:solidFill>
              </a:rPr>
              <a:t>“ЛЮБЛЮ  ЦЕЙ  СВІТ”</a:t>
            </a:r>
            <a:endParaRPr lang="uk-UA" sz="2400" b="1" dirty="0">
              <a:solidFill>
                <a:srgbClr val="81029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988840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МЕТА: сприяти психологічному і особистісному розвитку кожного учасника, формувати вміння працювати в команді, розвивати пізнавальні і творчі здібності, навички спілкування, сприяти розвитку творчої уяви</a:t>
            </a:r>
            <a:endParaRPr lang="uk-UA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E:\20 лютого 2017\Презентація досвідуроботи вихователя Теребовлянського НВК Боднарчук Г.Б\Калейдоскоп мого досвіду\фото\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0" y="4005064"/>
            <a:ext cx="2772308" cy="219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20 лютого 2017\Презентація досвідуроботи вихователя Теребовлянського НВК Боднарчук Г.Б\Калейдоскоп мого досвіду\фото\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181" y="3789040"/>
            <a:ext cx="2808312" cy="2194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20 лютого 2017\Презентація досвідуроботи вихователя Теребовлянського НВК Боднарчук Г.Б\Калейдоскоп мого досвіду\фото\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93" y="3522915"/>
            <a:ext cx="2774057" cy="2080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764704"/>
            <a:ext cx="74168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>
                    <a:lumMod val="75000"/>
                  </a:schemeClr>
                </a:solidFill>
              </a:rPr>
              <a:t>ВСЕРЕДИНІ НАС КРИЮТЬСЯ ПОТЕНЦІЙНІ ТВОРЧІ МОЖЛИВОСТІ,Й МИ ПОВИННІ ПРАЦЮВАТИ ЩОСИЛИ,ЩОБ РОЗКРИТИ ЦЕЙ ПОТЕНЦІАЛ.</a:t>
            </a:r>
          </a:p>
          <a:p>
            <a:pPr algn="r"/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МАРТІН ЛЮТЕР КІНГ</a:t>
            </a:r>
            <a:endParaRPr lang="uk-UA" sz="16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6082" name="Picture 2" descr="C:\Users\Богдан\Desktop\Галя\фотографії\ДО ПРОЕКТУ\DSC06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2268663" cy="170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 descr="C:\Users\Богдан\Desktop\Галя\фотографії\ДО ПРОЕКТУ\DSC06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623678"/>
            <a:ext cx="2520280" cy="1775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C:\Users\Богдан\Desktop\Галя\фотографії\ДО ПРОЕКТУ\DSC068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6203" y="1916832"/>
            <a:ext cx="220824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 descr="C:\Users\Богдан\Desktop\Галя\фотографії\ДО ПРОЕКТУ\DSC068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56992"/>
            <a:ext cx="2352261" cy="1764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6" descr="C:\Users\Богдан\Desktop\Галя\фотографії\ДО ПРОЕКТУ\DSC068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5146496"/>
            <a:ext cx="2354014" cy="176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7" name="Picture 7" descr="C:\Users\Богдан\Desktop\Галя\фотографії\ДО ПРОЕКТУ\DSC068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331" y="3465003"/>
            <a:ext cx="2256251" cy="169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8" name="Picture 8" descr="C:\Users\Богдан\Desktop\Галя\фотографії\ДО ПРОЕКТУ\DSC068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157192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699792" y="2204864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</a:rPr>
              <a:t>МІНІ-ТРЕНІНГ ДЛЯ ВИХОВАТЕЛІВ</a:t>
            </a:r>
          </a:p>
          <a:p>
            <a:pPr algn="ctr"/>
            <a:endParaRPr lang="uk-UA" b="1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5816" y="306896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81029A"/>
                </a:solidFill>
              </a:rPr>
              <a:t>ВІД ТВОРЧОГО ВИХОВАТЕЛЯ ДО ТВОРЧОГО УЧНЯ</a:t>
            </a:r>
            <a:endParaRPr lang="uk-UA" sz="2400" b="1" dirty="0">
              <a:solidFill>
                <a:srgbClr val="81029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3212976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/>
              <a:t>ВПРАВА “РУКА СПІВПРАЦІ</a:t>
            </a:r>
            <a:endParaRPr lang="uk-UA" sz="12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9552" y="5013176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/>
              <a:t>МУЗИЧНА ГРА</a:t>
            </a:r>
            <a:endParaRPr lang="uk-UA" sz="12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652534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/>
              <a:t>“КРЕАТИВНЕ КОЛО”</a:t>
            </a:r>
            <a:endParaRPr lang="uk-UA" sz="12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771800" y="630932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“</a:t>
            </a:r>
            <a:r>
              <a:rPr lang="uk-UA" sz="1200" b="1" i="1" dirty="0" smtClean="0"/>
              <a:t>МОЄ БАЧЕННЯ ТВОРЧОГО ВИХОВАТЕЛЯ”</a:t>
            </a:r>
            <a:endParaRPr lang="uk-UA" sz="12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660232" y="3429000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/>
              <a:t>КАЗКОВИЙ ВЕРНІСАЖ</a:t>
            </a:r>
            <a:endParaRPr lang="uk-UA" sz="12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6911752" y="5013176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/>
              <a:t>КОЛАЖ</a:t>
            </a:r>
            <a:endParaRPr lang="uk-UA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620688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7030A0"/>
                </a:solidFill>
              </a:rPr>
              <a:t>МІНІ-ТРЕНІНГ</a:t>
            </a:r>
            <a:r>
              <a:rPr lang="uk-UA" sz="2400" b="1" i="1" dirty="0" smtClean="0">
                <a:solidFill>
                  <a:srgbClr val="81029A"/>
                </a:solidFill>
              </a:rPr>
              <a:t> “ВПЛИВ СІМЕЙНОГО ВИХОВАННЯ НА РОЗВИТОК ТВОРЧОЇ ОСОБИСТОСТІ ДИТИНИ”</a:t>
            </a:r>
            <a:endParaRPr lang="uk-UA" sz="2400" b="1" i="1" dirty="0">
              <a:solidFill>
                <a:srgbClr val="81029A"/>
              </a:solidFill>
            </a:endParaRPr>
          </a:p>
        </p:txBody>
      </p:sp>
      <p:pic>
        <p:nvPicPr>
          <p:cNvPr id="52226" name="Picture 2" descr="C:\Users\Богдан\Desktop\Галя\фотографії\ДО ПРОЕКТУ\DSC06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2555775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3" descr="C:\Users\Богдан\Desktop\Галя\фотографії\ДО ПРОЕКТУ\DSC06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844824"/>
            <a:ext cx="2598698" cy="194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C:\Users\Богдан\Desktop\Галя\фотографії\ДО ПРОЕКТУ\DSC06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84480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9" name="Picture 5" descr="C:\Users\Богдан\Desktop\Галя\фотографії\ДО ПРОЕКТУ\DSC067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59070"/>
            <a:ext cx="2625918" cy="196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0" name="Picture 6" descr="C:\Users\Богдан\Desktop\Галя\фотографії\ДО ПРОЕКТУ\DSC067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005064"/>
            <a:ext cx="2719732" cy="203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1" name="Picture 7" descr="C:\Users\Богдан\Desktop\Галя\фотографії\ДО ПРОЕКТУ\DSC067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7" y="4005064"/>
            <a:ext cx="268829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39552" y="37170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solidFill>
                  <a:srgbClr val="002060"/>
                </a:solidFill>
              </a:rPr>
              <a:t>Самопрезентація</a:t>
            </a:r>
            <a:endParaRPr lang="uk-UA" b="1" i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350100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</a:rPr>
              <a:t>Моє бачення творчої </a:t>
            </a:r>
            <a:r>
              <a:rPr lang="uk-UA" b="1" i="1" dirty="0" err="1" smtClean="0">
                <a:solidFill>
                  <a:srgbClr val="002060"/>
                </a:solidFill>
              </a:rPr>
              <a:t>особистосі</a:t>
            </a:r>
            <a:endParaRPr lang="uk-UA" b="1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342900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</a:rPr>
              <a:t>Інформаційна частина</a:t>
            </a:r>
            <a:endParaRPr lang="uk-UA" b="1" i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59492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solidFill>
                  <a:srgbClr val="002060"/>
                </a:solidFill>
              </a:rPr>
              <a:t>фізкультхвилинка</a:t>
            </a:r>
            <a:endParaRPr lang="uk-UA" b="1" i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872" y="594928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</a:rPr>
              <a:t>Мій сімейний досвід</a:t>
            </a:r>
            <a:endParaRPr lang="uk-UA" b="1" i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8184" y="60932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</a:rPr>
              <a:t>Мої асоціації</a:t>
            </a:r>
            <a:endParaRPr lang="uk-UA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5"/>
          <p:cNvSpPr/>
          <p:nvPr/>
        </p:nvSpPr>
        <p:spPr>
          <a:xfrm rot="19478142">
            <a:off x="4954070" y="2723312"/>
            <a:ext cx="2197830" cy="12744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вал 6"/>
          <p:cNvSpPr/>
          <p:nvPr/>
        </p:nvSpPr>
        <p:spPr>
          <a:xfrm>
            <a:off x="5364088" y="4077072"/>
            <a:ext cx="2088232" cy="10801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8"/>
          <p:cNvSpPr/>
          <p:nvPr/>
        </p:nvSpPr>
        <p:spPr>
          <a:xfrm rot="1635752">
            <a:off x="1776738" y="2844600"/>
            <a:ext cx="2142282" cy="120528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9"/>
          <p:cNvSpPr/>
          <p:nvPr/>
        </p:nvSpPr>
        <p:spPr>
          <a:xfrm>
            <a:off x="1403648" y="4077072"/>
            <a:ext cx="2016224" cy="10801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10"/>
          <p:cNvSpPr/>
          <p:nvPr/>
        </p:nvSpPr>
        <p:spPr>
          <a:xfrm rot="19424139">
            <a:off x="1783701" y="5139354"/>
            <a:ext cx="2258915" cy="127500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11"/>
          <p:cNvSpPr/>
          <p:nvPr/>
        </p:nvSpPr>
        <p:spPr>
          <a:xfrm rot="2364266">
            <a:off x="4793064" y="5151727"/>
            <a:ext cx="2084148" cy="119705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12"/>
          <p:cNvSpPr/>
          <p:nvPr/>
        </p:nvSpPr>
        <p:spPr>
          <a:xfrm rot="5400000">
            <a:off x="3541576" y="5323520"/>
            <a:ext cx="1772816" cy="129614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7"/>
          <p:cNvSpPr/>
          <p:nvPr/>
        </p:nvSpPr>
        <p:spPr>
          <a:xfrm>
            <a:off x="3779912" y="2132856"/>
            <a:ext cx="1368152" cy="194421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914" name="TextBox 20"/>
          <p:cNvSpPr txBox="1">
            <a:spLocks noChangeArrowheads="1"/>
          </p:cNvSpPr>
          <p:nvPr/>
        </p:nvSpPr>
        <p:spPr bwMode="auto">
          <a:xfrm>
            <a:off x="3492500" y="4149725"/>
            <a:ext cx="17272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Bookman Old Style" pitchFamily="18" charset="0"/>
              </a:rPr>
              <a:t>Форми взаємодії з батьками</a:t>
            </a:r>
            <a:endParaRPr lang="en-US" b="1">
              <a:latin typeface="Bookman Old Style" pitchFamily="18" charset="0"/>
            </a:endParaRPr>
          </a:p>
        </p:txBody>
      </p:sp>
      <p:sp>
        <p:nvSpPr>
          <p:cNvPr id="37915" name="TextBox 21"/>
          <p:cNvSpPr txBox="1">
            <a:spLocks noChangeArrowheads="1"/>
          </p:cNvSpPr>
          <p:nvPr/>
        </p:nvSpPr>
        <p:spPr bwMode="auto">
          <a:xfrm>
            <a:off x="3708400" y="2636838"/>
            <a:ext cx="1511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Bookman Old Style" pitchFamily="18" charset="0"/>
              </a:rPr>
              <a:t>Відвіду-вання родини</a:t>
            </a:r>
            <a:endParaRPr lang="en-US" b="1">
              <a:latin typeface="Bookman Old Style" pitchFamily="18" charset="0"/>
            </a:endParaRPr>
          </a:p>
        </p:txBody>
      </p:sp>
      <p:sp>
        <p:nvSpPr>
          <p:cNvPr id="37916" name="TextBox 22"/>
          <p:cNvSpPr txBox="1">
            <a:spLocks noChangeArrowheads="1"/>
          </p:cNvSpPr>
          <p:nvPr/>
        </p:nvSpPr>
        <p:spPr bwMode="auto">
          <a:xfrm rot="-2079796">
            <a:off x="5238750" y="2984500"/>
            <a:ext cx="1708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Bookman Old Style" pitchFamily="18" charset="0"/>
              </a:rPr>
              <a:t>Батьківські збори</a:t>
            </a:r>
            <a:endParaRPr lang="en-US" b="1">
              <a:latin typeface="Bookman Old Style" pitchFamily="18" charset="0"/>
            </a:endParaRPr>
          </a:p>
        </p:txBody>
      </p:sp>
      <p:sp>
        <p:nvSpPr>
          <p:cNvPr id="37917" name="TextBox 23"/>
          <p:cNvSpPr txBox="1">
            <a:spLocks noChangeArrowheads="1"/>
          </p:cNvSpPr>
          <p:nvPr/>
        </p:nvSpPr>
        <p:spPr bwMode="auto">
          <a:xfrm>
            <a:off x="5435600" y="4437063"/>
            <a:ext cx="1873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Bookman Old Style" pitchFamily="18" charset="0"/>
              </a:rPr>
              <a:t>Консультації</a:t>
            </a:r>
            <a:endParaRPr lang="en-US" b="1">
              <a:latin typeface="Bookman Old Style" pitchFamily="18" charset="0"/>
            </a:endParaRPr>
          </a:p>
        </p:txBody>
      </p:sp>
      <p:sp>
        <p:nvSpPr>
          <p:cNvPr id="37918" name="TextBox 24"/>
          <p:cNvSpPr txBox="1">
            <a:spLocks noChangeArrowheads="1"/>
          </p:cNvSpPr>
          <p:nvPr/>
        </p:nvSpPr>
        <p:spPr bwMode="auto">
          <a:xfrm rot="1923168">
            <a:off x="5057775" y="5470525"/>
            <a:ext cx="1616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Bookman Old Style" pitchFamily="18" charset="0"/>
              </a:rPr>
              <a:t>Круглий стіл</a:t>
            </a:r>
            <a:endParaRPr lang="en-US" b="1">
              <a:latin typeface="Bookman Old Style" pitchFamily="18" charset="0"/>
            </a:endParaRPr>
          </a:p>
        </p:txBody>
      </p:sp>
      <p:sp>
        <p:nvSpPr>
          <p:cNvPr id="37919" name="TextBox 25"/>
          <p:cNvSpPr txBox="1">
            <a:spLocks noChangeArrowheads="1"/>
          </p:cNvSpPr>
          <p:nvPr/>
        </p:nvSpPr>
        <p:spPr bwMode="auto">
          <a:xfrm>
            <a:off x="3708400" y="5732463"/>
            <a:ext cx="1368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Bookman Old Style" pitchFamily="18" charset="0"/>
              </a:rPr>
              <a:t>Дискусії</a:t>
            </a:r>
            <a:endParaRPr lang="en-US" b="1">
              <a:latin typeface="Bookman Old Style" pitchFamily="18" charset="0"/>
            </a:endParaRPr>
          </a:p>
        </p:txBody>
      </p:sp>
      <p:sp>
        <p:nvSpPr>
          <p:cNvPr id="37920" name="TextBox 26"/>
          <p:cNvSpPr txBox="1">
            <a:spLocks noChangeArrowheads="1"/>
          </p:cNvSpPr>
          <p:nvPr/>
        </p:nvSpPr>
        <p:spPr bwMode="auto">
          <a:xfrm rot="-1907453">
            <a:off x="1895475" y="5218113"/>
            <a:ext cx="2098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Bookman Old Style" pitchFamily="18" charset="0"/>
              </a:rPr>
              <a:t>“Батьківська пошта”</a:t>
            </a:r>
          </a:p>
          <a:p>
            <a:pPr algn="ctr"/>
            <a:r>
              <a:rPr lang="uk-UA" b="1">
                <a:latin typeface="Bookman Old Style" pitchFamily="18" charset="0"/>
              </a:rPr>
              <a:t>“Телефон довіри</a:t>
            </a:r>
            <a:r>
              <a:rPr lang="uk-UA"/>
              <a:t>”</a:t>
            </a:r>
            <a:endParaRPr lang="en-US"/>
          </a:p>
        </p:txBody>
      </p:sp>
      <p:sp>
        <p:nvSpPr>
          <p:cNvPr id="37921" name="TextBox 27"/>
          <p:cNvSpPr txBox="1">
            <a:spLocks noChangeArrowheads="1"/>
          </p:cNvSpPr>
          <p:nvPr/>
        </p:nvSpPr>
        <p:spPr bwMode="auto">
          <a:xfrm>
            <a:off x="1619250" y="4437063"/>
            <a:ext cx="158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Bookman Old Style" pitchFamily="18" charset="0"/>
              </a:rPr>
              <a:t>Тренінги</a:t>
            </a:r>
            <a:endParaRPr lang="en-US" b="1">
              <a:latin typeface="Bookman Old Style" pitchFamily="18" charset="0"/>
            </a:endParaRPr>
          </a:p>
        </p:txBody>
      </p:sp>
      <p:sp>
        <p:nvSpPr>
          <p:cNvPr id="37922" name="TextBox 28"/>
          <p:cNvSpPr txBox="1">
            <a:spLocks noChangeArrowheads="1"/>
          </p:cNvSpPr>
          <p:nvPr/>
        </p:nvSpPr>
        <p:spPr bwMode="auto">
          <a:xfrm rot="2100169">
            <a:off x="1762125" y="3097213"/>
            <a:ext cx="20589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Bookman Old Style" pitchFamily="18" charset="0"/>
              </a:rPr>
              <a:t>Тестування, анкетування</a:t>
            </a:r>
            <a:endParaRPr lang="en-US" b="1">
              <a:latin typeface="Bookman Old Style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8820472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2D37FD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Робота з батьками </a:t>
            </a:r>
            <a:r>
              <a:rPr lang="uk-UA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2D37FD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/>
            </a:r>
            <a:br>
              <a:rPr lang="uk-UA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2D37FD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</a:br>
            <a:r>
              <a:rPr lang="uk-UA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81029A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“Тільки разом з батьками, спільними зусиллями педагоги можуть дати дітям велике людське щастя.”</a:t>
            </a:r>
            <a:br>
              <a:rPr lang="uk-UA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81029A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</a:br>
            <a:r>
              <a:rPr lang="uk-UA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81029A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В.Сухомлинський</a:t>
            </a:r>
            <a:endParaRPr lang="en-US" sz="2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81029A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CdmurWxGVu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88640"/>
            <a:ext cx="2161309" cy="330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sp>
        <p:nvSpPr>
          <p:cNvPr id="5" name="Содержимое 3"/>
          <p:cNvSpPr txBox="1">
            <a:spLocks/>
          </p:cNvSpPr>
          <p:nvPr/>
        </p:nvSpPr>
        <p:spPr>
          <a:xfrm>
            <a:off x="611560" y="3501008"/>
            <a:ext cx="7524750" cy="2016125"/>
          </a:xfrm>
          <a:prstGeom prst="rect">
            <a:avLst/>
          </a:prstGeom>
        </p:spPr>
        <p:txBody>
          <a:bodyPr/>
          <a:lstStyle/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uk-UA" sz="2800" b="1" dirty="0" smtClean="0">
                <a:solidFill>
                  <a:srgbClr val="000099"/>
                </a:solidFill>
                <a:latin typeface="Comic Sans MS" pitchFamily="66" charset="0"/>
                <a:cs typeface="+mn-cs"/>
              </a:rPr>
              <a:t>Участь </a:t>
            </a:r>
            <a:r>
              <a:rPr lang="uk-UA" sz="2800" b="1" dirty="0">
                <a:solidFill>
                  <a:srgbClr val="000099"/>
                </a:solidFill>
                <a:latin typeface="Comic Sans MS" pitchFamily="66" charset="0"/>
                <a:cs typeface="+mn-cs"/>
              </a:rPr>
              <a:t>у роботі методоб</a:t>
            </a:r>
            <a:r>
              <a:rPr lang="en-US" sz="2800" b="1" dirty="0">
                <a:solidFill>
                  <a:srgbClr val="000099"/>
                </a:solidFill>
                <a:latin typeface="Comic Sans MS" pitchFamily="66" charset="0"/>
                <a:cs typeface="+mn-cs"/>
              </a:rPr>
              <a:t>’</a:t>
            </a:r>
            <a:r>
              <a:rPr lang="uk-UA" sz="2800" b="1" dirty="0">
                <a:solidFill>
                  <a:srgbClr val="000099"/>
                </a:solidFill>
                <a:latin typeface="Comic Sans MS" pitchFamily="66" charset="0"/>
                <a:cs typeface="+mn-cs"/>
              </a:rPr>
              <a:t>єднання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  <a:defRPr/>
            </a:pPr>
            <a:r>
              <a:rPr lang="ru-RU" sz="2200" b="1" i="1" dirty="0">
                <a:latin typeface="Bookman Old Style" pitchFamily="18" charset="0"/>
                <a:cs typeface="+mn-cs"/>
              </a:rPr>
              <a:t>Доповідь «Завдання і зміст естетичного виховання </a:t>
            </a:r>
            <a:r>
              <a:rPr lang="ru-RU" sz="2200" b="1" i="1" dirty="0" err="1">
                <a:latin typeface="Bookman Old Style" pitchFamily="18" charset="0"/>
                <a:cs typeface="+mn-cs"/>
              </a:rPr>
              <a:t>дітей</a:t>
            </a:r>
            <a:r>
              <a:rPr lang="ru-RU" sz="2200" b="1" i="1" dirty="0">
                <a:latin typeface="Bookman Old Style" pitchFamily="18" charset="0"/>
                <a:cs typeface="+mn-cs"/>
              </a:rPr>
              <a:t> </a:t>
            </a:r>
            <a:r>
              <a:rPr lang="ru-RU" sz="2200" b="1" i="1" dirty="0" err="1" smtClean="0">
                <a:latin typeface="Bookman Old Style" pitchFamily="18" charset="0"/>
                <a:cs typeface="+mn-cs"/>
              </a:rPr>
              <a:t>молодшого</a:t>
            </a:r>
            <a:r>
              <a:rPr lang="ru-RU" sz="2200" b="1" i="1" dirty="0" smtClean="0">
                <a:latin typeface="Bookman Old Style" pitchFamily="18" charset="0"/>
                <a:cs typeface="+mn-cs"/>
              </a:rPr>
              <a:t> </a:t>
            </a:r>
            <a:r>
              <a:rPr lang="ru-RU" sz="2200" b="1" i="1" dirty="0" err="1" smtClean="0">
                <a:latin typeface="Bookman Old Style" pitchFamily="18" charset="0"/>
                <a:cs typeface="+mn-cs"/>
              </a:rPr>
              <a:t>шкільного</a:t>
            </a:r>
            <a:r>
              <a:rPr lang="ru-RU" sz="2200" b="1" i="1" dirty="0" smtClean="0">
                <a:latin typeface="Bookman Old Style" pitchFamily="18" charset="0"/>
                <a:cs typeface="+mn-cs"/>
              </a:rPr>
              <a:t> </a:t>
            </a:r>
            <a:r>
              <a:rPr lang="ru-RU" sz="2200" b="1" i="1" dirty="0">
                <a:latin typeface="Bookman Old Style" pitchFamily="18" charset="0"/>
                <a:cs typeface="+mn-cs"/>
              </a:rPr>
              <a:t>віку» (</a:t>
            </a:r>
            <a:r>
              <a:rPr lang="ru-RU" sz="2200" b="1" i="1" dirty="0" smtClean="0">
                <a:latin typeface="Bookman Old Style" pitchFamily="18" charset="0"/>
                <a:cs typeface="+mn-cs"/>
              </a:rPr>
              <a:t>2015 </a:t>
            </a:r>
            <a:r>
              <a:rPr lang="ru-RU" sz="2200" b="1" i="1" dirty="0">
                <a:latin typeface="Bookman Old Style" pitchFamily="18" charset="0"/>
                <a:cs typeface="+mn-cs"/>
              </a:rPr>
              <a:t>р.)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  <a:defRPr/>
            </a:pPr>
            <a:r>
              <a:rPr lang="ru-RU" sz="2400" b="1" i="1" dirty="0">
                <a:latin typeface="Bookman Old Style" pitchFamily="18" charset="0"/>
                <a:cs typeface="+mn-cs"/>
              </a:rPr>
              <a:t> </a:t>
            </a:r>
            <a:r>
              <a:rPr lang="ru-RU" sz="2200" b="1" i="1" dirty="0">
                <a:latin typeface="Bookman Old Style" pitchFamily="18" charset="0"/>
              </a:rPr>
              <a:t>Особистість дитини: виховання як важливий етап розвитку (</a:t>
            </a:r>
            <a:r>
              <a:rPr lang="ru-RU" sz="2200" b="1" i="1" dirty="0" smtClean="0">
                <a:latin typeface="Bookman Old Style" pitchFamily="18" charset="0"/>
              </a:rPr>
              <a:t>2014 </a:t>
            </a:r>
            <a:r>
              <a:rPr lang="ru-RU" sz="2200" b="1" i="1" dirty="0">
                <a:latin typeface="Bookman Old Style" pitchFamily="18" charset="0"/>
              </a:rPr>
              <a:t>р.)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  <a:defRPr/>
            </a:pPr>
            <a:r>
              <a:rPr lang="ru-RU" sz="2400" b="1" i="1" dirty="0" err="1" smtClean="0">
                <a:latin typeface="Bookman Old Style" pitchFamily="18" charset="0"/>
                <a:cs typeface="+mn-cs"/>
              </a:rPr>
              <a:t>Міні-тренінг</a:t>
            </a:r>
            <a:r>
              <a:rPr lang="ru-RU" sz="2400" b="1" i="1" dirty="0" smtClean="0">
                <a:latin typeface="Bookman Old Style" pitchFamily="18" charset="0"/>
                <a:cs typeface="+mn-cs"/>
              </a:rPr>
              <a:t> «</a:t>
            </a:r>
            <a:r>
              <a:rPr lang="ru-RU" sz="2400" b="1" i="1" dirty="0" err="1" smtClean="0">
                <a:latin typeface="Bookman Old Style" pitchFamily="18" charset="0"/>
                <a:cs typeface="+mn-cs"/>
              </a:rPr>
              <a:t>Від</a:t>
            </a:r>
            <a:r>
              <a:rPr lang="ru-RU" sz="2400" b="1" i="1" dirty="0" smtClean="0">
                <a:latin typeface="Bookman Old Style" pitchFamily="18" charset="0"/>
                <a:cs typeface="+mn-cs"/>
              </a:rPr>
              <a:t> </a:t>
            </a:r>
            <a:r>
              <a:rPr lang="ru-RU" sz="2400" b="1" i="1" dirty="0" err="1" smtClean="0">
                <a:latin typeface="Bookman Old Style" pitchFamily="18" charset="0"/>
                <a:cs typeface="+mn-cs"/>
              </a:rPr>
              <a:t>творчого</a:t>
            </a:r>
            <a:r>
              <a:rPr lang="ru-RU" sz="2400" b="1" i="1" dirty="0" smtClean="0">
                <a:latin typeface="Bookman Old Style" pitchFamily="18" charset="0"/>
                <a:cs typeface="+mn-cs"/>
              </a:rPr>
              <a:t> </a:t>
            </a:r>
            <a:r>
              <a:rPr lang="ru-RU" sz="2400" b="1" i="1" dirty="0" err="1" smtClean="0">
                <a:latin typeface="Bookman Old Style" pitchFamily="18" charset="0"/>
                <a:cs typeface="+mn-cs"/>
              </a:rPr>
              <a:t>вихователя</a:t>
            </a:r>
            <a:r>
              <a:rPr lang="ru-RU" sz="2400" b="1" i="1" dirty="0" smtClean="0">
                <a:latin typeface="Bookman Old Style" pitchFamily="18" charset="0"/>
                <a:cs typeface="+mn-cs"/>
              </a:rPr>
              <a:t> до </a:t>
            </a:r>
            <a:r>
              <a:rPr lang="ru-RU" sz="2400" b="1" i="1" dirty="0" err="1" smtClean="0">
                <a:latin typeface="Bookman Old Style" pitchFamily="18" charset="0"/>
                <a:cs typeface="+mn-cs"/>
              </a:rPr>
              <a:t>творчого</a:t>
            </a:r>
            <a:r>
              <a:rPr lang="ru-RU" sz="2400" b="1" i="1" dirty="0" smtClean="0">
                <a:latin typeface="Bookman Old Style" pitchFamily="18" charset="0"/>
                <a:cs typeface="+mn-cs"/>
              </a:rPr>
              <a:t> </a:t>
            </a:r>
            <a:r>
              <a:rPr lang="ru-RU" sz="2400" b="1" i="1" dirty="0" err="1" smtClean="0">
                <a:latin typeface="Bookman Old Style" pitchFamily="18" charset="0"/>
                <a:cs typeface="+mn-cs"/>
              </a:rPr>
              <a:t>учня</a:t>
            </a:r>
            <a:r>
              <a:rPr lang="ru-RU" sz="2400" b="1" i="1" dirty="0" smtClean="0">
                <a:latin typeface="Bookman Old Style" pitchFamily="18" charset="0"/>
                <a:cs typeface="+mn-cs"/>
              </a:rPr>
              <a:t>» (2017р.)</a:t>
            </a:r>
            <a:endParaRPr lang="ru-RU" sz="2400" b="1" i="1" dirty="0">
              <a:latin typeface="Bookman Old Style" pitchFamily="18" charset="0"/>
              <a:cs typeface="+mn-cs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endParaRPr lang="ru-RU" sz="2400" b="1" dirty="0">
              <a:latin typeface="Bookman Old Style" pitchFamily="18" charset="0"/>
              <a:cs typeface="+mn-cs"/>
            </a:endParaRPr>
          </a:p>
        </p:txBody>
      </p:sp>
      <p:pic>
        <p:nvPicPr>
          <p:cNvPr id="6" name="Содержимое 7" descr="CdmurWxGVu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88640"/>
            <a:ext cx="2089426" cy="3096344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7" name="Содержимое 7" descr="CdmurWxGVu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57734">
            <a:off x="2237235" y="265444"/>
            <a:ext cx="2298005" cy="3304997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8" name="Содержимое 7" descr="CdmurWxGVu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188640"/>
            <a:ext cx="2093998" cy="302433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9" name="Прямоугольник 9"/>
          <p:cNvSpPr/>
          <p:nvPr/>
        </p:nvSpPr>
        <p:spPr>
          <a:xfrm>
            <a:off x="1187624" y="188641"/>
            <a:ext cx="655272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280DF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  <a:cs typeface="+mn-cs"/>
              </a:rPr>
              <a:t>Мої</a:t>
            </a:r>
            <a:r>
              <a:rPr lang="ru-RU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280DF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  <a:cs typeface="+mn-cs"/>
              </a:rPr>
              <a:t> </a:t>
            </a:r>
            <a:r>
              <a:rPr lang="ru-RU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280DF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  <a:cs typeface="+mn-cs"/>
              </a:rPr>
              <a:t>досягнення</a:t>
            </a:r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280DF3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836712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- </a:t>
            </a:r>
            <a:r>
              <a:rPr lang="uk-UA" b="1" i="1" dirty="0" err="1" smtClean="0"/>
              <a:t>Доповідь”Педагогічний</a:t>
            </a:r>
            <a:r>
              <a:rPr lang="uk-UA" b="1" i="1" dirty="0" smtClean="0"/>
              <a:t> супровід дітей,які перебувають у складних життєвих </a:t>
            </a:r>
            <a:r>
              <a:rPr lang="uk-UA" b="1" i="1" dirty="0" err="1" smtClean="0"/>
              <a:t>обставинах”</a:t>
            </a:r>
            <a:endParaRPr lang="uk-UA" b="1" i="1" dirty="0" smtClean="0"/>
          </a:p>
          <a:p>
            <a:r>
              <a:rPr lang="uk-UA" b="1" i="1" dirty="0" smtClean="0"/>
              <a:t>- Друкування власних розробок у </a:t>
            </a:r>
            <a:r>
              <a:rPr lang="uk-UA" b="1" i="1" dirty="0" err="1" smtClean="0"/>
              <a:t>блозі</a:t>
            </a:r>
            <a:r>
              <a:rPr lang="uk-UA" b="1" i="1" dirty="0" smtClean="0"/>
              <a:t> , на сайті школи, </a:t>
            </a:r>
            <a:r>
              <a:rPr lang="uk-UA" b="1" i="1" dirty="0" err="1" smtClean="0"/>
              <a:t>пед.порталах</a:t>
            </a:r>
            <a:endParaRPr lang="uk-UA" b="1" i="1" dirty="0" smtClean="0"/>
          </a:p>
          <a:p>
            <a:endParaRPr lang="uk-UA" b="1" i="1" dirty="0"/>
          </a:p>
        </p:txBody>
      </p:sp>
      <p:pic>
        <p:nvPicPr>
          <p:cNvPr id="4098" name="Picture 2" descr="C:\Users\Маряна\Desktop\інформація з флешки\Галя\Атестація\сертифік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76908"/>
            <a:ext cx="2190834" cy="31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ряна\Desktop\інформація з флешки\Галя\Атестація\сертифіка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79701"/>
            <a:ext cx="2183899" cy="31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20 лютого 2017\Презентація досвіду роботи вихователя Теребовлянського НВК Боднарчук Г.Б\Методична діяльність\Новая папка\Нова папка\Image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79701"/>
            <a:ext cx="2183093" cy="309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188640"/>
            <a:ext cx="6625778" cy="5544021"/>
          </a:xfrm>
        </p:spPr>
        <p:txBody>
          <a:bodyPr/>
          <a:lstStyle/>
          <a:p>
            <a:pPr eaLnBrk="1" hangingPunct="1"/>
            <a:endParaRPr lang="uk-UA" sz="2600" i="1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uk-UA" sz="2800" i="1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Я не змушую, а переконую або заохочую вихованців до певної діяльності.</a:t>
            </a:r>
            <a:endParaRPr lang="ru-RU" sz="2400" dirty="0" smtClean="0"/>
          </a:p>
          <a:p>
            <a:pPr eaLnBrk="1" hangingPunct="1">
              <a:buFont typeface="Wingdings" pitchFamily="2" charset="2"/>
              <a:buChar char="q"/>
            </a:pPr>
            <a:r>
              <a:rPr lang="uk-UA" sz="2400" i="1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 Надаю дитині свободу вибору діяльності.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uk-UA" sz="2400" i="1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 Зосереджую увагу передусім на процесі діяльності дитини, а вже потім – на її результатах.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uk-UA" sz="2400" i="1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 Кожного учня сприймаю, як особистість, даю можливість в повній мірі проявити свою творчість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uk-UA" sz="2400" i="1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 Сприяю розвитку природних здібностей дитини.</a:t>
            </a:r>
            <a:endParaRPr lang="uk-UA" sz="2400" dirty="0" smtClean="0">
              <a:latin typeface="Bookman Old Style" pitchFamily="18" charset="0"/>
            </a:endParaRPr>
          </a:p>
          <a:p>
            <a:pPr eaLnBrk="1" hangingPunct="1">
              <a:buFont typeface="Wingdings" pitchFamily="2" charset="2"/>
              <a:buChar char="q"/>
            </a:pPr>
            <a:endParaRPr lang="uk-UA" sz="2800" b="0" i="1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Маряна\Desktop\інформація з флешки\Галя\Атестація\Imag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04856" cy="58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4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Участь у педраді.                      Доповідь на тему «Спільна робота з батьками щодо профілактики правопорушень у дітей»</a:t>
            </a:r>
            <a:endParaRPr lang="uk-UA" b="1" i="1" dirty="0"/>
          </a:p>
        </p:txBody>
      </p:sp>
      <p:pic>
        <p:nvPicPr>
          <p:cNvPr id="5122" name="Picture 2" descr="C:\Users\Маряна\Desktop\інформація з флешки\Галя\педрада і методоб'єднання\IMG_2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8" y="4408470"/>
            <a:ext cx="3182226" cy="2300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51292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Участь у </a:t>
            </a:r>
            <a:r>
              <a:rPr lang="uk-UA" b="1" i="1" dirty="0" err="1" smtClean="0"/>
              <a:t>методоб</a:t>
            </a:r>
            <a:r>
              <a:rPr lang="en-US" b="1" i="1" dirty="0" smtClean="0"/>
              <a:t>’</a:t>
            </a:r>
            <a:r>
              <a:rPr lang="uk-UA" b="1" i="1" dirty="0" smtClean="0"/>
              <a:t>єднанні</a:t>
            </a:r>
            <a:endParaRPr lang="uk-UA" b="1" i="1" dirty="0"/>
          </a:p>
        </p:txBody>
      </p:sp>
      <p:pic>
        <p:nvPicPr>
          <p:cNvPr id="5123" name="Picture 3" descr="C:\Users\Маряна\Desktop\інформація з флешки\Галя\педрада і методоб'єднання\DSC06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71" y="1143328"/>
            <a:ext cx="3623626" cy="2717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02103" y="4114395"/>
            <a:ext cx="356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Презентація досвіду</a:t>
            </a:r>
            <a:endParaRPr lang="uk-UA" b="1" i="1" dirty="0"/>
          </a:p>
        </p:txBody>
      </p:sp>
      <p:pic>
        <p:nvPicPr>
          <p:cNvPr id="5125" name="Picture 5" descr="C:\Users\Маряна\Desktop\інформація з флешки\Галя\педрада і методоб'єднання\IMG_25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7" y="1881992"/>
            <a:ext cx="3128946" cy="2346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Маряна\Desktop\інформація з флешки\Галя\педрада і методоб'єднання\DSC069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10" y="3861048"/>
            <a:ext cx="3530833" cy="2506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513" y="1773238"/>
            <a:ext cx="6624637" cy="4824412"/>
          </a:xfrm>
        </p:spPr>
        <p:txBody>
          <a:bodyPr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300" dirty="0" smtClean="0">
                <a:solidFill>
                  <a:schemeClr val="tx1"/>
                </a:solidFill>
                <a:latin typeface="Bookman Old Style" pitchFamily="18" charset="0"/>
              </a:rPr>
              <a:t>Рік народження: </a:t>
            </a:r>
            <a:r>
              <a:rPr lang="uk-UA" sz="2300" b="0" dirty="0" smtClean="0">
                <a:solidFill>
                  <a:schemeClr val="tx1"/>
                </a:solidFill>
                <a:latin typeface="Bookman Old Style" pitchFamily="18" charset="0"/>
              </a:rPr>
              <a:t>14 жовтня 1967</a:t>
            </a:r>
            <a:r>
              <a:rPr lang="en-US" sz="2300" b="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uk-UA" sz="2300" b="0" dirty="0" smtClean="0">
                <a:solidFill>
                  <a:schemeClr val="tx1"/>
                </a:solidFill>
                <a:latin typeface="Bookman Old Style" pitchFamily="18" charset="0"/>
              </a:rPr>
              <a:t>р.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sz="2300" dirty="0" smtClean="0">
                <a:solidFill>
                  <a:schemeClr val="tx1"/>
                </a:solidFill>
                <a:latin typeface="Bookman Old Style" pitchFamily="18" charset="0"/>
              </a:rPr>
              <a:t>Освіта:</a:t>
            </a:r>
            <a:r>
              <a:rPr lang="uk-UA" sz="2300" b="0" dirty="0" smtClean="0">
                <a:solidFill>
                  <a:schemeClr val="tx1"/>
                </a:solidFill>
                <a:latin typeface="Bookman Old Style" pitchFamily="18" charset="0"/>
              </a:rPr>
              <a:t> вища, Тернопільський педагогічний інститут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300" dirty="0" smtClean="0">
                <a:solidFill>
                  <a:schemeClr val="tx1"/>
                </a:solidFill>
                <a:latin typeface="Bookman Old Style" pitchFamily="18" charset="0"/>
              </a:rPr>
              <a:t>Спеціальність:</a:t>
            </a:r>
            <a:r>
              <a:rPr lang="uk-UA" sz="2300" b="0" dirty="0" smtClean="0">
                <a:solidFill>
                  <a:schemeClr val="tx1"/>
                </a:solidFill>
                <a:latin typeface="Bookman Old Style" pitchFamily="18" charset="0"/>
              </a:rPr>
              <a:t> російська мова та література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300" dirty="0" smtClean="0">
                <a:solidFill>
                  <a:schemeClr val="tx1"/>
                </a:solidFill>
                <a:latin typeface="Bookman Old Style" pitchFamily="18" charset="0"/>
              </a:rPr>
              <a:t>Стаж роботи: </a:t>
            </a:r>
            <a:r>
              <a:rPr lang="uk-UA" sz="2300" b="0" dirty="0" smtClean="0">
                <a:solidFill>
                  <a:schemeClr val="tx1"/>
                </a:solidFill>
                <a:latin typeface="Bookman Old Style" pitchFamily="18" charset="0"/>
              </a:rPr>
              <a:t>24 роки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300" dirty="0" smtClean="0">
                <a:solidFill>
                  <a:schemeClr val="tx1"/>
                </a:solidFill>
                <a:latin typeface="Bookman Old Style" pitchFamily="18" charset="0"/>
              </a:rPr>
              <a:t>Місце роботи: </a:t>
            </a:r>
            <a:r>
              <a:rPr lang="uk-UA" sz="2300" b="0" dirty="0" smtClean="0">
                <a:solidFill>
                  <a:schemeClr val="tx1"/>
                </a:solidFill>
                <a:latin typeface="Bookman Old Style" pitchFamily="18" charset="0"/>
              </a:rPr>
              <a:t>Теребовлянський навчально-виховний комплекс 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300" dirty="0" smtClean="0">
                <a:solidFill>
                  <a:schemeClr val="tx1"/>
                </a:solidFill>
                <a:latin typeface="Bookman Old Style" pitchFamily="18" charset="0"/>
              </a:rPr>
              <a:t>Посада: </a:t>
            </a:r>
            <a:r>
              <a:rPr lang="uk-UA" sz="2300" b="0" dirty="0" smtClean="0">
                <a:solidFill>
                  <a:schemeClr val="tx1"/>
                </a:solidFill>
                <a:latin typeface="Bookman Old Style" pitchFamily="18" charset="0"/>
              </a:rPr>
              <a:t>вихователь </a:t>
            </a:r>
            <a:r>
              <a:rPr lang="uk-UA" sz="2300" b="0" dirty="0" err="1" smtClean="0">
                <a:solidFill>
                  <a:schemeClr val="tx1"/>
                </a:solidFill>
                <a:latin typeface="Bookman Old Style" pitchFamily="18" charset="0"/>
              </a:rPr>
              <a:t>слабозорого</a:t>
            </a:r>
            <a:r>
              <a:rPr lang="uk-UA" sz="2300" b="0" dirty="0" smtClean="0">
                <a:solidFill>
                  <a:schemeClr val="tx1"/>
                </a:solidFill>
                <a:latin typeface="Bookman Old Style" pitchFamily="18" charset="0"/>
              </a:rPr>
              <a:t> відділення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300" dirty="0" smtClean="0">
                <a:solidFill>
                  <a:schemeClr val="tx1"/>
                </a:solidFill>
                <a:latin typeface="Bookman Old Style" pitchFamily="18" charset="0"/>
              </a:rPr>
              <a:t>Категорія: </a:t>
            </a:r>
            <a:r>
              <a:rPr lang="uk-UA" sz="2300" b="0" dirty="0" smtClean="0">
                <a:solidFill>
                  <a:schemeClr val="tx1"/>
                </a:solidFill>
                <a:latin typeface="Bookman Old Style" pitchFamily="18" charset="0"/>
              </a:rPr>
              <a:t>вища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300" dirty="0" smtClean="0">
                <a:solidFill>
                  <a:schemeClr val="tx1"/>
                </a:solidFill>
                <a:latin typeface="Bookman Old Style" pitchFamily="18" charset="0"/>
              </a:rPr>
              <a:t>Курси підвищення кваліфікації: 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300" b="0" dirty="0" smtClean="0">
                <a:solidFill>
                  <a:schemeClr val="tx1"/>
                </a:solidFill>
                <a:latin typeface="Bookman Old Style" pitchFamily="18" charset="0"/>
              </a:rPr>
              <a:t>Київський інститут корекційної педагогіки та психології, квітень 2012 р.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3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692696"/>
            <a:ext cx="6552728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+mn-cs"/>
              </a:rPr>
              <a:t>Візитна</a:t>
            </a:r>
            <a:r>
              <a:rPr lang="ru-RU" sz="5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5400" b="1" i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+mn-cs"/>
              </a:rPr>
              <a:t>картка</a:t>
            </a:r>
            <a:endParaRPr lang="ru-RU" sz="5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2565400"/>
            <a:ext cx="6481415" cy="4103960"/>
          </a:xfrm>
          <a:ln>
            <a:solidFill>
              <a:schemeClr val="bg1"/>
            </a:solidFill>
          </a:ln>
        </p:spPr>
        <p:txBody>
          <a:bodyPr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3400" dirty="0" smtClean="0">
                <a:solidFill>
                  <a:schemeClr val="tx1"/>
                </a:solidFill>
                <a:latin typeface="Bookman Old Style" pitchFamily="18" charset="0"/>
              </a:rPr>
              <a:t>Мета досвіду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3400" i="1" dirty="0" smtClean="0">
                <a:solidFill>
                  <a:srgbClr val="000099"/>
                </a:solidFill>
                <a:latin typeface="Cambria" pitchFamily="18" charset="0"/>
              </a:rPr>
              <a:t>Відчувати. Розуміти. Творити.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uk-UA" sz="240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uk-UA" sz="3000" b="0" dirty="0" smtClean="0">
                <a:solidFill>
                  <a:schemeClr val="tx1"/>
                </a:solidFill>
                <a:latin typeface="Bookman Old Style" pitchFamily="18" charset="0"/>
              </a:rPr>
              <a:t>Виявляти, зберігати і розвивати творчий та особистісний потенціал дитини.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uk-UA" sz="3000" b="0" dirty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uk-UA" sz="3000" b="0" dirty="0" smtClean="0">
                <a:solidFill>
                  <a:schemeClr val="tx1"/>
                </a:solidFill>
                <a:latin typeface="Bookman Old Style" pitchFamily="18" charset="0"/>
              </a:rPr>
              <a:t>Формувати творчу компетентність через художньо-естетичний і креативний розвиток.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uk-UA" sz="3000" b="0" dirty="0" smtClean="0">
                <a:solidFill>
                  <a:schemeClr val="tx1"/>
                </a:solidFill>
                <a:latin typeface="Bookman Old Style" pitchFamily="18" charset="0"/>
              </a:rPr>
              <a:t> Сприяти реалізації та активізації дитячої творчості.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uk-UA" sz="3000" b="0" dirty="0" smtClean="0">
                <a:solidFill>
                  <a:schemeClr val="tx1"/>
                </a:solidFill>
                <a:latin typeface="Bookman Old Style" pitchFamily="18" charset="0"/>
              </a:rPr>
              <a:t> Заохочувати дітей до власного пошуку, власного шляху пізнання світу, вчити самостійності.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uk-UA" sz="3000" b="0" dirty="0" smtClean="0">
                <a:solidFill>
                  <a:schemeClr val="tx1"/>
                </a:solidFill>
                <a:latin typeface="Bookman Old Style" pitchFamily="18" charset="0"/>
              </a:rPr>
              <a:t> Засобами мистецтва сприяти повноцінному, особистісному становленню та соціалізації дітей із особливими потребами.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uk-UA" sz="3000" b="0" dirty="0" smtClean="0">
                <a:solidFill>
                  <a:schemeClr val="tx1"/>
                </a:solidFill>
                <a:latin typeface="Bookman Old Style" pitchFamily="18" charset="0"/>
              </a:rPr>
              <a:t> Через засоби естетичної творчості розширювати кругозір в рамках пізнання традицій, звичаїв, культури українського народу.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uk-UA" sz="3000" b="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uk-UA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32657"/>
            <a:ext cx="7488832" cy="224676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iblet"/>
              <a:extrusionClr>
                <a:srgbClr val="000099"/>
              </a:extrusionClr>
              <a:contourClr>
                <a:srgbClr val="000000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Тема досвіду</a:t>
            </a:r>
            <a:r>
              <a:rPr lang="uk-UA" sz="3200" dirty="0">
                <a:solidFill>
                  <a:srgbClr val="0417C8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  <a:cs typeface="+mn-cs"/>
              </a:rPr>
              <a:t/>
            </a:r>
            <a:br>
              <a:rPr lang="uk-UA" sz="3200" dirty="0">
                <a:solidFill>
                  <a:srgbClr val="0417C8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  <a:cs typeface="+mn-cs"/>
              </a:rPr>
            </a:br>
            <a:r>
              <a:rPr lang="uk-UA" sz="3200" b="1" dirty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  <a:cs typeface="+mn-cs"/>
              </a:rPr>
              <a:t>Художньо-естетичний та креативний розвиток </a:t>
            </a:r>
            <a:r>
              <a:rPr lang="uk-UA" sz="32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  <a:cs typeface="+mn-cs"/>
              </a:rPr>
              <a:t>дітей молодшого шкільного віку</a:t>
            </a:r>
            <a:endParaRPr lang="ru-RU" sz="3200" b="1" spc="50" dirty="0">
              <a:ln w="11430"/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itchFamily="18" charset="0"/>
              <a:cs typeface="+mn-cs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1412776"/>
            <a:ext cx="6624067" cy="5184576"/>
          </a:xfrm>
        </p:spPr>
        <p:txBody>
          <a:bodyPr/>
          <a:lstStyle/>
          <a:p>
            <a:pPr algn="ctr" eaLnBrk="1" hangingPunct="1"/>
            <a:endParaRPr lang="uk-UA" sz="26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uk-UA" sz="240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uk-UA" sz="2600" b="0" dirty="0" smtClean="0">
                <a:solidFill>
                  <a:schemeClr val="tx1"/>
                </a:solidFill>
                <a:latin typeface="Bookman Old Style" pitchFamily="18" charset="0"/>
              </a:rPr>
              <a:t>Формувати художньо-естетичний смак засобами мистецької творчості.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uk-UA" sz="2600" b="0" dirty="0" smtClean="0">
                <a:solidFill>
                  <a:schemeClr val="tx1"/>
                </a:solidFill>
                <a:latin typeface="Bookman Old Style" pitchFamily="18" charset="0"/>
              </a:rPr>
              <a:t> Розширювати художньо-естетичний досвід дітей.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uk-UA" sz="2600" b="0" dirty="0" smtClean="0">
                <a:solidFill>
                  <a:schemeClr val="tx1"/>
                </a:solidFill>
                <a:latin typeface="Bookman Old Style" pitchFamily="18" charset="0"/>
              </a:rPr>
              <a:t> Застосовувати інноваційні засоби та методи естетичного виховання.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uk-UA" sz="2600" b="0" dirty="0" smtClean="0">
                <a:solidFill>
                  <a:schemeClr val="tx1"/>
                </a:solidFill>
                <a:latin typeface="Bookman Old Style" pitchFamily="18" charset="0"/>
              </a:rPr>
              <a:t> Використовувати засоби народної педагогіки в естетичному вихованні.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uk-UA" sz="2600" b="0" dirty="0" smtClean="0">
                <a:solidFill>
                  <a:schemeClr val="tx1"/>
                </a:solidFill>
                <a:latin typeface="Bookman Old Style" pitchFamily="18" charset="0"/>
              </a:rPr>
              <a:t> Поєднувати загальнолюдські і національні надбання в естетичному виховному процесі.</a:t>
            </a:r>
            <a:endParaRPr lang="ru-RU" sz="2600" b="0" dirty="0" smtClean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5696" y="692696"/>
            <a:ext cx="684076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Суть досвіду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23850" y="3357563"/>
            <a:ext cx="3168650" cy="1223962"/>
          </a:xfr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1600" dirty="0" smtClean="0">
                <a:solidFill>
                  <a:schemeClr val="tx1"/>
                </a:solidFill>
                <a:latin typeface="Bookman Old Style" pitchFamily="18" charset="0"/>
              </a:rPr>
              <a:t>Накопичення матеріалу: вивчення методичної літератури, відвідування бібліотеки, пошук в </a:t>
            </a:r>
            <a:r>
              <a:rPr lang="uk-UA" sz="1600" dirty="0" err="1" smtClean="0">
                <a:solidFill>
                  <a:schemeClr val="tx1"/>
                </a:solidFill>
                <a:latin typeface="Bookman Old Style" pitchFamily="18" charset="0"/>
              </a:rPr>
              <a:t>інтернеті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850" y="1412875"/>
            <a:ext cx="3240088" cy="11525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1692275" y="2636838"/>
            <a:ext cx="358775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1692275" y="4724400"/>
            <a:ext cx="358775" cy="576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5288" y="5373688"/>
            <a:ext cx="3097212" cy="12239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468313" y="1557338"/>
            <a:ext cx="29511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 dirty="0">
                <a:latin typeface="Bookman Old Style" pitchFamily="18" charset="0"/>
              </a:rPr>
              <a:t>Тема: Художньо-естетичний і креативний </a:t>
            </a:r>
            <a:r>
              <a:rPr lang="uk-UA" sz="1600" b="1" dirty="0" smtClean="0">
                <a:latin typeface="Bookman Old Style" pitchFamily="18" charset="0"/>
              </a:rPr>
              <a:t>розвиток молодшого школяра </a:t>
            </a: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6392" name="TextBox 10"/>
          <p:cNvSpPr txBox="1">
            <a:spLocks noChangeArrowheads="1"/>
          </p:cNvSpPr>
          <p:nvPr/>
        </p:nvSpPr>
        <p:spPr bwMode="auto">
          <a:xfrm>
            <a:off x="468313" y="5445125"/>
            <a:ext cx="28797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latin typeface="Bookman Old Style" pitchFamily="18" charset="0"/>
              </a:rPr>
              <a:t>Форми організації життєдіяльності дитини, через які поступає інформація</a:t>
            </a:r>
            <a:endParaRPr lang="ru-RU" sz="1600" b="1">
              <a:latin typeface="Bookman Old Style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3779838" y="5661025"/>
            <a:ext cx="863600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03800" y="1341438"/>
            <a:ext cx="3816350" cy="52562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95" name="TextBox 16"/>
          <p:cNvSpPr txBox="1">
            <a:spLocks noChangeArrowheads="1"/>
          </p:cNvSpPr>
          <p:nvPr/>
        </p:nvSpPr>
        <p:spPr bwMode="auto">
          <a:xfrm>
            <a:off x="5219700" y="2060575"/>
            <a:ext cx="331311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 b="1" dirty="0">
                <a:latin typeface="Bookman Old Style" pitchFamily="18" charset="0"/>
              </a:rPr>
              <a:t>Гра-заняття, дидактична гра, </a:t>
            </a:r>
            <a:r>
              <a:rPr lang="uk-UA" sz="1600" b="1" dirty="0" err="1" smtClean="0">
                <a:latin typeface="Bookman Old Style" pitchFamily="18" charset="0"/>
              </a:rPr>
              <a:t>арт</a:t>
            </a:r>
            <a:r>
              <a:rPr lang="uk-UA" sz="1600" b="1" dirty="0" smtClean="0">
                <a:latin typeface="Bookman Old Style" pitchFamily="18" charset="0"/>
              </a:rPr>
              <a:t> - терапія (</a:t>
            </a:r>
            <a:r>
              <a:rPr lang="uk-UA" sz="1600" b="1" dirty="0" err="1" smtClean="0">
                <a:latin typeface="Bookman Old Style" pitchFamily="18" charset="0"/>
              </a:rPr>
              <a:t>казкотерапія</a:t>
            </a:r>
            <a:r>
              <a:rPr lang="uk-UA" sz="1600" b="1" dirty="0" smtClean="0">
                <a:latin typeface="Bookman Old Style" pitchFamily="18" charset="0"/>
              </a:rPr>
              <a:t>, музична і танцювальна терапія, аплікація), </a:t>
            </a:r>
            <a:r>
              <a:rPr lang="uk-UA" sz="1600" b="1" dirty="0">
                <a:latin typeface="Bookman Old Style" pitchFamily="18" charset="0"/>
              </a:rPr>
              <a:t>інтегровані заняття, </a:t>
            </a:r>
            <a:r>
              <a:rPr lang="uk-UA" sz="1600" b="1" dirty="0" err="1">
                <a:latin typeface="Bookman Old Style" pitchFamily="18" charset="0"/>
              </a:rPr>
              <a:t>корекційно</a:t>
            </a:r>
            <a:r>
              <a:rPr lang="uk-UA" sz="1600" b="1" dirty="0">
                <a:latin typeface="Bookman Old Style" pitchFamily="18" charset="0"/>
              </a:rPr>
              <a:t> - тренувальні вправи, сюжетно – рухливі ігри, </a:t>
            </a:r>
            <a:r>
              <a:rPr lang="uk-UA" sz="1600" b="1" dirty="0" smtClean="0">
                <a:latin typeface="Bookman Old Style" pitchFamily="18" charset="0"/>
              </a:rPr>
              <a:t> </a:t>
            </a:r>
            <a:r>
              <a:rPr lang="uk-UA" sz="1600" b="1" dirty="0">
                <a:latin typeface="Bookman Old Style" pitchFamily="18" charset="0"/>
              </a:rPr>
              <a:t>рухливі </a:t>
            </a:r>
            <a:r>
              <a:rPr lang="uk-UA" sz="1600" b="1" dirty="0" smtClean="0">
                <a:latin typeface="Bookman Old Style" pitchFamily="18" charset="0"/>
              </a:rPr>
              <a:t>ігри, </a:t>
            </a:r>
            <a:r>
              <a:rPr lang="uk-UA" sz="1600" b="1" dirty="0">
                <a:latin typeface="Bookman Old Style" pitchFamily="18" charset="0"/>
              </a:rPr>
              <a:t>спостереження, </a:t>
            </a:r>
            <a:r>
              <a:rPr lang="uk-UA" sz="1600" b="1" dirty="0" smtClean="0">
                <a:latin typeface="Bookman Old Style" pitchFamily="18" charset="0"/>
              </a:rPr>
              <a:t> </a:t>
            </a:r>
            <a:r>
              <a:rPr lang="uk-UA" sz="1600" b="1" dirty="0" err="1" smtClean="0">
                <a:latin typeface="Bookman Old Style" pitchFamily="18" charset="0"/>
              </a:rPr>
              <a:t>“мікрофон”</a:t>
            </a:r>
            <a:r>
              <a:rPr lang="uk-UA" sz="1600" b="1" dirty="0" smtClean="0">
                <a:latin typeface="Bookman Old Style" pitchFamily="18" charset="0"/>
              </a:rPr>
              <a:t>, </a:t>
            </a:r>
            <a:r>
              <a:rPr lang="uk-UA" sz="1600" b="1" dirty="0">
                <a:latin typeface="Bookman Old Style" pitchFamily="18" charset="0"/>
              </a:rPr>
              <a:t>музично – дидактичні ігри, образотворчі ігри, </a:t>
            </a:r>
            <a:r>
              <a:rPr lang="uk-UA" sz="1600" b="1" dirty="0" err="1">
                <a:latin typeface="Bookman Old Style" pitchFamily="18" charset="0"/>
              </a:rPr>
              <a:t>ігри</a:t>
            </a:r>
            <a:r>
              <a:rPr lang="uk-UA" sz="1600" b="1" dirty="0">
                <a:latin typeface="Bookman Old Style" pitchFamily="18" charset="0"/>
              </a:rPr>
              <a:t> - колаж</a:t>
            </a: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19672" y="332656"/>
            <a:ext cx="574695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2D1FE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Модель </a:t>
            </a:r>
            <a:r>
              <a:rPr lang="ru-RU" sz="5400" b="1" dirty="0" err="1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2D1FE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досвіду</a:t>
            </a:r>
            <a:endParaRPr lang="ru-RU" sz="5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2D1FE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539552" y="1844824"/>
          <a:ext cx="835292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1" name="TextBox 10"/>
          <p:cNvSpPr txBox="1">
            <a:spLocks noChangeArrowheads="1"/>
          </p:cNvSpPr>
          <p:nvPr/>
        </p:nvSpPr>
        <p:spPr bwMode="auto">
          <a:xfrm>
            <a:off x="3995738" y="40052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Bookman Old Style" pitchFamily="18" charset="0"/>
              </a:rPr>
              <a:t>Шляхи художньо-естетичного і креативного розвитку</a:t>
            </a:r>
            <a:endParaRPr lang="ru-RU" b="1">
              <a:latin typeface="Bookman Old Style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400" b="1" cap="all" dirty="0">
                <a:ln>
                  <a:solidFill>
                    <a:srgbClr val="000099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Творчість</a:t>
            </a:r>
            <a:r>
              <a:rPr lang="uk-UA" sz="2400" b="1" i="1" cap="all" dirty="0">
                <a:ln>
                  <a:solidFill>
                    <a:srgbClr val="000099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 – це не розкіш для обраних, а загальна біологічна потреба, іноді не усвідомлена нами.</a:t>
            </a:r>
            <a:endParaRPr lang="en-US" sz="2400" b="1" i="1" cap="all" dirty="0">
              <a:ln>
                <a:solidFill>
                  <a:srgbClr val="000099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uk-UA" sz="2400" b="1" i="1" cap="all" dirty="0">
                <a:ln>
                  <a:solidFill>
                    <a:srgbClr val="000099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Творчості, як і будь-якій діяльності, можна навчитися.</a:t>
            </a:r>
            <a:endParaRPr lang="en-US" sz="2400" b="1" i="1" cap="all" dirty="0">
              <a:ln>
                <a:solidFill>
                  <a:srgbClr val="000099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13118</TotalTime>
  <Words>1500</Words>
  <Application>Microsoft Office PowerPoint</Application>
  <PresentationFormat>Экран (4:3)</PresentationFormat>
  <Paragraphs>254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Эркер</vt:lpstr>
      <vt:lpstr>  ПРЕЗЕНТАЦІЯ ДОСВІДУ РОБОТИ  ВИХОВАТЕЛЯ СЛАБОЗОРОГО ВІДДІЛЕННЯ  ТЕРЕБОВЛЯНСЬКОГО НАВЧАЛЬНО-ВИХОВНОГО КОМПЛЕКСУ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Взаємодія художньо-естетичного і креативного розвитку з іншими напрямками формування базових компетентностей дитини</vt:lpstr>
      <vt:lpstr>Творчість є активність дитини, спрямована на створення чогось нового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досвіду роботи вихователя дошкільного відділення  Теребовлянського навчально-виховного комплексу</dc:title>
  <dc:creator>Богдан</dc:creator>
  <cp:lastModifiedBy>Маряна</cp:lastModifiedBy>
  <cp:revision>438</cp:revision>
  <dcterms:created xsi:type="dcterms:W3CDTF">2014-03-17T08:50:07Z</dcterms:created>
  <dcterms:modified xsi:type="dcterms:W3CDTF">2017-02-28T09:04:44Z</dcterms:modified>
</cp:coreProperties>
</file>