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7" r:id="rId3"/>
    <p:sldId id="258" r:id="rId4"/>
    <p:sldId id="259" r:id="rId5"/>
    <p:sldId id="265"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90" y="-3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B106E36-FD25-4E2D-B0AA-010F637433A0}" type="datetimeFigureOut">
              <a:rPr lang="ru-RU" smtClean="0"/>
              <a:pPr/>
              <a:t>07.11.2012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07.11.2012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07.11.2012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07.11.2012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07.11.2012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07.11.2012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07.11.2012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07.11.2012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07.11.2012</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07.11.2012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07.11.2012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106E36-FD25-4E2D-B0AA-010F637433A0}" type="datetimeFigureOut">
              <a:rPr lang="ru-RU" smtClean="0"/>
              <a:pPr/>
              <a:t>07.11.2012</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1907704" y="620688"/>
            <a:ext cx="4968875" cy="8636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80000"/>
              </a:lnSpc>
              <a:spcBef>
                <a:spcPct val="20000"/>
              </a:spcBef>
              <a:spcAft>
                <a:spcPts val="0"/>
              </a:spcAft>
              <a:buClrTx/>
              <a:buSzTx/>
              <a:buFontTx/>
              <a:buNone/>
              <a:tabLst/>
              <a:defRPr/>
            </a:pPr>
            <a:r>
              <a:rPr kumimoji="0" lang="en-US" sz="4800" b="0" i="1" u="none" strike="noStrike" kern="1200" cap="none" spc="0" normalizeH="0" baseline="0" noProof="0" dirty="0" smtClean="0">
                <a:ln>
                  <a:noFill/>
                </a:ln>
                <a:solidFill>
                  <a:srgbClr val="000066"/>
                </a:solidFill>
                <a:effectLst>
                  <a:outerShdw blurRad="38100" dist="38100" dir="2700000" algn="tl">
                    <a:srgbClr val="000000">
                      <a:alpha val="43137"/>
                    </a:srgbClr>
                  </a:outerShdw>
                </a:effectLst>
                <a:uLnTx/>
                <a:uFillTx/>
                <a:latin typeface="Monotype Corsiva" pitchFamily="66" charset="0"/>
                <a:ea typeface="+mn-ea"/>
                <a:cs typeface="+mn-cs"/>
              </a:rPr>
              <a:t>“Bonjour, la</a:t>
            </a:r>
            <a:r>
              <a:rPr kumimoji="0" lang="ru-RU" sz="4800" b="0" i="1" u="none" strike="noStrike" kern="1200" cap="none" spc="0" normalizeH="0" baseline="0" noProof="0" dirty="0" smtClean="0">
                <a:ln>
                  <a:noFill/>
                </a:ln>
                <a:solidFill>
                  <a:srgbClr val="000066"/>
                </a:solidFill>
                <a:effectLst>
                  <a:outerShdw blurRad="38100" dist="38100" dir="2700000" algn="tl">
                    <a:srgbClr val="000000">
                      <a:alpha val="43137"/>
                    </a:srgbClr>
                  </a:outerShdw>
                </a:effectLst>
                <a:uLnTx/>
                <a:uFillTx/>
                <a:latin typeface="Monotype Corsiva" pitchFamily="66" charset="0"/>
                <a:ea typeface="+mn-ea"/>
                <a:cs typeface="+mn-cs"/>
              </a:rPr>
              <a:t> </a:t>
            </a:r>
            <a:r>
              <a:rPr kumimoji="0" lang="en-US" sz="4800" b="0" i="1" u="none" strike="noStrike" kern="1200" cap="none" spc="0" normalizeH="0" baseline="0" noProof="0" dirty="0" smtClean="0">
                <a:ln>
                  <a:noFill/>
                </a:ln>
                <a:solidFill>
                  <a:srgbClr val="000066"/>
                </a:solidFill>
                <a:effectLst>
                  <a:outerShdw blurRad="38100" dist="38100" dir="2700000" algn="tl">
                    <a:srgbClr val="000000">
                      <a:alpha val="43137"/>
                    </a:srgbClr>
                  </a:outerShdw>
                </a:effectLst>
                <a:uLnTx/>
                <a:uFillTx/>
                <a:latin typeface="Monotype Corsiva" pitchFamily="66" charset="0"/>
                <a:ea typeface="+mn-ea"/>
                <a:cs typeface="+mn-cs"/>
              </a:rPr>
              <a:t>France</a:t>
            </a:r>
            <a:r>
              <a:rPr kumimoji="0" lang="ru-RU" sz="4800" b="0" i="1" u="none" strike="noStrike" kern="1200" cap="none" spc="0" normalizeH="0" baseline="0" noProof="0" dirty="0" smtClean="0">
                <a:ln>
                  <a:noFill/>
                </a:ln>
                <a:solidFill>
                  <a:srgbClr val="000066"/>
                </a:solidFill>
                <a:effectLst>
                  <a:outerShdw blurRad="38100" dist="38100" dir="2700000" algn="tl">
                    <a:srgbClr val="000000">
                      <a:alpha val="43137"/>
                    </a:srgbClr>
                  </a:outerShdw>
                </a:effectLst>
                <a:uLnTx/>
                <a:uFillTx/>
                <a:latin typeface="Monotype Corsiva" pitchFamily="66" charset="0"/>
                <a:ea typeface="+mn-ea"/>
                <a:cs typeface="+mn-cs"/>
              </a:rPr>
              <a:t>!</a:t>
            </a:r>
            <a:r>
              <a:rPr kumimoji="0" lang="en-US" sz="4800" b="0" i="1" u="none" strike="noStrike" kern="1200" cap="none" spc="0" normalizeH="0" baseline="0" noProof="0" dirty="0" smtClean="0">
                <a:ln>
                  <a:noFill/>
                </a:ln>
                <a:solidFill>
                  <a:srgbClr val="000066"/>
                </a:solidFill>
                <a:effectLst>
                  <a:outerShdw blurRad="38100" dist="38100" dir="2700000" algn="tl">
                    <a:srgbClr val="000000">
                      <a:alpha val="43137"/>
                    </a:srgbClr>
                  </a:outerShdw>
                </a:effectLst>
                <a:uLnTx/>
                <a:uFillTx/>
                <a:latin typeface="Monotype Corsiva" pitchFamily="66" charset="0"/>
                <a:ea typeface="+mn-ea"/>
                <a:cs typeface="+mn-cs"/>
              </a:rPr>
              <a:t>”</a:t>
            </a:r>
            <a:endParaRPr kumimoji="0" lang="ru-RU" sz="4800" b="0" i="0" u="none" strike="noStrike" kern="1200" cap="none" spc="0" normalizeH="0" baseline="0" noProof="0" dirty="0">
              <a:ln>
                <a:noFill/>
              </a:ln>
              <a:solidFill>
                <a:schemeClr val="tx1">
                  <a:tint val="75000"/>
                </a:schemeClr>
              </a:solidFill>
              <a:effectLst>
                <a:outerShdw blurRad="38100" dist="38100" dir="2700000" algn="tl">
                  <a:srgbClr val="000000">
                    <a:alpha val="43137"/>
                  </a:srgbClr>
                </a:outerShdw>
              </a:effectLst>
              <a:uLnTx/>
              <a:uFillTx/>
              <a:latin typeface="Batang" pitchFamily="18" charset="-127"/>
              <a:ea typeface="+mn-ea"/>
              <a:cs typeface="+mn-cs"/>
            </a:endParaRPr>
          </a:p>
        </p:txBody>
      </p:sp>
      <p:pic>
        <p:nvPicPr>
          <p:cNvPr id="10242" name="Picture 2" descr="C:\Documents and Settings\andrik\Мои документы\Загрузки\0002-002-La-carte-de-la-France.jpg"/>
          <p:cNvPicPr>
            <a:picLocks noChangeAspect="1" noChangeArrowheads="1"/>
          </p:cNvPicPr>
          <p:nvPr/>
        </p:nvPicPr>
        <p:blipFill>
          <a:blip r:embed="rId2" cstate="print"/>
          <a:srcRect l="16733" t="7000" r="17381" b="20201"/>
          <a:stretch>
            <a:fillRect/>
          </a:stretch>
        </p:blipFill>
        <p:spPr bwMode="auto">
          <a:xfrm>
            <a:off x="395536" y="2708920"/>
            <a:ext cx="4536504" cy="3744416"/>
          </a:xfrm>
          <a:prstGeom prst="rect">
            <a:avLst/>
          </a:prstGeom>
          <a:noFill/>
        </p:spPr>
      </p:pic>
      <p:sp>
        <p:nvSpPr>
          <p:cNvPr id="6" name="TextBox 5"/>
          <p:cNvSpPr txBox="1"/>
          <p:nvPr/>
        </p:nvSpPr>
        <p:spPr>
          <a:xfrm>
            <a:off x="2483768" y="1124744"/>
            <a:ext cx="4176464" cy="923330"/>
          </a:xfrm>
          <a:prstGeom prst="rect">
            <a:avLst/>
          </a:prstGeom>
          <a:noFill/>
        </p:spPr>
        <p:txBody>
          <a:bodyPr wrap="square" rtlCol="0">
            <a:spAutoFit/>
          </a:bodyPr>
          <a:lstStyle/>
          <a:p>
            <a:r>
              <a:rPr lang="fr-FR" sz="5400" b="1" i="1" baseline="-25000" dirty="0" smtClean="0">
                <a:effectLst>
                  <a:outerShdw blurRad="38100" dist="38100" dir="2700000" algn="tl">
                    <a:srgbClr val="000000">
                      <a:alpha val="43137"/>
                    </a:srgbClr>
                  </a:outerShdw>
                </a:effectLst>
                <a:latin typeface="Monotype Corsiva" pitchFamily="66" charset="0"/>
              </a:rPr>
              <a:t>Symboles de la France</a:t>
            </a:r>
            <a:endParaRPr lang="ru-RU" sz="5400" b="1" i="1" dirty="0">
              <a:effectLst>
                <a:outerShdw blurRad="38100" dist="38100" dir="2700000" algn="tl">
                  <a:srgbClr val="000000">
                    <a:alpha val="43137"/>
                  </a:srgbClr>
                </a:outerShdw>
              </a:effectLst>
              <a:latin typeface="Monotype Corsiva" pitchFamily="66" charset="0"/>
            </a:endParaRPr>
          </a:p>
        </p:txBody>
      </p:sp>
      <p:sp>
        <p:nvSpPr>
          <p:cNvPr id="7" name="Прямоугольник 6"/>
          <p:cNvSpPr/>
          <p:nvPr/>
        </p:nvSpPr>
        <p:spPr>
          <a:xfrm>
            <a:off x="5148064" y="4077072"/>
            <a:ext cx="3419872" cy="1938992"/>
          </a:xfrm>
          <a:prstGeom prst="rect">
            <a:avLst/>
          </a:prstGeom>
        </p:spPr>
        <p:txBody>
          <a:bodyPr wrap="square">
            <a:spAutoFit/>
          </a:bodyPr>
          <a:lstStyle/>
          <a:p>
            <a:pPr algn="just"/>
            <a:r>
              <a:rPr lang="fr-FR" sz="2000" dirty="0" smtClean="0">
                <a:latin typeface="Times New Roman" pitchFamily="18" charset="0"/>
                <a:cs typeface="Times New Roman" pitchFamily="18" charset="0"/>
              </a:rPr>
              <a:t>Les Français sont très attachés aux valeurs fondamentales de la République. Pour eux, l’État français est le garant des principes de liberté, d’égalité et de fraternité.</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92696"/>
            <a:ext cx="8183880" cy="691520"/>
          </a:xfrm>
        </p:spPr>
        <p:txBody>
          <a:bodyPr>
            <a:noAutofit/>
          </a:bodyPr>
          <a:lstStyle/>
          <a:p>
            <a:pPr algn="ctr"/>
            <a:r>
              <a:rPr lang="en-US" sz="4400" dirty="0" smtClean="0">
                <a:effectLst>
                  <a:outerShdw blurRad="38100" dist="38100" dir="2700000" algn="tl">
                    <a:srgbClr val="000000">
                      <a:alpha val="43137"/>
                    </a:srgbClr>
                  </a:outerShdw>
                </a:effectLst>
                <a:latin typeface="Times New Roman" pitchFamily="18" charset="0"/>
                <a:cs typeface="Times New Roman" pitchFamily="18" charset="0"/>
              </a:rPr>
              <a:t>Un </a:t>
            </a:r>
            <a:r>
              <a:rPr lang="en-US" sz="4400" dirty="0" err="1" smtClean="0">
                <a:effectLst>
                  <a:outerShdw blurRad="38100" dist="38100" dir="2700000" algn="tl">
                    <a:srgbClr val="000000">
                      <a:alpha val="43137"/>
                    </a:srgbClr>
                  </a:outerShdw>
                </a:effectLst>
                <a:latin typeface="Times New Roman" pitchFamily="18" charset="0"/>
                <a:cs typeface="Times New Roman" pitchFamily="18" charset="0"/>
              </a:rPr>
              <a:t>drapeau</a:t>
            </a:r>
            <a:r>
              <a:rPr lang="en-US" sz="4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4400" dirty="0" err="1" smtClean="0">
                <a:effectLst>
                  <a:outerShdw blurRad="38100" dist="38100" dir="2700000" algn="tl">
                    <a:srgbClr val="000000">
                      <a:alpha val="43137"/>
                    </a:srgbClr>
                  </a:outerShdw>
                </a:effectLst>
                <a:latin typeface="Times New Roman" pitchFamily="18" charset="0"/>
                <a:cs typeface="Times New Roman" pitchFamily="18" charset="0"/>
              </a:rPr>
              <a:t>une</a:t>
            </a:r>
            <a:r>
              <a:rPr lang="en-US" sz="4400" dirty="0" smtClean="0">
                <a:effectLst>
                  <a:outerShdw blurRad="38100" dist="38100" dir="2700000" algn="tl">
                    <a:srgbClr val="000000">
                      <a:alpha val="43137"/>
                    </a:srgbClr>
                  </a:outerShdw>
                </a:effectLst>
                <a:latin typeface="Times New Roman" pitchFamily="18" charset="0"/>
                <a:cs typeface="Times New Roman" pitchFamily="18" charset="0"/>
              </a:rPr>
              <a:t> France</a:t>
            </a:r>
            <a:endParaRPr lang="ru-RU" sz="44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Прямоугольник 6"/>
          <p:cNvSpPr/>
          <p:nvPr/>
        </p:nvSpPr>
        <p:spPr>
          <a:xfrm>
            <a:off x="683568" y="4221088"/>
            <a:ext cx="7956376" cy="1631216"/>
          </a:xfrm>
          <a:prstGeom prst="rect">
            <a:avLst/>
          </a:prstGeom>
        </p:spPr>
        <p:txBody>
          <a:bodyPr wrap="square">
            <a:spAutoFit/>
          </a:bodyPr>
          <a:lstStyle/>
          <a:p>
            <a:pPr algn="just"/>
            <a:r>
              <a:rPr lang="uk-UA"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Le drapeau tricolore est l’emblème national. Le choix des couleurs date de la Révolution française de 1789. Ces couleurs signifient la réconciliation de l’ancienne France avec la nouvelle. Le blanc du drapeau royal entre le rouge et le bleu, couleurs du peuple de Paris, représente l’union de la nation française.</a:t>
            </a:r>
            <a:endParaRPr lang="ru-RU" sz="2000" dirty="0">
              <a:latin typeface="Times New Roman" pitchFamily="18" charset="0"/>
              <a:cs typeface="Times New Roman" pitchFamily="18" charset="0"/>
            </a:endParaRPr>
          </a:p>
        </p:txBody>
      </p:sp>
      <p:pic>
        <p:nvPicPr>
          <p:cNvPr id="6147" name="Picture 3" descr="C:\Documents and Settings\andrik\Мои документы\Загрузки\images.jpeg"/>
          <p:cNvPicPr>
            <a:picLocks noChangeAspect="1" noChangeArrowheads="1"/>
          </p:cNvPicPr>
          <p:nvPr/>
        </p:nvPicPr>
        <p:blipFill>
          <a:blip r:embed="rId2" cstate="print"/>
          <a:srcRect/>
          <a:stretch>
            <a:fillRect/>
          </a:stretch>
        </p:blipFill>
        <p:spPr bwMode="auto">
          <a:xfrm>
            <a:off x="2483768" y="1556792"/>
            <a:ext cx="3870928" cy="252028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diamond(in)">
                                      <p:cBhvr>
                                        <p:cTn id="7" dur="2000"/>
                                        <p:tgtEl>
                                          <p:spTgt spid="6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stretch>
            <a:fillRect/>
          </a:stretch>
        </p:blipFill>
        <p:spPr>
          <a:xfrm>
            <a:off x="611561" y="692696"/>
            <a:ext cx="3528392" cy="4989314"/>
          </a:xfrm>
          <a:prstGeom prst="rect">
            <a:avLst/>
          </a:prstGeom>
        </p:spPr>
      </p:pic>
      <p:sp>
        <p:nvSpPr>
          <p:cNvPr id="4" name="Прямоугольник 3"/>
          <p:cNvSpPr/>
          <p:nvPr/>
        </p:nvSpPr>
        <p:spPr>
          <a:xfrm>
            <a:off x="4499992" y="2060848"/>
            <a:ext cx="3829050" cy="3168352"/>
          </a:xfrm>
          <a:prstGeom prst="rect">
            <a:avLst/>
          </a:prstGeom>
        </p:spPr>
        <p:txBody>
          <a:bodyPr lIns="0" tIns="0" rIns="0" bIns="0">
            <a:noAutofit/>
          </a:bodyPr>
          <a:lstStyle/>
          <a:p>
            <a:pPr marR="69850" indent="-393700" algn="just">
              <a:spcBef>
                <a:spcPts val="3360"/>
              </a:spcBef>
            </a:pPr>
            <a:r>
              <a:rPr lang="fr-FR" sz="2000" dirty="0" smtClean="0">
                <a:latin typeface="Times New Roman" pitchFamily="18" charset="0"/>
                <a:cs typeface="Times New Roman" pitchFamily="18" charset="0"/>
              </a:rPr>
              <a:t> </a:t>
            </a:r>
            <a:r>
              <a:rPr lang="uk-UA" sz="2000" dirty="0" smtClean="0">
                <a:latin typeface="Times New Roman" pitchFamily="18" charset="0"/>
                <a:cs typeface="Times New Roman" pitchFamily="18" charset="0"/>
              </a:rPr>
              <a:t>	</a:t>
            </a:r>
            <a:r>
              <a:rPr lang="fr" sz="2000" dirty="0" smtClean="0">
                <a:latin typeface="Times New Roman" pitchFamily="18" charset="0"/>
                <a:cs typeface="Times New Roman" pitchFamily="18" charset="0"/>
              </a:rPr>
              <a:t>Le coq est un emblème français : « gallus », en latin, signifie « coq » et « gaulois », car la France est l’ancienne Gaule. Ce coq symbolise la fierté du peuple français, l’esprit français. Il est l’emblème officiel des sportifs français au cours des compétitions internationales</a:t>
            </a:r>
            <a:r>
              <a:rPr lang="uk-UA" sz="2000" dirty="0" smtClean="0">
                <a:latin typeface="Times New Roman" pitchFamily="18" charset="0"/>
                <a:cs typeface="Times New Roman" pitchFamily="18" charset="0"/>
              </a:rPr>
              <a:t>.</a:t>
            </a:r>
            <a:endParaRPr lang="ru" sz="2000" dirty="0">
              <a:latin typeface="Times New Roman" pitchFamily="18" charset="0"/>
              <a:cs typeface="Times New Roman" pitchFamily="18" charset="0"/>
            </a:endParaRPr>
          </a:p>
        </p:txBody>
      </p:sp>
      <p:sp>
        <p:nvSpPr>
          <p:cNvPr id="5" name="Заголовок 1"/>
          <p:cNvSpPr txBox="1">
            <a:spLocks/>
          </p:cNvSpPr>
          <p:nvPr/>
        </p:nvSpPr>
        <p:spPr>
          <a:xfrm>
            <a:off x="4067944" y="836712"/>
            <a:ext cx="4392488" cy="835536"/>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accent1">
                    <a:tint val="88000"/>
                    <a:satMod val="150000"/>
                  </a:schemeClr>
                </a:solidFill>
                <a:effectLst>
                  <a:outerShdw blurRad="38100" dist="38100" dir="2700000" algn="tl">
                    <a:srgbClr val="000000">
                      <a:alpha val="43137"/>
                    </a:srgbClr>
                  </a:outerShdw>
                </a:effectLst>
                <a:uLnTx/>
                <a:uFillTx/>
                <a:latin typeface="Times New Roman" pitchFamily="18" charset="0"/>
                <a:ea typeface="+mj-ea"/>
                <a:cs typeface="Times New Roman" pitchFamily="18" charset="0"/>
              </a:rPr>
              <a:t>Un </a:t>
            </a:r>
            <a:r>
              <a:rPr lang="en-US" sz="4400" b="1" dirty="0" smtClean="0">
                <a:solidFill>
                  <a:schemeClr val="accent1">
                    <a:tint val="88000"/>
                    <a:satMod val="150000"/>
                  </a:schemeClr>
                </a:solidFill>
                <a:effectLst>
                  <a:outerShdw blurRad="38100" dist="38100" dir="2700000" algn="tl">
                    <a:srgbClr val="000000">
                      <a:alpha val="43137"/>
                    </a:srgbClr>
                  </a:outerShdw>
                </a:effectLst>
                <a:latin typeface="Times New Roman" pitchFamily="18" charset="0"/>
                <a:ea typeface="+mj-ea"/>
                <a:cs typeface="Times New Roman" pitchFamily="18" charset="0"/>
              </a:rPr>
              <a:t>coq </a:t>
            </a:r>
            <a:r>
              <a:rPr lang="en-US" sz="4400" b="1" dirty="0" err="1" smtClean="0">
                <a:solidFill>
                  <a:schemeClr val="accent1">
                    <a:tint val="88000"/>
                    <a:satMod val="150000"/>
                  </a:schemeClr>
                </a:solidFill>
                <a:effectLst>
                  <a:outerShdw blurRad="38100" dist="38100" dir="2700000" algn="tl">
                    <a:srgbClr val="000000">
                      <a:alpha val="43137"/>
                    </a:srgbClr>
                  </a:outerShdw>
                </a:effectLst>
                <a:latin typeface="Times New Roman" pitchFamily="18" charset="0"/>
                <a:ea typeface="+mj-ea"/>
                <a:cs typeface="Times New Roman" pitchFamily="18" charset="0"/>
              </a:rPr>
              <a:t>gaulois</a:t>
            </a:r>
            <a:endParaRPr kumimoji="0" lang="ru-RU" sz="4400" b="1" i="0" u="none" strike="noStrike" kern="1200" cap="none" spc="0" normalizeH="0" baseline="0" noProof="0" dirty="0">
              <a:ln>
                <a:noFill/>
              </a:ln>
              <a:solidFill>
                <a:schemeClr val="accent1">
                  <a:tint val="88000"/>
                  <a:satMod val="150000"/>
                </a:schemeClr>
              </a:solidFill>
              <a:effectLst>
                <a:outerShdw blurRad="38100" dist="38100" dir="2700000" algn="tl">
                  <a:srgbClr val="000000">
                    <a:alpha val="43137"/>
                  </a:srgbClr>
                </a:outerShdw>
              </a:effectLst>
              <a:uLnTx/>
              <a:uFillTx/>
              <a:latin typeface="Times New Roman" pitchFamily="18" charset="0"/>
              <a:ea typeface="+mj-ea"/>
              <a:cs typeface="Times New Roman" pitchFamily="18" charset="0"/>
            </a:endParaRPr>
          </a:p>
        </p:txBody>
      </p:sp>
      <p:pic>
        <p:nvPicPr>
          <p:cNvPr id="14338" name="Picture 2" descr="https://encrypted-tbn0.gstatic.com/images?q=tbn:ANd9GcS_w_RMdie_nmDUpixgiNV8v_hd7ceIG4R_bEPOau-Q90En0lZklw"/>
          <p:cNvPicPr>
            <a:picLocks noChangeAspect="1" noChangeArrowheads="1"/>
          </p:cNvPicPr>
          <p:nvPr/>
        </p:nvPicPr>
        <p:blipFill>
          <a:blip r:embed="rId3" cstate="print"/>
          <a:srcRect/>
          <a:stretch>
            <a:fillRect/>
          </a:stretch>
        </p:blipFill>
        <p:spPr bwMode="auto">
          <a:xfrm>
            <a:off x="755576" y="1556792"/>
            <a:ext cx="3257153" cy="3360322"/>
          </a:xfrm>
          <a:prstGeom prst="rect">
            <a:avLst/>
          </a:prstGeom>
          <a:noFill/>
        </p:spPr>
      </p:pic>
      <p:pic>
        <p:nvPicPr>
          <p:cNvPr id="14340" name="Picture 4" descr="https://encrypted-tbn1.gstatic.com/images?q=tbn:ANd9GcRCbpUGSm38rYZxv38oVWxefe2ycgEre2xwnS1dZJWbr1FSDpNFWg"/>
          <p:cNvPicPr>
            <a:picLocks noChangeAspect="1" noChangeArrowheads="1"/>
          </p:cNvPicPr>
          <p:nvPr/>
        </p:nvPicPr>
        <p:blipFill>
          <a:blip r:embed="rId4" cstate="print"/>
          <a:srcRect/>
          <a:stretch>
            <a:fillRect/>
          </a:stretch>
        </p:blipFill>
        <p:spPr bwMode="auto">
          <a:xfrm>
            <a:off x="611560" y="764704"/>
            <a:ext cx="3528392" cy="493424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xit" presetSubtype="16" fill="hold" nodeType="withEffect">
                                  <p:stCondLst>
                                    <p:cond delay="0"/>
                                  </p:stCondLst>
                                  <p:childTnLst>
                                    <p:animEffect transition="out" filter="diamond(in)">
                                      <p:cBhvr>
                                        <p:cTn id="6" dur="3000"/>
                                        <p:tgtEl>
                                          <p:spTgt spid="2"/>
                                        </p:tgtEl>
                                      </p:cBhvr>
                                    </p:animEffect>
                                    <p:set>
                                      <p:cBhvr>
                                        <p:cTn id="7" dur="1" fill="hold">
                                          <p:stCondLst>
                                            <p:cond delay="2999"/>
                                          </p:stCondLst>
                                        </p:cTn>
                                        <p:tgtEl>
                                          <p:spTgt spid="2"/>
                                        </p:tgtEl>
                                        <p:attrNameLst>
                                          <p:attrName>style.visibility</p:attrName>
                                        </p:attrNameLst>
                                      </p:cBhvr>
                                      <p:to>
                                        <p:strVal val="hidden"/>
                                      </p:to>
                                    </p:set>
                                  </p:childTnLst>
                                </p:cTn>
                              </p:par>
                            </p:childTnLst>
                          </p:cTn>
                        </p:par>
                        <p:par>
                          <p:cTn id="8" fill="hold">
                            <p:stCondLst>
                              <p:cond delay="3000"/>
                            </p:stCondLst>
                            <p:childTnLst>
                              <p:par>
                                <p:cTn id="9" presetID="2" presetClass="entr" presetSubtype="12" fill="hold" nodeType="afterEffect">
                                  <p:stCondLst>
                                    <p:cond delay="0"/>
                                  </p:stCondLst>
                                  <p:childTnLst>
                                    <p:set>
                                      <p:cBhvr>
                                        <p:cTn id="10" dur="1" fill="hold">
                                          <p:stCondLst>
                                            <p:cond delay="0"/>
                                          </p:stCondLst>
                                        </p:cTn>
                                        <p:tgtEl>
                                          <p:spTgt spid="14338"/>
                                        </p:tgtEl>
                                        <p:attrNameLst>
                                          <p:attrName>style.visibility</p:attrName>
                                        </p:attrNameLst>
                                      </p:cBhvr>
                                      <p:to>
                                        <p:strVal val="visible"/>
                                      </p:to>
                                    </p:set>
                                    <p:anim calcmode="lin" valueType="num">
                                      <p:cBhvr additive="base">
                                        <p:cTn id="11" dur="1000" fill="hold"/>
                                        <p:tgtEl>
                                          <p:spTgt spid="14338"/>
                                        </p:tgtEl>
                                        <p:attrNameLst>
                                          <p:attrName>ppt_x</p:attrName>
                                        </p:attrNameLst>
                                      </p:cBhvr>
                                      <p:tavLst>
                                        <p:tav tm="0">
                                          <p:val>
                                            <p:strVal val="0-#ppt_w/2"/>
                                          </p:val>
                                        </p:tav>
                                        <p:tav tm="100000">
                                          <p:val>
                                            <p:strVal val="#ppt_x"/>
                                          </p:val>
                                        </p:tav>
                                      </p:tavLst>
                                    </p:anim>
                                    <p:anim calcmode="lin" valueType="num">
                                      <p:cBhvr additive="base">
                                        <p:cTn id="12" dur="1000" fill="hold"/>
                                        <p:tgtEl>
                                          <p:spTgt spid="14338"/>
                                        </p:tgtEl>
                                        <p:attrNameLst>
                                          <p:attrName>ppt_y</p:attrName>
                                        </p:attrNameLst>
                                      </p:cBhvr>
                                      <p:tavLst>
                                        <p:tav tm="0">
                                          <p:val>
                                            <p:strVal val="1+#ppt_h/2"/>
                                          </p:val>
                                        </p:tav>
                                        <p:tav tm="100000">
                                          <p:val>
                                            <p:strVal val="#ppt_y"/>
                                          </p:val>
                                        </p:tav>
                                      </p:tavLst>
                                    </p:anim>
                                  </p:childTnLst>
                                </p:cTn>
                              </p:par>
                            </p:childTnLst>
                          </p:cTn>
                        </p:par>
                        <p:par>
                          <p:cTn id="13" fill="hold">
                            <p:stCondLst>
                              <p:cond delay="4000"/>
                            </p:stCondLst>
                            <p:childTnLst>
                              <p:par>
                                <p:cTn id="14" presetID="8" presetClass="entr" presetSubtype="16" fill="hold" nodeType="afterEffect">
                                  <p:stCondLst>
                                    <p:cond delay="3000"/>
                                  </p:stCondLst>
                                  <p:childTnLst>
                                    <p:set>
                                      <p:cBhvr>
                                        <p:cTn id="15" dur="1" fill="hold">
                                          <p:stCondLst>
                                            <p:cond delay="0"/>
                                          </p:stCondLst>
                                        </p:cTn>
                                        <p:tgtEl>
                                          <p:spTgt spid="14340"/>
                                        </p:tgtEl>
                                        <p:attrNameLst>
                                          <p:attrName>style.visibility</p:attrName>
                                        </p:attrNameLst>
                                      </p:cBhvr>
                                      <p:to>
                                        <p:strVal val="visible"/>
                                      </p:to>
                                    </p:set>
                                    <p:animEffect transition="in" filter="diamond(in)">
                                      <p:cBhvr>
                                        <p:cTn id="16" dur="2000"/>
                                        <p:tgtEl>
                                          <p:spTgt spid="14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03848" y="548680"/>
            <a:ext cx="5447576" cy="835536"/>
          </a:xfrm>
        </p:spPr>
        <p:txBody>
          <a:bodyPr>
            <a:normAutofit/>
          </a:bodyPr>
          <a:lstStyle/>
          <a:p>
            <a:pPr algn="ctr"/>
            <a:r>
              <a:rPr lang="fr-FR" sz="4400" dirty="0" smtClean="0">
                <a:effectLst>
                  <a:outerShdw blurRad="38100" dist="38100" dir="2700000" algn="tl">
                    <a:srgbClr val="000000">
                      <a:alpha val="43137"/>
                    </a:srgbClr>
                  </a:outerShdw>
                </a:effectLst>
                <a:latin typeface="Times New Roman" pitchFamily="18" charset="0"/>
                <a:cs typeface="Times New Roman" pitchFamily="18" charset="0"/>
              </a:rPr>
              <a:t>Le buste de Marianne</a:t>
            </a:r>
            <a:endParaRPr lang="ru-RU" sz="44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6386" name="Picture 2" descr="https://encrypted-tbn2.gstatic.com/images?q=tbn:ANd9GcQkdDpQbz2ko-DJnL9W72qEHmS2n266yxnLADjgMRJq6_GHunym"/>
          <p:cNvPicPr>
            <a:picLocks noChangeAspect="1" noChangeArrowheads="1"/>
          </p:cNvPicPr>
          <p:nvPr/>
        </p:nvPicPr>
        <p:blipFill>
          <a:blip r:embed="rId2" cstate="print"/>
          <a:srcRect/>
          <a:stretch>
            <a:fillRect/>
          </a:stretch>
        </p:blipFill>
        <p:spPr bwMode="auto">
          <a:xfrm>
            <a:off x="971600" y="1484784"/>
            <a:ext cx="2952328" cy="4117723"/>
          </a:xfrm>
          <a:prstGeom prst="rect">
            <a:avLst/>
          </a:prstGeom>
          <a:noFill/>
        </p:spPr>
      </p:pic>
      <p:pic>
        <p:nvPicPr>
          <p:cNvPr id="16390" name="Picture 6" descr="&amp;Fcy;&amp;rcy;&amp;acy;&amp;ncy;&amp;tscy;&amp;icy;&amp;yacy; &amp;pcy;&amp;ocy;&amp;scy;&amp;tcy;&amp;rcy;&amp;acy;&amp;dcy;&amp;acy;&amp;lcy;&amp;acy; &amp;icy;&amp;zcy;-&amp;zcy;&amp;acy; &amp;bcy;&amp;ocy;&amp;lcy;&amp;softcy;&amp;shcy;&amp;ocy;&amp;gcy;&amp;ocy; &amp;bcy;&amp;yucy;&amp;scy;&amp;tcy;&amp;acy;"/>
          <p:cNvPicPr>
            <a:picLocks noChangeAspect="1" noChangeArrowheads="1"/>
          </p:cNvPicPr>
          <p:nvPr/>
        </p:nvPicPr>
        <p:blipFill>
          <a:blip r:embed="rId3" cstate="print"/>
          <a:srcRect/>
          <a:stretch>
            <a:fillRect/>
          </a:stretch>
        </p:blipFill>
        <p:spPr bwMode="auto">
          <a:xfrm>
            <a:off x="539552" y="1988840"/>
            <a:ext cx="4536504" cy="3228714"/>
          </a:xfrm>
          <a:prstGeom prst="rect">
            <a:avLst/>
          </a:prstGeom>
          <a:noFill/>
        </p:spPr>
      </p:pic>
      <p:pic>
        <p:nvPicPr>
          <p:cNvPr id="16392" name="Picture 8" descr="http://www.izuminki.com/images/marianna-ili-simvol-francii-brizhit-bardo/17.jpg"/>
          <p:cNvPicPr>
            <a:picLocks noChangeAspect="1" noChangeArrowheads="1"/>
          </p:cNvPicPr>
          <p:nvPr/>
        </p:nvPicPr>
        <p:blipFill>
          <a:blip r:embed="rId4" cstate="print"/>
          <a:srcRect/>
          <a:stretch>
            <a:fillRect/>
          </a:stretch>
        </p:blipFill>
        <p:spPr bwMode="auto">
          <a:xfrm>
            <a:off x="1259632" y="1556792"/>
            <a:ext cx="2294083" cy="4062612"/>
          </a:xfrm>
          <a:prstGeom prst="rect">
            <a:avLst/>
          </a:prstGeom>
          <a:noFill/>
        </p:spPr>
      </p:pic>
      <p:sp>
        <p:nvSpPr>
          <p:cNvPr id="9" name="Прямоугольник 8"/>
          <p:cNvSpPr/>
          <p:nvPr/>
        </p:nvSpPr>
        <p:spPr>
          <a:xfrm>
            <a:off x="5148064" y="1556792"/>
            <a:ext cx="3438128" cy="4093428"/>
          </a:xfrm>
          <a:prstGeom prst="rect">
            <a:avLst/>
          </a:prstGeom>
        </p:spPr>
        <p:txBody>
          <a:bodyPr wrap="square">
            <a:spAutoFit/>
          </a:bodyPr>
          <a:lstStyle/>
          <a:p>
            <a:pPr algn="just"/>
            <a:r>
              <a:rPr lang="uk-UA"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Il symbolise la République. Les premières traces de la tradition remontent à la chanson « La Guérison de Marianne » (1792). Dans la chanson sont célébrées les premières victoires des armées républicaines. Plusieurs actrices dont Brigitte Bardot, Catherine Deneuve et chanteuses comme Mireille Mathieu ont servi de modèle aux sculpteurs de ce buste.</a:t>
            </a:r>
            <a:endParaRPr lang="ru-RU" sz="2000" dirty="0">
              <a:latin typeface="Times New Roman" pitchFamily="18" charset="0"/>
              <a:cs typeface="Times New Roman" pitchFamily="18" charset="0"/>
            </a:endParaRPr>
          </a:p>
        </p:txBody>
      </p:sp>
      <p:pic>
        <p:nvPicPr>
          <p:cNvPr id="19458" name="Picture 2" descr="http://upload.wikimedia.org/wikipedia/commons/thumb/2/2a/MariannedeTheodoreDoriot.JPG/220px-MariannedeTheodoreDoriot.JPG"/>
          <p:cNvPicPr>
            <a:picLocks noChangeAspect="1" noChangeArrowheads="1"/>
          </p:cNvPicPr>
          <p:nvPr/>
        </p:nvPicPr>
        <p:blipFill>
          <a:blip r:embed="rId5" cstate="print"/>
          <a:srcRect/>
          <a:stretch>
            <a:fillRect/>
          </a:stretch>
        </p:blipFill>
        <p:spPr bwMode="auto">
          <a:xfrm>
            <a:off x="971600" y="1340768"/>
            <a:ext cx="3059768" cy="438103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6392"/>
                                        </p:tgtEl>
                                        <p:attrNameLst>
                                          <p:attrName>style.visibility</p:attrName>
                                        </p:attrNameLst>
                                      </p:cBhvr>
                                      <p:to>
                                        <p:strVal val="visible"/>
                                      </p:to>
                                    </p:set>
                                    <p:animEffect transition="in" filter="fade">
                                      <p:cBhvr>
                                        <p:cTn id="7" dur="2000"/>
                                        <p:tgtEl>
                                          <p:spTgt spid="16392"/>
                                        </p:tgtEl>
                                      </p:cBhvr>
                                    </p:animEffect>
                                  </p:childTnLst>
                                </p:cTn>
                              </p:par>
                            </p:childTnLst>
                          </p:cTn>
                        </p:par>
                        <p:par>
                          <p:cTn id="8" fill="hold">
                            <p:stCondLst>
                              <p:cond delay="2000"/>
                            </p:stCondLst>
                            <p:childTnLst>
                              <p:par>
                                <p:cTn id="9" presetID="2" presetClass="exit" presetSubtype="8" fill="hold" nodeType="afterEffect">
                                  <p:stCondLst>
                                    <p:cond delay="4500"/>
                                  </p:stCondLst>
                                  <p:childTnLst>
                                    <p:anim calcmode="lin" valueType="num">
                                      <p:cBhvr additive="base">
                                        <p:cTn id="10" dur="500"/>
                                        <p:tgtEl>
                                          <p:spTgt spid="16392"/>
                                        </p:tgtEl>
                                        <p:attrNameLst>
                                          <p:attrName>ppt_x</p:attrName>
                                        </p:attrNameLst>
                                      </p:cBhvr>
                                      <p:tavLst>
                                        <p:tav tm="0">
                                          <p:val>
                                            <p:strVal val="ppt_x"/>
                                          </p:val>
                                        </p:tav>
                                        <p:tav tm="100000">
                                          <p:val>
                                            <p:strVal val="0-ppt_w/2"/>
                                          </p:val>
                                        </p:tav>
                                      </p:tavLst>
                                    </p:anim>
                                    <p:anim calcmode="lin" valueType="num">
                                      <p:cBhvr additive="base">
                                        <p:cTn id="11" dur="500"/>
                                        <p:tgtEl>
                                          <p:spTgt spid="16392"/>
                                        </p:tgtEl>
                                        <p:attrNameLst>
                                          <p:attrName>ppt_y</p:attrName>
                                        </p:attrNameLst>
                                      </p:cBhvr>
                                      <p:tavLst>
                                        <p:tav tm="0">
                                          <p:val>
                                            <p:strVal val="ppt_y"/>
                                          </p:val>
                                        </p:tav>
                                        <p:tav tm="100000">
                                          <p:val>
                                            <p:strVal val="ppt_y"/>
                                          </p:val>
                                        </p:tav>
                                      </p:tavLst>
                                    </p:anim>
                                    <p:set>
                                      <p:cBhvr>
                                        <p:cTn id="12" dur="1" fill="hold">
                                          <p:stCondLst>
                                            <p:cond delay="499"/>
                                          </p:stCondLst>
                                        </p:cTn>
                                        <p:tgtEl>
                                          <p:spTgt spid="16392"/>
                                        </p:tgtEl>
                                        <p:attrNameLst>
                                          <p:attrName>style.visibility</p:attrName>
                                        </p:attrNameLst>
                                      </p:cBhvr>
                                      <p:to>
                                        <p:strVal val="hidden"/>
                                      </p:to>
                                    </p:set>
                                  </p:childTnLst>
                                </p:cTn>
                              </p:par>
                            </p:childTnLst>
                          </p:cTn>
                        </p:par>
                        <p:par>
                          <p:cTn id="13" fill="hold">
                            <p:stCondLst>
                              <p:cond delay="7000"/>
                            </p:stCondLst>
                            <p:childTnLst>
                              <p:par>
                                <p:cTn id="14" presetID="4" presetClass="entr" presetSubtype="16" fill="hold" nodeType="afterEffect">
                                  <p:stCondLst>
                                    <p:cond delay="0"/>
                                  </p:stCondLst>
                                  <p:childTnLst>
                                    <p:set>
                                      <p:cBhvr>
                                        <p:cTn id="15" dur="1" fill="hold">
                                          <p:stCondLst>
                                            <p:cond delay="0"/>
                                          </p:stCondLst>
                                        </p:cTn>
                                        <p:tgtEl>
                                          <p:spTgt spid="16386"/>
                                        </p:tgtEl>
                                        <p:attrNameLst>
                                          <p:attrName>style.visibility</p:attrName>
                                        </p:attrNameLst>
                                      </p:cBhvr>
                                      <p:to>
                                        <p:strVal val="visible"/>
                                      </p:to>
                                    </p:set>
                                    <p:animEffect transition="in" filter="box(in)">
                                      <p:cBhvr>
                                        <p:cTn id="16" dur="1000"/>
                                        <p:tgtEl>
                                          <p:spTgt spid="16386"/>
                                        </p:tgtEl>
                                      </p:cBhvr>
                                    </p:animEffect>
                                  </p:childTnLst>
                                </p:cTn>
                              </p:par>
                            </p:childTnLst>
                          </p:cTn>
                        </p:par>
                        <p:par>
                          <p:cTn id="17" fill="hold">
                            <p:stCondLst>
                              <p:cond delay="8000"/>
                            </p:stCondLst>
                            <p:childTnLst>
                              <p:par>
                                <p:cTn id="18" presetID="2" presetClass="exit" presetSubtype="8" fill="hold" nodeType="afterEffect">
                                  <p:stCondLst>
                                    <p:cond delay="4500"/>
                                  </p:stCondLst>
                                  <p:childTnLst>
                                    <p:anim calcmode="lin" valueType="num">
                                      <p:cBhvr additive="base">
                                        <p:cTn id="19" dur="500"/>
                                        <p:tgtEl>
                                          <p:spTgt spid="16386"/>
                                        </p:tgtEl>
                                        <p:attrNameLst>
                                          <p:attrName>ppt_x</p:attrName>
                                        </p:attrNameLst>
                                      </p:cBhvr>
                                      <p:tavLst>
                                        <p:tav tm="0">
                                          <p:val>
                                            <p:strVal val="ppt_x"/>
                                          </p:val>
                                        </p:tav>
                                        <p:tav tm="100000">
                                          <p:val>
                                            <p:strVal val="0-ppt_w/2"/>
                                          </p:val>
                                        </p:tav>
                                      </p:tavLst>
                                    </p:anim>
                                    <p:anim calcmode="lin" valueType="num">
                                      <p:cBhvr additive="base">
                                        <p:cTn id="20" dur="500"/>
                                        <p:tgtEl>
                                          <p:spTgt spid="16386"/>
                                        </p:tgtEl>
                                        <p:attrNameLst>
                                          <p:attrName>ppt_y</p:attrName>
                                        </p:attrNameLst>
                                      </p:cBhvr>
                                      <p:tavLst>
                                        <p:tav tm="0">
                                          <p:val>
                                            <p:strVal val="ppt_y"/>
                                          </p:val>
                                        </p:tav>
                                        <p:tav tm="100000">
                                          <p:val>
                                            <p:strVal val="ppt_y"/>
                                          </p:val>
                                        </p:tav>
                                      </p:tavLst>
                                    </p:anim>
                                    <p:set>
                                      <p:cBhvr>
                                        <p:cTn id="21" dur="1" fill="hold">
                                          <p:stCondLst>
                                            <p:cond delay="499"/>
                                          </p:stCondLst>
                                        </p:cTn>
                                        <p:tgtEl>
                                          <p:spTgt spid="16386"/>
                                        </p:tgtEl>
                                        <p:attrNameLst>
                                          <p:attrName>style.visibility</p:attrName>
                                        </p:attrNameLst>
                                      </p:cBhvr>
                                      <p:to>
                                        <p:strVal val="hidden"/>
                                      </p:to>
                                    </p:set>
                                  </p:childTnLst>
                                </p:cTn>
                              </p:par>
                            </p:childTnLst>
                          </p:cTn>
                        </p:par>
                        <p:par>
                          <p:cTn id="22" fill="hold">
                            <p:stCondLst>
                              <p:cond delay="13000"/>
                            </p:stCondLst>
                            <p:childTnLst>
                              <p:par>
                                <p:cTn id="23" presetID="8" presetClass="entr" presetSubtype="16" fill="hold" nodeType="afterEffect">
                                  <p:stCondLst>
                                    <p:cond delay="0"/>
                                  </p:stCondLst>
                                  <p:childTnLst>
                                    <p:set>
                                      <p:cBhvr>
                                        <p:cTn id="24" dur="1" fill="hold">
                                          <p:stCondLst>
                                            <p:cond delay="0"/>
                                          </p:stCondLst>
                                        </p:cTn>
                                        <p:tgtEl>
                                          <p:spTgt spid="16390"/>
                                        </p:tgtEl>
                                        <p:attrNameLst>
                                          <p:attrName>style.visibility</p:attrName>
                                        </p:attrNameLst>
                                      </p:cBhvr>
                                      <p:to>
                                        <p:strVal val="visible"/>
                                      </p:to>
                                    </p:set>
                                    <p:animEffect transition="in" filter="diamond(in)">
                                      <p:cBhvr>
                                        <p:cTn id="25" dur="2000"/>
                                        <p:tgtEl>
                                          <p:spTgt spid="16390"/>
                                        </p:tgtEl>
                                      </p:cBhvr>
                                    </p:animEffect>
                                  </p:childTnLst>
                                </p:cTn>
                              </p:par>
                            </p:childTnLst>
                          </p:cTn>
                        </p:par>
                        <p:par>
                          <p:cTn id="26" fill="hold">
                            <p:stCondLst>
                              <p:cond delay="15000"/>
                            </p:stCondLst>
                            <p:childTnLst>
                              <p:par>
                                <p:cTn id="27" presetID="2" presetClass="exit" presetSubtype="8" fill="hold" nodeType="afterEffect">
                                  <p:stCondLst>
                                    <p:cond delay="3000"/>
                                  </p:stCondLst>
                                  <p:childTnLst>
                                    <p:anim calcmode="lin" valueType="num">
                                      <p:cBhvr additive="base">
                                        <p:cTn id="28" dur="500"/>
                                        <p:tgtEl>
                                          <p:spTgt spid="16390"/>
                                        </p:tgtEl>
                                        <p:attrNameLst>
                                          <p:attrName>ppt_x</p:attrName>
                                        </p:attrNameLst>
                                      </p:cBhvr>
                                      <p:tavLst>
                                        <p:tav tm="0">
                                          <p:val>
                                            <p:strVal val="ppt_x"/>
                                          </p:val>
                                        </p:tav>
                                        <p:tav tm="100000">
                                          <p:val>
                                            <p:strVal val="0-ppt_w/2"/>
                                          </p:val>
                                        </p:tav>
                                      </p:tavLst>
                                    </p:anim>
                                    <p:anim calcmode="lin" valueType="num">
                                      <p:cBhvr additive="base">
                                        <p:cTn id="29" dur="500"/>
                                        <p:tgtEl>
                                          <p:spTgt spid="16390"/>
                                        </p:tgtEl>
                                        <p:attrNameLst>
                                          <p:attrName>ppt_y</p:attrName>
                                        </p:attrNameLst>
                                      </p:cBhvr>
                                      <p:tavLst>
                                        <p:tav tm="0">
                                          <p:val>
                                            <p:strVal val="ppt_y"/>
                                          </p:val>
                                        </p:tav>
                                        <p:tav tm="100000">
                                          <p:val>
                                            <p:strVal val="ppt_y"/>
                                          </p:val>
                                        </p:tav>
                                      </p:tavLst>
                                    </p:anim>
                                    <p:set>
                                      <p:cBhvr>
                                        <p:cTn id="30" dur="1" fill="hold">
                                          <p:stCondLst>
                                            <p:cond delay="499"/>
                                          </p:stCondLst>
                                        </p:cTn>
                                        <p:tgtEl>
                                          <p:spTgt spid="16390"/>
                                        </p:tgtEl>
                                        <p:attrNameLst>
                                          <p:attrName>style.visibility</p:attrName>
                                        </p:attrNameLst>
                                      </p:cBhvr>
                                      <p:to>
                                        <p:strVal val="hidden"/>
                                      </p:to>
                                    </p:set>
                                  </p:childTnLst>
                                </p:cTn>
                              </p:par>
                            </p:childTnLst>
                          </p:cTn>
                        </p:par>
                        <p:par>
                          <p:cTn id="31" fill="hold">
                            <p:stCondLst>
                              <p:cond delay="18500"/>
                            </p:stCondLst>
                            <p:childTnLst>
                              <p:par>
                                <p:cTn id="32" presetID="18" presetClass="entr" presetSubtype="12" fill="hold" nodeType="afterEffect">
                                  <p:stCondLst>
                                    <p:cond delay="0"/>
                                  </p:stCondLst>
                                  <p:childTnLst>
                                    <p:set>
                                      <p:cBhvr>
                                        <p:cTn id="33" dur="1" fill="hold">
                                          <p:stCondLst>
                                            <p:cond delay="0"/>
                                          </p:stCondLst>
                                        </p:cTn>
                                        <p:tgtEl>
                                          <p:spTgt spid="19458"/>
                                        </p:tgtEl>
                                        <p:attrNameLst>
                                          <p:attrName>style.visibility</p:attrName>
                                        </p:attrNameLst>
                                      </p:cBhvr>
                                      <p:to>
                                        <p:strVal val="visible"/>
                                      </p:to>
                                    </p:set>
                                    <p:animEffect transition="in" filter="strips(downLeft)">
                                      <p:cBhvr>
                                        <p:cTn id="34" dur="1000"/>
                                        <p:tgtEl>
                                          <p:spTgt spid="19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1835696" y="620688"/>
            <a:ext cx="4968875" cy="863600"/>
          </a:xfrm>
          <a:prstGeom prst="rect">
            <a:avLst/>
          </a:prstGeom>
        </p:spPr>
        <p:txBody>
          <a:bodyPr vert="horz" lIns="91440" tIns="45720" rIns="91440" bIns="45720" rtlCol="0">
            <a:normAutofit fontScale="92500"/>
          </a:bodyPr>
          <a:lstStyle/>
          <a:p>
            <a:pPr marL="0" marR="0" lvl="0" indent="0" algn="ctr" defTabSz="914400" rtl="0" eaLnBrk="1" fontAlgn="auto" latinLnBrk="0" hangingPunct="1">
              <a:lnSpc>
                <a:spcPct val="80000"/>
              </a:lnSpc>
              <a:spcBef>
                <a:spcPct val="20000"/>
              </a:spcBef>
              <a:spcAft>
                <a:spcPts val="0"/>
              </a:spcAft>
              <a:buClrTx/>
              <a:buSzTx/>
              <a:buFontTx/>
              <a:buNone/>
              <a:tabLst/>
              <a:defRPr/>
            </a:pPr>
            <a:r>
              <a:rPr kumimoji="0" lang="en-US" sz="4800" b="0" i="1" u="none" strike="noStrike" kern="1200" cap="none" spc="0" normalizeH="0" baseline="0" noProof="0" dirty="0" smtClean="0">
                <a:ln>
                  <a:noFill/>
                </a:ln>
                <a:solidFill>
                  <a:srgbClr val="000066"/>
                </a:solidFill>
                <a:effectLst>
                  <a:outerShdw blurRad="38100" dist="38100" dir="2700000" algn="tl">
                    <a:srgbClr val="000000">
                      <a:alpha val="43137"/>
                    </a:srgbClr>
                  </a:outerShdw>
                </a:effectLst>
                <a:uLnTx/>
                <a:uFillTx/>
                <a:latin typeface="Monotype Corsiva" pitchFamily="66" charset="0"/>
                <a:ea typeface="+mn-ea"/>
                <a:cs typeface="+mn-cs"/>
              </a:rPr>
              <a:t>“Bonjour, la</a:t>
            </a:r>
            <a:r>
              <a:rPr kumimoji="0" lang="uk-UA" sz="4800" b="0" i="1" u="none" strike="noStrike" kern="1200" cap="none" spc="0" normalizeH="0" baseline="0" noProof="0" dirty="0" smtClean="0">
                <a:ln>
                  <a:noFill/>
                </a:ln>
                <a:solidFill>
                  <a:srgbClr val="000066"/>
                </a:solidFill>
                <a:effectLst>
                  <a:outerShdw blurRad="38100" dist="38100" dir="2700000" algn="tl">
                    <a:srgbClr val="000000">
                      <a:alpha val="43137"/>
                    </a:srgbClr>
                  </a:outerShdw>
                </a:effectLst>
                <a:uLnTx/>
                <a:uFillTx/>
                <a:latin typeface="Monotype Corsiva" pitchFamily="66" charset="0"/>
                <a:ea typeface="+mn-ea"/>
                <a:cs typeface="+mn-cs"/>
              </a:rPr>
              <a:t> </a:t>
            </a:r>
            <a:r>
              <a:rPr kumimoji="0" lang="en-US" sz="4800" b="0" i="1" u="none" strike="noStrike" kern="1200" cap="none" spc="0" normalizeH="0" baseline="0" noProof="0" dirty="0" smtClean="0">
                <a:ln>
                  <a:noFill/>
                </a:ln>
                <a:solidFill>
                  <a:srgbClr val="000066"/>
                </a:solidFill>
                <a:effectLst>
                  <a:outerShdw blurRad="38100" dist="38100" dir="2700000" algn="tl">
                    <a:srgbClr val="000000">
                      <a:alpha val="43137"/>
                    </a:srgbClr>
                  </a:outerShdw>
                </a:effectLst>
                <a:uLnTx/>
                <a:uFillTx/>
                <a:latin typeface="Monotype Corsiva" pitchFamily="66" charset="0"/>
                <a:ea typeface="+mn-ea"/>
                <a:cs typeface="+mn-cs"/>
              </a:rPr>
              <a:t>Ukraine</a:t>
            </a:r>
            <a:r>
              <a:rPr kumimoji="0" lang="ru-RU" sz="4800" b="0" i="1" u="none" strike="noStrike" kern="1200" cap="none" spc="0" normalizeH="0" baseline="0" noProof="0" dirty="0" smtClean="0">
                <a:ln>
                  <a:noFill/>
                </a:ln>
                <a:solidFill>
                  <a:srgbClr val="000066"/>
                </a:solidFill>
                <a:effectLst>
                  <a:outerShdw blurRad="38100" dist="38100" dir="2700000" algn="tl">
                    <a:srgbClr val="000000">
                      <a:alpha val="43137"/>
                    </a:srgbClr>
                  </a:outerShdw>
                </a:effectLst>
                <a:uLnTx/>
                <a:uFillTx/>
                <a:latin typeface="Monotype Corsiva" pitchFamily="66" charset="0"/>
                <a:ea typeface="+mn-ea"/>
                <a:cs typeface="+mn-cs"/>
              </a:rPr>
              <a:t> !</a:t>
            </a:r>
            <a:r>
              <a:rPr kumimoji="0" lang="en-US" sz="4800" b="0" i="1" u="none" strike="noStrike" kern="1200" cap="none" spc="0" normalizeH="0" baseline="0" noProof="0" dirty="0" smtClean="0">
                <a:ln>
                  <a:noFill/>
                </a:ln>
                <a:solidFill>
                  <a:srgbClr val="000066"/>
                </a:solidFill>
                <a:effectLst>
                  <a:outerShdw blurRad="38100" dist="38100" dir="2700000" algn="tl">
                    <a:srgbClr val="000000">
                      <a:alpha val="43137"/>
                    </a:srgbClr>
                  </a:outerShdw>
                </a:effectLst>
                <a:uLnTx/>
                <a:uFillTx/>
                <a:latin typeface="Monotype Corsiva" pitchFamily="66" charset="0"/>
                <a:ea typeface="+mn-ea"/>
                <a:cs typeface="+mn-cs"/>
              </a:rPr>
              <a:t>”</a:t>
            </a:r>
            <a:endParaRPr kumimoji="0" lang="ru-RU" sz="4800" b="0" i="0" u="none" strike="noStrike" kern="1200" cap="none" spc="0" normalizeH="0" baseline="0" noProof="0" dirty="0">
              <a:ln>
                <a:noFill/>
              </a:ln>
              <a:solidFill>
                <a:schemeClr val="tx1">
                  <a:tint val="75000"/>
                </a:schemeClr>
              </a:solidFill>
              <a:effectLst>
                <a:outerShdw blurRad="38100" dist="38100" dir="2700000" algn="tl">
                  <a:srgbClr val="000000">
                    <a:alpha val="43137"/>
                  </a:srgbClr>
                </a:outerShdw>
              </a:effectLst>
              <a:uLnTx/>
              <a:uFillTx/>
              <a:latin typeface="Batang" pitchFamily="18" charset="-127"/>
              <a:ea typeface="+mn-ea"/>
              <a:cs typeface="+mn-cs"/>
            </a:endParaRPr>
          </a:p>
        </p:txBody>
      </p:sp>
      <p:sp>
        <p:nvSpPr>
          <p:cNvPr id="9" name="TextBox 8"/>
          <p:cNvSpPr txBox="1"/>
          <p:nvPr/>
        </p:nvSpPr>
        <p:spPr>
          <a:xfrm>
            <a:off x="2411760" y="1268760"/>
            <a:ext cx="4176464" cy="923330"/>
          </a:xfrm>
          <a:prstGeom prst="rect">
            <a:avLst/>
          </a:prstGeom>
          <a:noFill/>
        </p:spPr>
        <p:txBody>
          <a:bodyPr wrap="square" rtlCol="0">
            <a:spAutoFit/>
          </a:bodyPr>
          <a:lstStyle/>
          <a:p>
            <a:r>
              <a:rPr lang="fr-FR" sz="5400" b="1" i="1" baseline="-25000" dirty="0" smtClean="0">
                <a:effectLst>
                  <a:outerShdw blurRad="38100" dist="38100" dir="2700000" algn="tl">
                    <a:srgbClr val="000000">
                      <a:alpha val="43137"/>
                    </a:srgbClr>
                  </a:outerShdw>
                </a:effectLst>
                <a:latin typeface="Monotype Corsiva" pitchFamily="66" charset="0"/>
              </a:rPr>
              <a:t>Symboles de l `Ukraine</a:t>
            </a:r>
            <a:r>
              <a:rPr lang="fr-FR" sz="5400" b="1" i="1" dirty="0" smtClean="0">
                <a:effectLst>
                  <a:outerShdw blurRad="38100" dist="38100" dir="2700000" algn="tl">
                    <a:srgbClr val="000000">
                      <a:alpha val="43137"/>
                    </a:srgbClr>
                  </a:outerShdw>
                </a:effectLst>
                <a:latin typeface="Monotype Corsiva" pitchFamily="66" charset="0"/>
              </a:rPr>
              <a:t> </a:t>
            </a:r>
            <a:endParaRPr lang="ru-RU" sz="5400" b="1" i="1" dirty="0">
              <a:effectLst>
                <a:outerShdw blurRad="38100" dist="38100" dir="2700000" algn="tl">
                  <a:srgbClr val="000000">
                    <a:alpha val="43137"/>
                  </a:srgbClr>
                </a:outerShdw>
              </a:effectLst>
              <a:latin typeface="Monotype Corsiva" pitchFamily="66" charset="0"/>
            </a:endParaRPr>
          </a:p>
        </p:txBody>
      </p:sp>
      <p:pic>
        <p:nvPicPr>
          <p:cNvPr id="10" name="Picture 6" descr="https://encrypted-tbn1.gstatic.com/images?q=tbn:ANd9GcQ9q2OUdtMLomtCYbnkiqWGlMegTsldNvDAD-Xxeh0Cfhf5rX-c"/>
          <p:cNvPicPr>
            <a:picLocks noChangeAspect="1" noChangeArrowheads="1"/>
          </p:cNvPicPr>
          <p:nvPr/>
        </p:nvPicPr>
        <p:blipFill>
          <a:blip r:embed="rId2" cstate="print"/>
          <a:srcRect l="7406" t="17303"/>
          <a:stretch>
            <a:fillRect/>
          </a:stretch>
        </p:blipFill>
        <p:spPr bwMode="auto">
          <a:xfrm>
            <a:off x="467544" y="3429000"/>
            <a:ext cx="3888432" cy="2601262"/>
          </a:xfrm>
          <a:prstGeom prst="rect">
            <a:avLst/>
          </a:prstGeom>
          <a:noFill/>
        </p:spPr>
      </p:pic>
      <p:sp>
        <p:nvSpPr>
          <p:cNvPr id="11" name="TextBox 10"/>
          <p:cNvSpPr txBox="1"/>
          <p:nvPr/>
        </p:nvSpPr>
        <p:spPr>
          <a:xfrm>
            <a:off x="899592" y="2708920"/>
            <a:ext cx="3369833" cy="523220"/>
          </a:xfrm>
          <a:prstGeom prst="rect">
            <a:avLst/>
          </a:prstGeom>
          <a:noFill/>
        </p:spPr>
        <p:txBody>
          <a:bodyPr wrap="none" rtlCol="0">
            <a:spAutoFit/>
          </a:bodyPr>
          <a:lstStyle/>
          <a:p>
            <a:r>
              <a:rPr lang="en-US" sz="2800" dirty="0" smtClean="0">
                <a:latin typeface="Times New Roman" pitchFamily="18" charset="0"/>
                <a:cs typeface="Times New Roman" pitchFamily="18" charset="0"/>
              </a:rPr>
              <a:t>La carte de la Ukraine</a:t>
            </a:r>
            <a:endParaRPr lang="ru-RU" sz="2800" dirty="0">
              <a:latin typeface="Times New Roman" pitchFamily="18" charset="0"/>
              <a:cs typeface="Times New Roman" pitchFamily="18" charset="0"/>
            </a:endParaRPr>
          </a:p>
        </p:txBody>
      </p:sp>
      <p:pic>
        <p:nvPicPr>
          <p:cNvPr id="12" name="Picture 2" descr="https://encrypted-tbn2.gstatic.com/images?q=tbn:ANd9GcSDurMgl09XK3sL8MGj8vYG2I5oZWUqEx9EuTYM_WV6CUUIyEwcTQ"/>
          <p:cNvPicPr>
            <a:picLocks noChangeAspect="1" noChangeArrowheads="1"/>
          </p:cNvPicPr>
          <p:nvPr/>
        </p:nvPicPr>
        <p:blipFill>
          <a:blip r:embed="rId3" cstate="print"/>
          <a:srcRect/>
          <a:stretch>
            <a:fillRect/>
          </a:stretch>
        </p:blipFill>
        <p:spPr bwMode="auto">
          <a:xfrm>
            <a:off x="5220072" y="3645024"/>
            <a:ext cx="2884030" cy="216024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encrypted-tbn2.gstatic.com/images?q=tbn:ANd9GcQnPieQG2lQ1Gos7rpFaemkzX91CkNx-dGXM6khWGmLKMH0uk90Sg"/>
          <p:cNvPicPr>
            <a:picLocks noChangeAspect="1" noChangeArrowheads="1"/>
          </p:cNvPicPr>
          <p:nvPr/>
        </p:nvPicPr>
        <p:blipFill>
          <a:blip r:embed="rId2" cstate="print"/>
          <a:srcRect/>
          <a:stretch>
            <a:fillRect/>
          </a:stretch>
        </p:blipFill>
        <p:spPr bwMode="auto">
          <a:xfrm>
            <a:off x="2987824" y="1700808"/>
            <a:ext cx="3384376" cy="2484276"/>
          </a:xfrm>
          <a:prstGeom prst="rect">
            <a:avLst/>
          </a:prstGeom>
          <a:noFill/>
        </p:spPr>
      </p:pic>
      <p:sp>
        <p:nvSpPr>
          <p:cNvPr id="5" name="Заголовок 1"/>
          <p:cNvSpPr>
            <a:spLocks noGrp="1"/>
          </p:cNvSpPr>
          <p:nvPr>
            <p:ph type="title"/>
          </p:nvPr>
        </p:nvSpPr>
        <p:spPr>
          <a:xfrm>
            <a:off x="467544" y="476672"/>
            <a:ext cx="8183563" cy="1050925"/>
          </a:xfrm>
        </p:spPr>
        <p:txBody>
          <a:bodyPr>
            <a:noAutofit/>
          </a:bodyPr>
          <a:lstStyle/>
          <a:p>
            <a:pPr algn="ctr"/>
            <a:r>
              <a:rPr lang="fr-FR" sz="4400" dirty="0" smtClean="0">
                <a:latin typeface="Times New Roman" pitchFamily="18" charset="0"/>
                <a:cs typeface="Times New Roman" pitchFamily="18" charset="0"/>
              </a:rPr>
              <a:t>Le drapeau national de l’Ukraine</a:t>
            </a:r>
            <a:endParaRPr lang="ru-RU" sz="44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Прямоугольник 5"/>
          <p:cNvSpPr/>
          <p:nvPr/>
        </p:nvSpPr>
        <p:spPr>
          <a:xfrm>
            <a:off x="1475656" y="4365104"/>
            <a:ext cx="6264696" cy="1323439"/>
          </a:xfrm>
          <a:prstGeom prst="rect">
            <a:avLst/>
          </a:prstGeom>
        </p:spPr>
        <p:txBody>
          <a:bodyPr wrap="square">
            <a:spAutoFit/>
          </a:bodyPr>
          <a:lstStyle/>
          <a:p>
            <a:pPr algn="just"/>
            <a:r>
              <a:rPr lang="fr-FR" sz="2000" b="1"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Le drapeau national de l’Ukraine se compose de deux couleurs disposés horizontalement : bleu et jaune. La couleur bleue en haut représente le ciel et la couleur jaune, en dessous, les champs de blé de l’Ukraine. </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diamond(in)">
                                      <p:cBhvr>
                                        <p:cTn id="7"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11960" y="836712"/>
            <a:ext cx="2808312" cy="1051560"/>
          </a:xfrm>
        </p:spPr>
        <p:txBody>
          <a:bodyPr>
            <a:normAutofit/>
          </a:bodyPr>
          <a:lstStyle/>
          <a:p>
            <a:r>
              <a:rPr lang="fr-FR" sz="4400" dirty="0" smtClean="0">
                <a:latin typeface="Times New Roman" pitchFamily="18" charset="0"/>
                <a:cs typeface="Times New Roman" pitchFamily="18" charset="0"/>
              </a:rPr>
              <a:t>Le trident</a:t>
            </a:r>
            <a:endParaRPr lang="ru-RU" sz="4400" dirty="0"/>
          </a:p>
        </p:txBody>
      </p:sp>
      <p:pic>
        <p:nvPicPr>
          <p:cNvPr id="3074" name="Picture 2" descr="https://encrypted-tbn3.gstatic.com/images?q=tbn:ANd9GcTouQ04u07wSeoqzH0wJP4BNnxZ9hr3n-kjsi3Hegj-uzRRHYDl"/>
          <p:cNvPicPr>
            <a:picLocks noChangeAspect="1" noChangeArrowheads="1"/>
          </p:cNvPicPr>
          <p:nvPr/>
        </p:nvPicPr>
        <p:blipFill>
          <a:blip r:embed="rId2" cstate="print"/>
          <a:srcRect/>
          <a:stretch>
            <a:fillRect/>
          </a:stretch>
        </p:blipFill>
        <p:spPr bwMode="auto">
          <a:xfrm>
            <a:off x="755576" y="1628800"/>
            <a:ext cx="2520305" cy="3560431"/>
          </a:xfrm>
          <a:prstGeom prst="rect">
            <a:avLst/>
          </a:prstGeom>
          <a:noFill/>
        </p:spPr>
      </p:pic>
      <p:sp>
        <p:nvSpPr>
          <p:cNvPr id="5" name="Прямоугольник 4"/>
          <p:cNvSpPr/>
          <p:nvPr/>
        </p:nvSpPr>
        <p:spPr>
          <a:xfrm>
            <a:off x="3635896" y="2636912"/>
            <a:ext cx="4572000" cy="2554545"/>
          </a:xfrm>
          <a:prstGeom prst="rect">
            <a:avLst/>
          </a:prstGeom>
        </p:spPr>
        <p:txBody>
          <a:bodyPr>
            <a:spAutoFit/>
          </a:bodyPr>
          <a:lstStyle/>
          <a:p>
            <a:pPr algn="just"/>
            <a:r>
              <a:rPr lang="fr-FR" sz="2000" b="1"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Le trident est l’emblème national de l’Ukraine. Le trident a été la mar­que du prince Vladimir le Grand (980 - 1015), et il figure sur les pièces de monnaie de ce prince. Le 19 février 1992, le Parlement ukrainien a adopté le trident comme emblème national de la République ukrainienne</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ox(in)">
                                      <p:cBhvr>
                                        <p:cTn id="7" dur="1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620688"/>
            <a:ext cx="8183880" cy="907544"/>
          </a:xfrm>
        </p:spPr>
        <p:txBody>
          <a:bodyPr>
            <a:normAutofit/>
          </a:bodyPr>
          <a:lstStyle/>
          <a:p>
            <a:r>
              <a:rPr lang="fr-FR" sz="4400" dirty="0" smtClean="0">
                <a:latin typeface="Times New Roman" pitchFamily="18" charset="0"/>
                <a:cs typeface="Times New Roman" pitchFamily="18" charset="0"/>
              </a:rPr>
              <a:t>L’hymne nationale de l’Ukraine</a:t>
            </a:r>
            <a:endParaRPr lang="ru-RU" sz="4400" dirty="0">
              <a:latin typeface="Times New Roman" pitchFamily="18" charset="0"/>
              <a:cs typeface="Times New Roman" pitchFamily="18" charset="0"/>
            </a:endParaRPr>
          </a:p>
        </p:txBody>
      </p:sp>
      <p:pic>
        <p:nvPicPr>
          <p:cNvPr id="2052" name="Picture 4" descr="https://encrypted-tbn1.gstatic.com/images?q=tbn:ANd9GcRWnz_e2nqUn0eyF264chAUpo589_BBdlX82QEEvyZ5iqR_GbvD"/>
          <p:cNvPicPr>
            <a:picLocks noChangeAspect="1" noChangeArrowheads="1"/>
          </p:cNvPicPr>
          <p:nvPr/>
        </p:nvPicPr>
        <p:blipFill>
          <a:blip r:embed="rId2" cstate="print"/>
          <a:srcRect/>
          <a:stretch>
            <a:fillRect/>
          </a:stretch>
        </p:blipFill>
        <p:spPr bwMode="auto">
          <a:xfrm>
            <a:off x="683568" y="2132856"/>
            <a:ext cx="4266165" cy="2592288"/>
          </a:xfrm>
          <a:prstGeom prst="rect">
            <a:avLst/>
          </a:prstGeom>
          <a:noFill/>
        </p:spPr>
      </p:pic>
      <p:pic>
        <p:nvPicPr>
          <p:cNvPr id="2054" name="Picture 6" descr="https://encrypted-tbn2.gstatic.com/images?q=tbn:ANd9GcQG6oM361ya2mobdNyHED051TAmdav_z-WU1slThkgPHEogcndf"/>
          <p:cNvPicPr>
            <a:picLocks noChangeAspect="1" noChangeArrowheads="1"/>
          </p:cNvPicPr>
          <p:nvPr/>
        </p:nvPicPr>
        <p:blipFill>
          <a:blip r:embed="rId3" cstate="print"/>
          <a:srcRect/>
          <a:stretch>
            <a:fillRect/>
          </a:stretch>
        </p:blipFill>
        <p:spPr bwMode="auto">
          <a:xfrm>
            <a:off x="539552" y="1916832"/>
            <a:ext cx="4392488" cy="3311524"/>
          </a:xfrm>
          <a:prstGeom prst="rect">
            <a:avLst/>
          </a:prstGeom>
          <a:noFill/>
        </p:spPr>
      </p:pic>
      <p:sp>
        <p:nvSpPr>
          <p:cNvPr id="9" name="Прямоугольник 8"/>
          <p:cNvSpPr/>
          <p:nvPr/>
        </p:nvSpPr>
        <p:spPr>
          <a:xfrm>
            <a:off x="5076056" y="1916832"/>
            <a:ext cx="3563888" cy="3785652"/>
          </a:xfrm>
          <a:prstGeom prst="rect">
            <a:avLst/>
          </a:prstGeom>
        </p:spPr>
        <p:txBody>
          <a:bodyPr wrap="square">
            <a:spAutoFit/>
          </a:bodyPr>
          <a:lstStyle/>
          <a:p>
            <a:pPr algn="just"/>
            <a:r>
              <a:rPr lang="fr-FR" sz="2000" dirty="0" smtClean="0">
                <a:latin typeface="Times New Roman" pitchFamily="18" charset="0"/>
                <a:cs typeface="Times New Roman" pitchFamily="18" charset="0"/>
              </a:rPr>
              <a:t>	L’hymne nationale de l’Ukraine</a:t>
            </a:r>
            <a:r>
              <a:rPr lang="fr-FR" sz="2000" b="1"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est « Elle n’est pas encore morte, l’Ukraine ». Les paroles sont de Pavlo Tchoubynskyi (1839 - 1884) et la musique de Mykhaïlo Verbitskyi (1815 - 1870). Le texte a été publié pour la première fois en 1863 dans le journal « Meta » de Lviv. La musique a été composée la même année.</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4000"/>
                                  </p:stCondLst>
                                  <p:childTnLst>
                                    <p:set>
                                      <p:cBhvr>
                                        <p:cTn id="6" dur="1" fill="hold">
                                          <p:stCondLst>
                                            <p:cond delay="0"/>
                                          </p:stCondLst>
                                        </p:cTn>
                                        <p:tgtEl>
                                          <p:spTgt spid="2054"/>
                                        </p:tgtEl>
                                        <p:attrNameLst>
                                          <p:attrName>style.visibility</p:attrName>
                                        </p:attrNameLst>
                                      </p:cBhvr>
                                      <p:to>
                                        <p:strVal val="visible"/>
                                      </p:to>
                                    </p:set>
                                    <p:animEffect transition="in" filter="diamond(in)">
                                      <p:cBhvr>
                                        <p:cTn id="7" dur="20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07704" y="1916832"/>
            <a:ext cx="5040560" cy="1051560"/>
          </a:xfrm>
        </p:spPr>
        <p:txBody>
          <a:bodyPr>
            <a:normAutofit/>
          </a:bodyPr>
          <a:lstStyle/>
          <a:p>
            <a:r>
              <a:rPr lang="uk-UA" sz="4400" dirty="0" smtClean="0">
                <a:latin typeface="Times New Roman" pitchFamily="18" charset="0"/>
                <a:cs typeface="Times New Roman" pitchFamily="18" charset="0"/>
              </a:rPr>
              <a:t>Дякую за увагу!</a:t>
            </a:r>
            <a:endParaRPr lang="ru-RU" sz="4400" dirty="0">
              <a:latin typeface="Times New Roman" pitchFamily="18" charset="0"/>
              <a:cs typeface="Times New Roman" pitchFamily="18" charset="0"/>
            </a:endParaRPr>
          </a:p>
        </p:txBody>
      </p:sp>
      <p:sp>
        <p:nvSpPr>
          <p:cNvPr id="6" name="Прямоугольник 5"/>
          <p:cNvSpPr/>
          <p:nvPr/>
        </p:nvSpPr>
        <p:spPr>
          <a:xfrm>
            <a:off x="4788024" y="4437112"/>
            <a:ext cx="3639653" cy="1200329"/>
          </a:xfrm>
          <a:prstGeom prst="rect">
            <a:avLst/>
          </a:prstGeom>
        </p:spPr>
        <p:txBody>
          <a:bodyPr wrap="square">
            <a:spAutoFit/>
          </a:bodyPr>
          <a:lstStyle/>
          <a:p>
            <a:r>
              <a:rPr lang="uk-UA" dirty="0" smtClean="0"/>
              <a:t>Підготував учень</a:t>
            </a:r>
            <a:r>
              <a:rPr lang="en-US" dirty="0" smtClean="0"/>
              <a:t> 8-A</a:t>
            </a:r>
            <a:r>
              <a:rPr lang="uk-UA" dirty="0" smtClean="0"/>
              <a:t> класу</a:t>
            </a:r>
          </a:p>
          <a:p>
            <a:r>
              <a:rPr lang="uk-UA" dirty="0" err="1" smtClean="0"/>
              <a:t>Ржешевський</a:t>
            </a:r>
            <a:r>
              <a:rPr lang="uk-UA" dirty="0" smtClean="0"/>
              <a:t> Андрій</a:t>
            </a:r>
            <a:endParaRPr lang="en-US" dirty="0" smtClean="0"/>
          </a:p>
          <a:p>
            <a:endParaRPr lang="en-US" dirty="0" smtClean="0"/>
          </a:p>
          <a:p>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121</TotalTime>
  <Words>91</Words>
  <Application>Microsoft Office PowerPoint</Application>
  <PresentationFormat>Экран (4:3)</PresentationFormat>
  <Paragraphs>21</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Аспект</vt:lpstr>
      <vt:lpstr>Слайд 1</vt:lpstr>
      <vt:lpstr>Un drapeau une France</vt:lpstr>
      <vt:lpstr>Слайд 3</vt:lpstr>
      <vt:lpstr>Le buste de Marianne</vt:lpstr>
      <vt:lpstr>Слайд 5</vt:lpstr>
      <vt:lpstr>Le drapeau national de l’Ukraine</vt:lpstr>
      <vt:lpstr>Le trident</vt:lpstr>
      <vt:lpstr>L’hymne nationale de l’Ukraine</vt:lpstr>
      <vt:lpstr>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Olia</cp:lastModifiedBy>
  <cp:revision>15</cp:revision>
  <dcterms:modified xsi:type="dcterms:W3CDTF">2012-11-07T19:19:02Z</dcterms:modified>
</cp:coreProperties>
</file>