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7" r:id="rId4"/>
    <p:sldId id="281" r:id="rId5"/>
    <p:sldId id="256" r:id="rId6"/>
    <p:sldId id="264" r:id="rId7"/>
    <p:sldId id="261" r:id="rId8"/>
    <p:sldId id="285" r:id="rId9"/>
    <p:sldId id="286" r:id="rId10"/>
    <p:sldId id="284" r:id="rId11"/>
    <p:sldId id="289" r:id="rId12"/>
    <p:sldId id="290" r:id="rId13"/>
    <p:sldId id="294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2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BAC6-4C3E-47FA-9AF7-B32FD2134272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A16A1-6CE3-45F3-8B28-BEE9FD1A3A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A16A1-6CE3-45F3-8B28-BEE9FD1A3A1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2362200"/>
            <a:ext cx="6477000" cy="1238250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962400"/>
            <a:ext cx="655320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87AA-47BE-48F7-B3FB-FA7AF42E00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C1C3F-C4DF-4AF0-8755-267CC61557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D555-5DA5-49AD-B6B9-0F0EF331A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97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661FB-F619-4FDA-8D30-C93BB65A84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6D9A4-285B-414E-AE12-2B5F6232F7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4EA2C-C806-40A2-8A1B-535A1A4845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F0073-9D40-4AAF-8D8C-4FD93E6657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9152-E92C-4528-8A9F-8FE43E9629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97F8-BF22-40E5-A4FA-C17ABC28E0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3BAD5-538B-4433-B835-74A5B80E74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228600"/>
            <a:ext cx="17907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28600"/>
            <a:ext cx="5219700" cy="5897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CD228-06C7-4ECF-BCC8-4A4CCCD3A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00200" y="1295400"/>
            <a:ext cx="3467100" cy="4830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5219700" y="1295400"/>
            <a:ext cx="3467100" cy="48307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D7A65-C637-4560-8928-99B572217A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600200" y="1295400"/>
            <a:ext cx="7086600" cy="48307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CF085-613E-4CC7-988A-2CCCDCD384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6D7DE-4F23-44AD-8579-574D8E7C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295400"/>
            <a:ext cx="7086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52FA215-9268-4A66-886B-A889C712E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1600">
          <a:solidFill>
            <a:srgbClr val="333333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малюнки\шаблони\LostFile_JPG_1146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88640"/>
            <a:ext cx="49332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МОРОЗ </a:t>
            </a:r>
            <a:endParaRPr lang="uk-UA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ОЛЕКСАНДРА </a:t>
            </a:r>
          </a:p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ВІТАЛІЇВНА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uk-UA" sz="2400" b="1" dirty="0" smtClean="0">
                <a:latin typeface="Comic Sans MS" pitchFamily="66" charset="0"/>
              </a:rPr>
              <a:t>ВЧИТЕЛЬ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endParaRPr lang="uk-UA" sz="2400" b="1" dirty="0" smtClean="0">
              <a:latin typeface="Comic Sans MS" pitchFamily="66" charset="0"/>
            </a:endParaRPr>
          </a:p>
          <a:p>
            <a:pPr algn="ctr"/>
            <a:r>
              <a:rPr lang="uk-UA" sz="2400" b="1" dirty="0" smtClean="0">
                <a:latin typeface="Comic Sans MS" pitchFamily="66" charset="0"/>
              </a:rPr>
              <a:t>МУЗИЧНОГО МИСТЕЦТВА</a:t>
            </a:r>
          </a:p>
          <a:p>
            <a:r>
              <a:rPr lang="uk-UA" sz="2800" b="1" dirty="0" smtClean="0">
                <a:latin typeface="Comic Sans MS" pitchFamily="66" charset="0"/>
              </a:rPr>
              <a:t>Стаж:  </a:t>
            </a:r>
            <a:r>
              <a:rPr lang="en-US" sz="2800" dirty="0" smtClean="0">
                <a:latin typeface="Comic Sans MS" pitchFamily="66" charset="0"/>
              </a:rPr>
              <a:t>7</a:t>
            </a:r>
            <a:r>
              <a:rPr lang="uk-UA" sz="2800" dirty="0" smtClean="0">
                <a:latin typeface="Comic Sans MS" pitchFamily="66" charset="0"/>
              </a:rPr>
              <a:t> років</a:t>
            </a:r>
          </a:p>
          <a:p>
            <a:pPr algn="ctr"/>
            <a:r>
              <a:rPr lang="uk-UA" sz="2800" b="1" dirty="0" smtClean="0">
                <a:latin typeface="Comic Sans MS" pitchFamily="66" charset="0"/>
              </a:rPr>
              <a:t>Заступник директора з виховної роботи</a:t>
            </a:r>
          </a:p>
          <a:p>
            <a:pPr algn="ctr"/>
            <a:endParaRPr lang="ru-RU" sz="2800" b="1" dirty="0">
              <a:latin typeface="Comic Sans MS" pitchFamily="66" charset="0"/>
            </a:endParaRPr>
          </a:p>
          <a:p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ПЕДАГОГІЧНЕ КРЕДО: </a:t>
            </a:r>
            <a:endParaRPr lang="uk-UA" sz="24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uk-UA" sz="2800" b="1" dirty="0" smtClean="0">
                <a:latin typeface="Comic Sans MS" pitchFamily="66" charset="0"/>
              </a:rPr>
              <a:t>«</a:t>
            </a:r>
            <a:r>
              <a:rPr lang="uk-UA" sz="2400" b="1" dirty="0" smtClean="0">
                <a:latin typeface="Comic Sans MS" pitchFamily="66" charset="0"/>
              </a:rPr>
              <a:t>Музичне виховання – це не виховання музиканта, а перш за все виховання людини</a:t>
            </a:r>
            <a:r>
              <a:rPr lang="uk-UA" sz="2800" b="1" dirty="0" smtClean="0">
                <a:latin typeface="Comic Sans MS" pitchFamily="66" charset="0"/>
              </a:rPr>
              <a:t>»</a:t>
            </a:r>
            <a:endParaRPr lang="ru-RU" sz="2800" b="1" dirty="0" smtClean="0">
              <a:latin typeface="Comic Sans MS" pitchFamily="66" charset="0"/>
            </a:endParaRPr>
          </a:p>
          <a:p>
            <a:pPr algn="r"/>
            <a:r>
              <a:rPr lang="uk-UA" sz="2000" i="1" dirty="0" smtClean="0">
                <a:latin typeface="Comic Sans MS" pitchFamily="66" charset="0"/>
              </a:rPr>
              <a:t>В. Сухомлинський </a:t>
            </a:r>
            <a:endParaRPr lang="ru-RU" sz="2000" i="1" dirty="0">
              <a:latin typeface="Comic Sans MS" pitchFamily="66" charset="0"/>
            </a:endParaRPr>
          </a:p>
        </p:txBody>
      </p:sp>
      <p:pic>
        <p:nvPicPr>
          <p:cNvPr id="6" name="Рисунок 5" descr="D:\Диск Е\малюнки\IMG_4895.jpg"/>
          <p:cNvPicPr/>
          <p:nvPr/>
        </p:nvPicPr>
        <p:blipFill>
          <a:blip r:embed="rId3" cstate="print"/>
          <a:srcRect t="3788" r="11288" b="18750"/>
          <a:stretch>
            <a:fillRect/>
          </a:stretch>
        </p:blipFill>
        <p:spPr bwMode="auto">
          <a:xfrm>
            <a:off x="5292080" y="836712"/>
            <a:ext cx="3638550" cy="473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8 ,thtpyz\IMG_20160304_122952.jpg"/>
          <p:cNvPicPr/>
          <p:nvPr/>
        </p:nvPicPr>
        <p:blipFill>
          <a:blip r:embed="rId2" cstate="print"/>
          <a:srcRect l="20163" t="3100" b="22776"/>
          <a:stretch>
            <a:fillRect/>
          </a:stretch>
        </p:blipFill>
        <p:spPr bwMode="auto">
          <a:xfrm>
            <a:off x="179512" y="2868188"/>
            <a:ext cx="2520280" cy="398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E:\малюнки\фото свята покрова\image.jpeg"/>
          <p:cNvPicPr>
            <a:picLocks noChangeAspect="1" noChangeArrowheads="1"/>
          </p:cNvPicPr>
          <p:nvPr/>
        </p:nvPicPr>
        <p:blipFill>
          <a:blip r:embed="rId3" cstate="print"/>
          <a:srcRect t="6439"/>
          <a:stretch>
            <a:fillRect/>
          </a:stretch>
        </p:blipFill>
        <p:spPr bwMode="auto">
          <a:xfrm>
            <a:off x="4160389" y="188640"/>
            <a:ext cx="49836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фото свята покрова\imageсмитапт.jpeg"/>
          <p:cNvPicPr>
            <a:picLocks noChangeAspect="1" noChangeArrowheads="1"/>
          </p:cNvPicPr>
          <p:nvPr/>
        </p:nvPicPr>
        <p:blipFill>
          <a:blip r:embed="rId4" cstate="print"/>
          <a:srcRect l="21562" t="9095" r="18302"/>
          <a:stretch>
            <a:fillRect/>
          </a:stretch>
        </p:blipFill>
        <p:spPr bwMode="auto">
          <a:xfrm>
            <a:off x="179512" y="188640"/>
            <a:ext cx="3312368" cy="332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Рабочий стол\Новая папка\DSC_7300.JPG"/>
          <p:cNvPicPr/>
          <p:nvPr/>
        </p:nvPicPr>
        <p:blipFill>
          <a:blip r:embed="rId5" cstate="print"/>
          <a:srcRect l="9697" t="11057" r="5451"/>
          <a:stretch>
            <a:fillRect/>
          </a:stretch>
        </p:blipFill>
        <p:spPr bwMode="auto">
          <a:xfrm>
            <a:off x="3491880" y="3356992"/>
            <a:ext cx="504056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31840" y="3068960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Індивідуальна робота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2132856"/>
            <a:ext cx="4320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omic Sans MS" pitchFamily="66" charset="0"/>
              </a:rPr>
              <a:t>Дует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uk-UA" sz="1200" dirty="0" smtClean="0">
                <a:solidFill>
                  <a:schemeClr val="bg1"/>
                </a:solidFill>
                <a:latin typeface="Comic Sans MS" pitchFamily="66" charset="0"/>
              </a:rPr>
              <a:t>у складі Гуменюк Ольги та Герасимович Юлії  зайняв I місце  у районному конкурсі патріотичної пісні у номінації «Дует» . </a:t>
            </a:r>
            <a:endParaRPr lang="ru-RU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ru-R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60648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70C0"/>
                </a:solidFill>
                <a:latin typeface="Comic Sans MS" pitchFamily="66" charset="0"/>
              </a:rPr>
              <a:t>Наші перемоги</a:t>
            </a:r>
            <a:endParaRPr lang="ru-RU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7" name="Picture 3" descr="H:\Семінар з худ ест циклу2016р\грамоти\2010 вок анс І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41088">
            <a:off x="251520" y="980728"/>
            <a:ext cx="1719134" cy="2359596"/>
          </a:xfrm>
          <a:prstGeom prst="rect">
            <a:avLst/>
          </a:prstGeom>
          <a:noFill/>
        </p:spPr>
      </p:pic>
      <p:pic>
        <p:nvPicPr>
          <p:cNvPr id="1028" name="Picture 4" descr="H:\Семінар з худ ест циклу2016р\грамоти\2010 інтернат вок анс 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764704"/>
            <a:ext cx="1765530" cy="2423276"/>
          </a:xfrm>
          <a:prstGeom prst="rect">
            <a:avLst/>
          </a:prstGeom>
          <a:noFill/>
        </p:spPr>
      </p:pic>
      <p:pic>
        <p:nvPicPr>
          <p:cNvPr id="1029" name="Picture 5" descr="H:\Семінар з худ ест циклу2016р\грамоти\2010 хор за участь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3184">
            <a:off x="2814256" y="908012"/>
            <a:ext cx="1740621" cy="2389089"/>
          </a:xfrm>
          <a:prstGeom prst="rect">
            <a:avLst/>
          </a:prstGeom>
          <a:noFill/>
        </p:spPr>
      </p:pic>
      <p:pic>
        <p:nvPicPr>
          <p:cNvPr id="1030" name="Picture 6" descr="H:\Семінар з худ ест циклу2016р\грамоти\2011 анс І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4832">
            <a:off x="4572000" y="476672"/>
            <a:ext cx="1788054" cy="2454192"/>
          </a:xfrm>
          <a:prstGeom prst="rect">
            <a:avLst/>
          </a:prstGeom>
          <a:noFill/>
        </p:spPr>
      </p:pic>
      <p:pic>
        <p:nvPicPr>
          <p:cNvPr id="1031" name="Picture 7" descr="H:\Семінар з худ ест циклу2016р\грамоти\2011 хор ІІ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32656"/>
            <a:ext cx="1714819" cy="2353673"/>
          </a:xfrm>
          <a:prstGeom prst="rect">
            <a:avLst/>
          </a:prstGeom>
          <a:noFill/>
        </p:spPr>
      </p:pic>
      <p:pic>
        <p:nvPicPr>
          <p:cNvPr id="1032" name="Picture 8" descr="H:\Семінар з худ ест циклу2016р\грамоти\2011 хор інтернат грамота школ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8838">
            <a:off x="7134314" y="586807"/>
            <a:ext cx="1734210" cy="2380288"/>
          </a:xfrm>
          <a:prstGeom prst="rect">
            <a:avLst/>
          </a:prstGeom>
          <a:noFill/>
        </p:spPr>
      </p:pic>
      <p:pic>
        <p:nvPicPr>
          <p:cNvPr id="1033" name="Picture 9" descr="H:\Семінар з худ ест циклу2016р\грамоти\2012 хор за участь грамоти 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89260">
            <a:off x="444521" y="3841502"/>
            <a:ext cx="1823263" cy="2502518"/>
          </a:xfrm>
          <a:prstGeom prst="rect">
            <a:avLst/>
          </a:prstGeom>
          <a:noFill/>
        </p:spPr>
      </p:pic>
      <p:pic>
        <p:nvPicPr>
          <p:cNvPr id="1034" name="Picture 10" descr="H:\Семінар з худ ест циклу2016р\грамоти\2015  віншування ІІІ 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1" y="3573016"/>
            <a:ext cx="1816253" cy="2492896"/>
          </a:xfrm>
          <a:prstGeom prst="rect">
            <a:avLst/>
          </a:prstGeom>
          <a:noFill/>
        </p:spPr>
      </p:pic>
      <p:pic>
        <p:nvPicPr>
          <p:cNvPr id="17" name="Picture 2" descr="F:\Портфоліо\2014_11_27\IMG_0001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6845">
            <a:off x="2937957" y="4044482"/>
            <a:ext cx="1584176" cy="2224194"/>
          </a:xfrm>
          <a:prstGeom prst="rect">
            <a:avLst/>
          </a:prstGeom>
          <a:noFill/>
        </p:spPr>
      </p:pic>
      <p:pic>
        <p:nvPicPr>
          <p:cNvPr id="1036" name="Picture 12" descr="H:\Семінар з худ ест циклу2016р\грамоти\2010 подяка   інтернат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2564904"/>
            <a:ext cx="1210588" cy="1661592"/>
          </a:xfrm>
          <a:prstGeom prst="rect">
            <a:avLst/>
          </a:prstGeom>
          <a:noFill/>
        </p:spPr>
      </p:pic>
      <p:pic>
        <p:nvPicPr>
          <p:cNvPr id="1037" name="Picture 13" descr="H:\Семінар з худ ест циклу2016р\грамоти\2010 подяка  інтернат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358841">
            <a:off x="5125436" y="2948083"/>
            <a:ext cx="1262695" cy="1733111"/>
          </a:xfrm>
          <a:prstGeom prst="rect">
            <a:avLst/>
          </a:prstGeom>
          <a:noFill/>
        </p:spPr>
      </p:pic>
      <p:pic>
        <p:nvPicPr>
          <p:cNvPr id="1038" name="Picture 14" descr="H:\Семінар з худ ест циклу2016р\грамоти\2010 подяк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2924944"/>
            <a:ext cx="1337942" cy="1836391"/>
          </a:xfrm>
          <a:prstGeom prst="rect">
            <a:avLst/>
          </a:prstGeom>
          <a:noFill/>
        </p:spPr>
      </p:pic>
      <p:pic>
        <p:nvPicPr>
          <p:cNvPr id="1039" name="Picture 15" descr="H:\Семінар з худ ест циклу2016р\грамоти\2012 подяка №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848291">
            <a:off x="7354742" y="2987119"/>
            <a:ext cx="1338127" cy="1836645"/>
          </a:xfrm>
          <a:prstGeom prst="rect">
            <a:avLst/>
          </a:prstGeom>
          <a:noFill/>
        </p:spPr>
      </p:pic>
      <p:pic>
        <p:nvPicPr>
          <p:cNvPr id="1040" name="Picture 16" descr="H:\Семінар з худ ест циклу2016р\грамоти\2014 подяка Діаз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8064" y="4653136"/>
            <a:ext cx="1396549" cy="1916832"/>
          </a:xfrm>
          <a:prstGeom prst="rect">
            <a:avLst/>
          </a:prstGeom>
          <a:noFill/>
        </p:spPr>
      </p:pic>
      <p:pic>
        <p:nvPicPr>
          <p:cNvPr id="1041" name="Picture 17" descr="H:\Семінар з худ ест циклу2016р\грамоти\2015 Подяка Діаз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248" y="4869160"/>
            <a:ext cx="1291623" cy="1772816"/>
          </a:xfrm>
          <a:prstGeom prst="rect">
            <a:avLst/>
          </a:prstGeom>
          <a:noFill/>
        </p:spPr>
      </p:pic>
      <p:pic>
        <p:nvPicPr>
          <p:cNvPr id="24" name="Picture 2" descr="H:\Семінар з худ ест циклу2016р\грамоти\2016 Хор І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70397" y="1052736"/>
            <a:ext cx="3829795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малюнки\шаблони\LostFile_JPG_1146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780928"/>
            <a:ext cx="6477000" cy="1238250"/>
          </a:xfrm>
          <a:ln>
            <a:noFill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ДЯКУЮ </a:t>
            </a:r>
            <a:b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 </a:t>
            </a:r>
            <a:b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УВАГУ!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малюнки\шаблони\LostFile_JPG_1146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uk-UA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D7DE-4F23-44AD-8579-574D8E7C449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4099" name="Picture 3" descr="F:\Портфоліо\Фото1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9878">
            <a:off x="6157063" y="79595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Портфоліо\Фото1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4666">
            <a:off x="6050533" y="1422171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260648"/>
            <a:ext cx="612068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1" u="none" strike="noStrike" normalizeH="0" baseline="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2003 році закінчила  КОГПІ отримала диплом бакалавра з відзнакою, здобула кваліфікацію бакалавра педагогічної освіти , вчителя музики з додатковою кваліфікацією хореографія,  у 2004 році закінчила КОГПІ отримала  повну вищу освіту та здобула кваліфікацію спеціаліста вчителя музики, хореографії , етики та естетики.</a:t>
            </a:r>
            <a:endParaRPr kumimoji="0" lang="uk-UA" sz="2000" b="1" u="none" strike="noStrike" normalizeH="0" baseline="0" dirty="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0" y="3366864"/>
            <a:ext cx="432048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2015 </a:t>
            </a: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рік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uk-UA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курс</a:t>
            </a: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учителів музичного, образотворчого мистецтва та художньої культури </a:t>
            </a:r>
            <a:r>
              <a:rPr kumimoji="0" lang="uk-UA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та  захист програми </a:t>
            </a:r>
            <a:r>
              <a:rPr kumimoji="0" lang="uk-UA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саморозвитку  на тему: «Розвиток творчих здібностей учнів засобами комп’ютерних технологій та інтерактивних методів навчання на уроках музичного мистецтва».</a:t>
            </a:r>
            <a:endParaRPr kumimoji="0" lang="uk-UA" sz="2000" b="1" i="0" u="none" strike="noStrike" spc="50" normalizeH="0" baseline="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H:\sc0001.bmp"/>
          <p:cNvPicPr/>
          <p:nvPr/>
        </p:nvPicPr>
        <p:blipFill>
          <a:blip r:embed="rId5" cstate="print"/>
          <a:srcRect b="21303"/>
          <a:stretch>
            <a:fillRect/>
          </a:stretch>
        </p:blipFill>
        <p:spPr bwMode="auto">
          <a:xfrm rot="5400000">
            <a:off x="2159732" y="2672916"/>
            <a:ext cx="187220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5085184"/>
            <a:ext cx="406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2016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рік -   атестація та присвоєно кваліфікаційну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категорію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 Спеціаліст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ІІ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категорії ”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малюнки\шаблони\LostFile_JPG_1146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8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43240" y="1071546"/>
            <a:ext cx="571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Проблема над якою працюю:</a:t>
            </a:r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uk-UA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«Розвиток творчих здібностей учнів засобами комп’ютерних технологій та інтерактивних методів навчання на уроках музичного мистецтва»</a:t>
            </a:r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малюнки\шаблони\LostFile_JPG_1146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8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332656"/>
            <a:ext cx="750095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 своїй педагогічній практиці використовую активні форми навчання, які реалізовую шляхом:</a:t>
            </a:r>
          </a:p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</a:t>
            </a:r>
            <a:r>
              <a:rPr lang="uk-UA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проведення нестандартних уроків;</a:t>
            </a:r>
          </a:p>
          <a:p>
            <a:r>
              <a:rPr lang="uk-UA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вирішення проблемних ситуацій;</a:t>
            </a:r>
          </a:p>
          <a:p>
            <a:r>
              <a:rPr lang="uk-UA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проведення мультимедійних уроків;</a:t>
            </a:r>
          </a:p>
          <a:p>
            <a:r>
              <a:rPr lang="uk-UA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а також предметних тижнів.</a:t>
            </a:r>
          </a:p>
          <a:p>
            <a:r>
              <a:rPr lang="uk-UA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endParaRPr lang="uk-UA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алюнки\шаблони\LostFile_JPG_11462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80" cy="6858000"/>
          </a:xfrm>
          <a:prstGeom prst="rect">
            <a:avLst/>
          </a:prstGeom>
          <a:noFill/>
        </p:spPr>
      </p:pic>
      <p:pic>
        <p:nvPicPr>
          <p:cNvPr id="6" name="Рисунок 5" descr="C:\Documents and Settings\User\Рабочий стол\DCIM\Camera\20140925_1107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59932" y="1592796"/>
            <a:ext cx="568863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04664"/>
            <a:ext cx="650082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Методи та прийоми, які я використовую на уроках музичного мистецтва:</a:t>
            </a:r>
          </a:p>
          <a:p>
            <a:pPr>
              <a:buFontTx/>
              <a:buChar char="-"/>
            </a:pP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Традиційні методи: кросворди, ребуси, загадки;</a:t>
            </a:r>
          </a:p>
          <a:p>
            <a:pPr>
              <a:buFontTx/>
              <a:buChar char="-"/>
            </a:pP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ритмічні вправи,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фізкультхвилинки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;</a:t>
            </a:r>
          </a:p>
          <a:p>
            <a:pPr>
              <a:buFontTx/>
              <a:buChar char="-"/>
            </a:pP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ігри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“Голка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нитка”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“Луна”</a:t>
            </a:r>
            <a:endParaRPr lang="uk-UA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бесіда, розповідь, імпровізація, інсценізація, доповідь;</a:t>
            </a:r>
          </a:p>
          <a:p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Інтерактивні : вправи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“Очікування”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“Доміно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,”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“Закінчить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речення”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“Продовж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речення”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“Мікрофон”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“Композитор”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“Уважний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слухач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,метод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“Проект”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інтерв'ю із зіркою, караоке, відео фрагменти, тощо</a:t>
            </a:r>
          </a:p>
          <a:p>
            <a:endParaRPr lang="uk-UA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малюнки\шаблони\LostFile_JPG_1146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3816424" cy="501712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  <a:latin typeface="Comic Sans MS" pitchFamily="66" charset="0"/>
              </a:rPr>
              <a:t>Відкриті уроки</a:t>
            </a:r>
            <a:endParaRPr lang="ru-RU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8784976" cy="1509712"/>
          </a:xfrm>
        </p:spPr>
        <p:txBody>
          <a:bodyPr>
            <a:noAutofit/>
          </a:bodyPr>
          <a:lstStyle/>
          <a:p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5 клас Тема: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“Пісенність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та мелодизм поезії  Т.Г. Шевченка ” – (березень 2010р.)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3 клас Тема: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“Пісня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, танець,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марш”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– урок-подорож; (жовтень 2011р.)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5 клас Тема: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“Календарно-обрядові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пісні”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(жовтень 2014р.)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6 клас Тема: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“Цикли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у вокально-хоровій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музиці”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(листопад 2014р.)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5 клас Тема: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“Свято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1600" b="1" dirty="0" err="1" smtClean="0">
                <a:solidFill>
                  <a:srgbClr val="7030A0"/>
                </a:solidFill>
                <a:latin typeface="Comic Sans MS" pitchFamily="66" charset="0"/>
              </a:rPr>
              <a:t>весни”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 - бінарний урок  (0</a:t>
            </a:r>
            <a:r>
              <a:rPr lang="en-US" sz="1600" b="1" dirty="0" smtClean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uk-UA" sz="1600" b="1" dirty="0" smtClean="0">
                <a:solidFill>
                  <a:srgbClr val="7030A0"/>
                </a:solidFill>
                <a:latin typeface="Comic Sans MS" pitchFamily="66" charset="0"/>
              </a:rPr>
              <a:t>.03.2016р.)</a:t>
            </a:r>
            <a:endParaRPr lang="ru-RU" sz="1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H:\Атестація\окс\бер2016 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636912"/>
            <a:ext cx="5504160" cy="41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Диск Е\малюнки\I am\IMG_1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11570"/>
            <a:ext cx="2664296" cy="199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малюнки\шаблони\LostFile_JPG_1146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60" y="188640"/>
            <a:ext cx="6120680" cy="525744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Comic Sans MS" pitchFamily="66" charset="0"/>
              </a:rPr>
              <a:t>Відкриті виховні заходи:</a:t>
            </a:r>
            <a:endParaRPr lang="ru-RU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712968" cy="15097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Звітний концерт гуртків: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“День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матері”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10.05.2012р.</a:t>
            </a:r>
          </a:p>
          <a:p>
            <a:pPr>
              <a:buFont typeface="Wingdings" pitchFamily="2" charset="2"/>
              <a:buChar char="Ø"/>
            </a:pP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Літературно-музична композиція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“День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писемності та української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мови”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5 клас, 09.11. 2014р.</a:t>
            </a:r>
          </a:p>
          <a:p>
            <a:pPr>
              <a:buFont typeface="Wingdings" pitchFamily="2" charset="2"/>
              <a:buChar char="Ø"/>
            </a:pP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Відкрита виховна година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“Музика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чарівне диво!” – 5-А та 6-А  класи (2015р.)</a:t>
            </a:r>
          </a:p>
          <a:p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Тиждень естетичних дисциплін:  (</a:t>
            </a:r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02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.03.</a:t>
            </a:r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- 06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.03.2015р.):</a:t>
            </a:r>
          </a:p>
          <a:p>
            <a:pPr>
              <a:buFont typeface="Wingdings" pitchFamily="2" charset="2"/>
              <a:buChar char="Ø"/>
            </a:pP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“Царство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бального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танцю”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 5-11 класи.</a:t>
            </a:r>
          </a:p>
          <a:p>
            <a:pPr>
              <a:buFont typeface="Wingdings" pitchFamily="2" charset="2"/>
              <a:buChar char="Ø"/>
            </a:pP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“Музичний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конкурс”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7 класи.</a:t>
            </a:r>
          </a:p>
          <a:p>
            <a:pPr>
              <a:buFont typeface="Wingdings" pitchFamily="2" charset="2"/>
              <a:buChar char="Ø"/>
            </a:pP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“Свято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8 </a:t>
            </a:r>
            <a:r>
              <a:rPr lang="uk-UA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березня”</a:t>
            </a:r>
            <a:r>
              <a:rPr lang="uk-UA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04.03.2016р.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H:\8 ,thtpyz\IMG_20160304_121729.jpg"/>
          <p:cNvPicPr/>
          <p:nvPr/>
        </p:nvPicPr>
        <p:blipFill>
          <a:blip r:embed="rId3" cstate="print"/>
          <a:srcRect l="10399" r="16123" b="27682"/>
          <a:stretch>
            <a:fillRect/>
          </a:stretch>
        </p:blipFill>
        <p:spPr bwMode="auto">
          <a:xfrm>
            <a:off x="179512" y="4221088"/>
            <a:ext cx="4367755" cy="241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Диск Е\малюнки\фото музика чарівне диво\IMG_16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906524" cy="260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Гурткова робота</a:t>
            </a:r>
            <a:endParaRPr lang="ru-RU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92696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7030A0"/>
                </a:solidFill>
              </a:rPr>
              <a:t>Вокальний ансамбль дівчат (молодша група та старша);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7030A0"/>
                </a:solidFill>
              </a:rPr>
              <a:t>Хор (5-11 кл. );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7030A0"/>
                </a:solidFill>
              </a:rPr>
              <a:t>Танцювальний гурток (5-11 кл.);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7030A0"/>
                </a:solidFill>
              </a:rPr>
              <a:t>Індивідуальні заняття (солісти).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H:\8 ,thtpyz\IMG_20160304_122649.jpg"/>
          <p:cNvPicPr/>
          <p:nvPr/>
        </p:nvPicPr>
        <p:blipFill>
          <a:blip r:embed="rId2" cstate="print"/>
          <a:srcRect r="3579" b="26938"/>
          <a:stretch>
            <a:fillRect/>
          </a:stretch>
        </p:blipFill>
        <p:spPr bwMode="auto">
          <a:xfrm>
            <a:off x="3707904" y="2276872"/>
            <a:ext cx="493284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Диск Е\малюнки\фото школа\PA1101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2880320" cy="209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" name="Picture 2" descr="E:\малюнки\фото\Світанок\DSCF0120.JPG"/>
          <p:cNvPicPr>
            <a:picLocks noChangeAspect="1" noChangeArrowheads="1"/>
          </p:cNvPicPr>
          <p:nvPr/>
        </p:nvPicPr>
        <p:blipFill>
          <a:blip r:embed="rId4" cstate="print"/>
          <a:srcRect l="14588" r="8935"/>
          <a:stretch>
            <a:fillRect/>
          </a:stretch>
        </p:blipFill>
        <p:spPr bwMode="auto">
          <a:xfrm>
            <a:off x="179512" y="2204864"/>
            <a:ext cx="2448272" cy="218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малюнки\фото свята покрова\imageер.jpeg"/>
          <p:cNvPicPr>
            <a:picLocks noChangeAspect="1" noChangeArrowheads="1"/>
          </p:cNvPicPr>
          <p:nvPr/>
        </p:nvPicPr>
        <p:blipFill>
          <a:blip r:embed="rId5" cstate="print"/>
          <a:srcRect l="3738" t="9958" r="4126" b="12452"/>
          <a:stretch>
            <a:fillRect/>
          </a:stretch>
        </p:blipFill>
        <p:spPr bwMode="auto">
          <a:xfrm>
            <a:off x="4572000" y="4293096"/>
            <a:ext cx="4104456" cy="229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Диск Е\малюнки\Фото школа №3\фото 2015-2016\фото нв відео 2015-2016\духовна пісня квітен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581128"/>
            <a:ext cx="35843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8 ,thtpyz\IMG_20160304_124321.jpg"/>
          <p:cNvPicPr/>
          <p:nvPr/>
        </p:nvPicPr>
        <p:blipFill>
          <a:blip r:embed="rId2" cstate="print"/>
          <a:srcRect l="6492" r="19632" b="20069"/>
          <a:stretch>
            <a:fillRect/>
          </a:stretch>
        </p:blipFill>
        <p:spPr bwMode="auto">
          <a:xfrm>
            <a:off x="179512" y="4005064"/>
            <a:ext cx="4393300" cy="267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малюнки\фото\Світанок\IMG_1548.JPG"/>
          <p:cNvPicPr/>
          <p:nvPr/>
        </p:nvPicPr>
        <p:blipFill>
          <a:blip r:embed="rId3" cstate="print"/>
          <a:srcRect l="14661" r="17630" b="12741"/>
          <a:stretch>
            <a:fillRect/>
          </a:stretch>
        </p:blipFill>
        <p:spPr bwMode="auto">
          <a:xfrm>
            <a:off x="179512" y="260648"/>
            <a:ext cx="2803903" cy="2615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Диск Е\малюнки\ФЛЕШМОБ\DSC_2558.JPG"/>
          <p:cNvPicPr>
            <a:picLocks noChangeAspect="1" noChangeArrowheads="1"/>
          </p:cNvPicPr>
          <p:nvPr/>
        </p:nvPicPr>
        <p:blipFill>
          <a:blip r:embed="rId4" cstate="print"/>
          <a:srcRect t="22108" b="18964"/>
          <a:stretch>
            <a:fillRect/>
          </a:stretch>
        </p:blipFill>
        <p:spPr bwMode="auto">
          <a:xfrm>
            <a:off x="2915816" y="1268760"/>
            <a:ext cx="604867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7984" y="908720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Comic Sans MS" pitchFamily="66" charset="0"/>
              </a:rPr>
              <a:t>Танцювальний гурток</a:t>
            </a:r>
            <a:endParaRPr lang="ru-RU" sz="24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D:\Диск Е\малюнки\фото школа\P82701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61048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ody_melodies">
  <a:themeElements>
    <a:clrScheme name="moody_melodi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ody_melodi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7999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7999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ody_melod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ody_melodi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ody_melodi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ody_melodi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ody_melodi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ody_melodi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ody_melodi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419</Words>
  <Application>Microsoft Office PowerPoint</Application>
  <PresentationFormat>Экран (4:3)</PresentationFormat>
  <Paragraphs>61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Поток</vt:lpstr>
      <vt:lpstr>moody_melodies</vt:lpstr>
      <vt:lpstr>Слайд 1</vt:lpstr>
      <vt:lpstr>Слайд 2</vt:lpstr>
      <vt:lpstr>Слайд 3</vt:lpstr>
      <vt:lpstr>Слайд 4</vt:lpstr>
      <vt:lpstr>Слайд 5</vt:lpstr>
      <vt:lpstr>Відкриті уроки</vt:lpstr>
      <vt:lpstr>Відкриті виховні заходи:</vt:lpstr>
      <vt:lpstr>Слайд 8</vt:lpstr>
      <vt:lpstr>Слайд 9</vt:lpstr>
      <vt:lpstr>Слайд 10</vt:lpstr>
      <vt:lpstr>Слайд 11</vt:lpstr>
      <vt:lpstr>ДЯКУЮ  ЗА  УВАГУ!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Яна</cp:lastModifiedBy>
  <cp:revision>161</cp:revision>
  <dcterms:created xsi:type="dcterms:W3CDTF">2014-09-04T21:19:08Z</dcterms:created>
  <dcterms:modified xsi:type="dcterms:W3CDTF">2016-11-28T16:36:46Z</dcterms:modified>
</cp:coreProperties>
</file>