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Default Extension="docx" ContentType="application/vnd.openxmlformats-officedocument.wordprocessingml.document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slideLayouts/slideLayout25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8" r:id="rId1"/>
    <p:sldMasterId id="2147483780" r:id="rId2"/>
    <p:sldMasterId id="2147483792" r:id="rId3"/>
  </p:sldMasterIdLst>
  <p:notesMasterIdLst>
    <p:notesMasterId r:id="rId22"/>
  </p:notesMasterIdLst>
  <p:sldIdLst>
    <p:sldId id="274" r:id="rId4"/>
    <p:sldId id="260" r:id="rId5"/>
    <p:sldId id="261" r:id="rId6"/>
    <p:sldId id="256" r:id="rId7"/>
    <p:sldId id="264" r:id="rId8"/>
    <p:sldId id="258" r:id="rId9"/>
    <p:sldId id="262" r:id="rId10"/>
    <p:sldId id="273" r:id="rId11"/>
    <p:sldId id="257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5" r:id="rId20"/>
    <p:sldId id="263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9796" autoAdjust="0"/>
    <p:restoredTop sz="94660"/>
  </p:normalViewPr>
  <p:slideViewPr>
    <p:cSldViewPr>
      <p:cViewPr varScale="1">
        <p:scale>
          <a:sx n="74" d="100"/>
          <a:sy n="74" d="100"/>
        </p:scale>
        <p:origin x="-7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790076-7F49-4780-AB26-5FC9900A5C2A}" type="datetimeFigureOut">
              <a:rPr lang="ru-RU" smtClean="0"/>
              <a:pPr/>
              <a:t>28.11.2016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68AF61-97C6-4923-A423-3C0C3C39700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63162-5E9F-4E26-BEA7-F2B42E09235E}" type="datetime1">
              <a:rPr lang="ru-RU" smtClean="0"/>
              <a:pPr/>
              <a:t>28.11.2016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9F446-6EC5-49FD-AD70-6244ABDA4D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7A281-F04F-497F-9CCC-E92347CDEB89}" type="datetime1">
              <a:rPr lang="ru-RU" smtClean="0"/>
              <a:pPr/>
              <a:t>28.11.2016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9F446-6EC5-49FD-AD70-6244ABDA4D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42D50-FF0B-4853-92F4-B909F19CA047}" type="datetime1">
              <a:rPr lang="ru-RU" smtClean="0"/>
              <a:pPr/>
              <a:t>28.11.2016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9F446-6EC5-49FD-AD70-6244ABDA4D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C5B1B-7696-4EFE-89C7-DDDDC42D5015}" type="datetime1">
              <a:rPr lang="ru-RU" smtClean="0">
                <a:solidFill>
                  <a:srgbClr val="DBF5F9">
                    <a:shade val="90000"/>
                  </a:srgbClr>
                </a:solidFill>
              </a:rPr>
              <a:pPr/>
              <a:t>28.11.2016</a:t>
            </a:fld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97C3B-2CEF-4979-AB7C-3A61A30768DA}" type="slidenum">
              <a:rPr lang="ru-RU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B339D-CD88-4F95-946B-D5DC644EC903}" type="datetime1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28.11.2016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97C3B-2CEF-4979-AB7C-3A61A30768DA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5C098-BDEC-471A-8BB4-4058ADA741C7}" type="datetime1">
              <a:rPr lang="ru-RU" smtClean="0">
                <a:solidFill>
                  <a:srgbClr val="DBF5F9">
                    <a:shade val="90000"/>
                  </a:srgbClr>
                </a:solidFill>
              </a:rPr>
              <a:pPr/>
              <a:t>28.11.2016</a:t>
            </a:fld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97C3B-2CEF-4979-AB7C-3A61A30768DA}" type="slidenum">
              <a:rPr lang="ru-RU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8BE9F-B075-4382-ADF7-DEB63C683A17}" type="datetime1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28.11.2016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97C3B-2CEF-4979-AB7C-3A61A30768DA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4B38C-4EF7-4716-BA2B-C0FCB047B56B}" type="datetime1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28.11.2016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97C3B-2CEF-4979-AB7C-3A61A30768DA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90841-283B-40EB-B9D7-5ACF77030F6E}" type="datetime1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28.11.2016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97C3B-2CEF-4979-AB7C-3A61A30768DA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0AB50-752F-4F29-84A8-6F49F3E6BCF6}" type="datetime1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28.11.2016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97C3B-2CEF-4979-AB7C-3A61A30768DA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5282C-CA31-4768-BECF-D249E5A2CC8E}" type="datetime1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28.11.2016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97C3B-2CEF-4979-AB7C-3A61A30768DA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51EC5-9900-4085-9805-A268E04E893D}" type="datetime1">
              <a:rPr lang="ru-RU" smtClean="0"/>
              <a:pPr/>
              <a:t>28.11.2016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9F446-6EC5-49FD-AD70-6244ABDA4D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9CB71-6833-4054-9F22-2C67958E89E8}" type="datetime1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28.11.2016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9B97C3B-2CEF-4979-AB7C-3A61A30768DA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83DAE-E5CB-411F-9F10-BC2D141008DB}" type="datetime1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28.11.2016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97C3B-2CEF-4979-AB7C-3A61A30768DA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9EDC1-0357-461C-8D09-4F689F007B54}" type="datetime1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28.11.2016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97C3B-2CEF-4979-AB7C-3A61A30768DA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7F48A-A6B9-46F0-AE3F-71CE7B1AFCB3}" type="datetime1">
              <a:rPr lang="ru-RU" smtClean="0">
                <a:solidFill>
                  <a:srgbClr val="DBF5F9">
                    <a:shade val="90000"/>
                  </a:srgbClr>
                </a:solidFill>
              </a:rPr>
              <a:pPr/>
              <a:t>28.11.2016</a:t>
            </a:fld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6F466-E12D-4C06-9340-D9CFC0D559FE}" type="slidenum">
              <a:rPr lang="ru-RU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A168A-765C-4519-9399-74C6FBFF512B}" type="datetime1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28.11.2016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6F466-E12D-4C06-9340-D9CFC0D559FE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FAEDB-7B85-42FD-894A-DA9F38F49507}" type="datetime1">
              <a:rPr lang="ru-RU" smtClean="0">
                <a:solidFill>
                  <a:srgbClr val="DBF5F9">
                    <a:shade val="90000"/>
                  </a:srgbClr>
                </a:solidFill>
              </a:rPr>
              <a:pPr/>
              <a:t>28.11.2016</a:t>
            </a:fld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6F466-E12D-4C06-9340-D9CFC0D559FE}" type="slidenum">
              <a:rPr lang="ru-RU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0CD96-0825-4421-9A33-F1B8C807F692}" type="datetime1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28.11.2016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6F466-E12D-4C06-9340-D9CFC0D559FE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DAF17-ECA4-4801-A619-810EC3E1DF7B}" type="datetime1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28.11.2016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6F466-E12D-4C06-9340-D9CFC0D559FE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C9F77-302D-47AE-9CAC-758703D37BB2}" type="datetime1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28.11.2016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6F466-E12D-4C06-9340-D9CFC0D559FE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CB60E-349A-4805-9F0F-98CA8EF99727}" type="datetime1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28.11.2016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6F466-E12D-4C06-9340-D9CFC0D559FE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220BA-6023-452D-ACB1-D0D0A502E2C2}" type="datetime1">
              <a:rPr lang="ru-RU" smtClean="0"/>
              <a:pPr/>
              <a:t>28.11.2016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9F446-6EC5-49FD-AD70-6244ABDA4D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A0992-F5CA-4E84-9BCA-8E5E3C48D636}" type="datetime1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28.11.2016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6F466-E12D-4C06-9340-D9CFC0D559FE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B4890-DD7D-4F99-9D6E-D0A346DB4555}" type="datetime1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28.11.2016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196F466-E12D-4C06-9340-D9CFC0D559FE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D274A-7D02-4C49-BB1C-78879E1944F5}" type="datetime1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28.11.2016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6F466-E12D-4C06-9340-D9CFC0D559FE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A3335-01BD-4150-9064-41BDB33FA2EC}" type="datetime1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28.11.2016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6F466-E12D-4C06-9340-D9CFC0D559FE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193CC-8D18-40D6-9476-B0BB23133BA4}" type="datetime1">
              <a:rPr lang="ru-RU" smtClean="0"/>
              <a:pPr/>
              <a:t>28.11.2016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9F446-6EC5-49FD-AD70-6244ABDA4D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C4DDD-D066-4C0B-98E0-2A02F3AE7CB0}" type="datetime1">
              <a:rPr lang="ru-RU" smtClean="0"/>
              <a:pPr/>
              <a:t>28.11.2016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9F446-6EC5-49FD-AD70-6244ABDA4D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0A6E9-AAE4-4969-9220-AA2C8A49DD87}" type="datetime1">
              <a:rPr lang="ru-RU" smtClean="0"/>
              <a:pPr/>
              <a:t>28.11.2016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9F446-6EC5-49FD-AD70-6244ABDA4D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F662A-C455-449F-A2A8-B6A9BEB3E136}" type="datetime1">
              <a:rPr lang="ru-RU" smtClean="0"/>
              <a:pPr/>
              <a:t>28.11.2016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9F446-6EC5-49FD-AD70-6244ABDA4D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B453A-FF1D-43F5-8363-7C54F82D20F6}" type="datetime1">
              <a:rPr lang="ru-RU" smtClean="0"/>
              <a:pPr/>
              <a:t>28.11.2016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9F446-6EC5-49FD-AD70-6244ABDA4D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3B3B4-965D-4FF9-AF61-0BDDE2146FEC}" type="datetime1">
              <a:rPr lang="ru-RU" smtClean="0"/>
              <a:pPr/>
              <a:t>28.11.2016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9F446-6EC5-49FD-AD70-6244ABDA4D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4855FE-8CC0-4A6E-BDB5-155D8A6C2D41}" type="datetime1">
              <a:rPr lang="ru-RU" smtClean="0"/>
              <a:pPr/>
              <a:t>28.11.2016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9F446-6EC5-49FD-AD70-6244ABDA4D1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7FE39F2-2593-470D-98EA-B674C109119A}" type="datetime1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28.11.2016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9B97C3B-2CEF-4979-AB7C-3A61A30768DA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9880A25-2776-4634-AD68-DBC9375EC3CA}" type="datetime1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28.11.2016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196F466-E12D-4C06-9340-D9CFC0D559FE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H:\&#1057;&#1077;&#1084;&#1110;&#1085;&#1072;&#1088;%20&#1079;%20&#1093;&#1091;&#1076;%20&#1077;&#1089;&#1090;%20&#1094;&#1080;&#1082;&#1083;&#1091;2016&#1088;\&#1084;&#1091;&#1079;&#1080;&#1082;&#1086;%20&#1095;&#1072;&#1088;&#1110;&#1074;&#1085;&#1077;%20&#1076;&#1080;&#1074;&#1086;\843_Muz.instrumenti.mp3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gif"/><Relationship Id="rId2" Type="http://schemas.openxmlformats.org/officeDocument/2006/relationships/slideLayout" Target="../slideLayouts/slideLayout18.xml"/><Relationship Id="rId1" Type="http://schemas.openxmlformats.org/officeDocument/2006/relationships/audio" Target="file:///H:\&#1057;&#1077;&#1084;&#1110;&#1085;&#1072;&#1088;%20&#1079;%20&#1093;&#1091;&#1076;%20&#1077;&#1089;&#1090;%20&#1094;&#1080;&#1082;&#1083;&#1091;2016&#1088;\&#1084;&#1091;&#1079;&#1080;&#1082;&#1086;%20&#1095;&#1072;&#1088;&#1110;&#1074;&#1085;&#1077;%20&#1076;&#1080;&#1074;&#1086;\4%20%20%20&#1058;&#1059;&#1064;%20%20.MP3" TargetMode="External"/><Relationship Id="rId4" Type="http://schemas.openxmlformats.org/officeDocument/2006/relationships/image" Target="../media/image2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H:\&#1057;&#1077;&#1084;&#1110;&#1085;&#1072;&#1088;%20&#1079;%20&#1093;&#1091;&#1076;%20&#1077;&#1089;&#1090;%20&#1094;&#1080;&#1082;&#1083;&#1091;2016&#1088;\&#1084;&#1091;&#1079;&#1080;&#1082;&#1086;%20&#1095;&#1072;&#1088;&#1110;&#1074;&#1085;&#1077;%20&#1076;&#1080;&#1074;&#1086;\843_Muz.instrumenti.mp3" TargetMode="External"/><Relationship Id="rId4" Type="http://schemas.openxmlformats.org/officeDocument/2006/relationships/image" Target="../media/image2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Office_Word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H:\&#1057;&#1077;&#1084;&#1110;&#1085;&#1072;&#1088;%20&#1079;%20&#1093;&#1091;&#1076;%20&#1077;&#1089;&#1090;%20&#1094;&#1080;&#1082;&#1083;&#1091;2016&#1088;\&#1084;&#1091;&#1079;&#1080;&#1082;&#1086;%20&#1095;&#1072;&#1088;&#1110;&#1074;&#1085;&#1077;%20&#1076;&#1080;&#1074;&#1086;\251_Usmihnus-.mp3" TargetMode="External"/><Relationship Id="rId5" Type="http://schemas.openxmlformats.org/officeDocument/2006/relationships/image" Target="../media/image11.png"/><Relationship Id="rId4" Type="http://schemas.openxmlformats.org/officeDocument/2006/relationships/image" Target="../media/image10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7" Type="http://schemas.openxmlformats.org/officeDocument/2006/relationships/image" Target="../media/image16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6" Type="http://schemas.openxmlformats.org/officeDocument/2006/relationships/hyperlink" Target="../&#1048;&#1085;&#1089;&#1090;&#1088;&#1091;&#1084;&#1077;&#1085;&#1090;&#1099;/&#1090;&#1088;&#1091;&#1073;&#1072;.wav" TargetMode="Externa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H:\&#1057;&#1077;&#1084;&#1110;&#1085;&#1072;&#1088;%20&#1079;%20&#1093;&#1091;&#1076;%20&#1077;&#1089;&#1090;%20&#1094;&#1080;&#1082;&#1083;&#1091;2016&#1088;\&#1084;&#1091;&#1079;&#1080;&#1082;&#1086;%20&#1095;&#1072;&#1088;&#1110;&#1074;&#1085;&#1077;%20&#1076;&#1080;&#1074;&#1086;\&#1047;&#1072;&#1087;&#1072;&#1083;&#1100;&#1085;&#1080;&#1081;%20&#1090;&#1072;&#1085;&#1086;&#1095;&#1086;&#1082;-.wma" TargetMode="External"/><Relationship Id="rId5" Type="http://schemas.openxmlformats.org/officeDocument/2006/relationships/image" Target="../media/image19.png"/><Relationship Id="rId4" Type="http://schemas.openxmlformats.org/officeDocument/2006/relationships/image" Target="../media/image1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36194" name="Picture 2" descr="D:\Диск Е\малюнки\нотки картинки\1322404078_leszmacdvjfmfqb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87910" cy="6858000"/>
          </a:xfrm>
          <a:prstGeom prst="rect">
            <a:avLst/>
          </a:prstGeom>
          <a:noFill/>
        </p:spPr>
      </p:pic>
      <p:pic>
        <p:nvPicPr>
          <p:cNvPr id="6" name="843_Muz.instrumenti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316416" y="6093296"/>
            <a:ext cx="520824" cy="5208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9072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Documents and Settings\Admin\Рабочий стол\танець\шарик.gif"/>
          <p:cNvPicPr/>
          <p:nvPr/>
        </p:nvPicPr>
        <p:blipFill>
          <a:blip r:embed="rId2" cstate="print"/>
          <a:srcRect l="51844" t="37869" r="26166" b="18367"/>
          <a:stretch>
            <a:fillRect/>
          </a:stretch>
        </p:blipFill>
        <p:spPr bwMode="auto">
          <a:xfrm>
            <a:off x="4786314" y="2500306"/>
            <a:ext cx="13049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 descr="C:\Documents and Settings\Admin\Рабочий стол\танець\шарик.gif"/>
          <p:cNvPicPr/>
          <p:nvPr/>
        </p:nvPicPr>
        <p:blipFill>
          <a:blip r:embed="rId2" cstate="print"/>
          <a:srcRect l="51844" t="37869" r="26166" b="18367"/>
          <a:stretch>
            <a:fillRect/>
          </a:stretch>
        </p:blipFill>
        <p:spPr bwMode="auto">
          <a:xfrm>
            <a:off x="1214414" y="2643182"/>
            <a:ext cx="13049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C:\Documents and Settings\Admin\Рабочий стол\танець\шарик.gif"/>
          <p:cNvPicPr/>
          <p:nvPr/>
        </p:nvPicPr>
        <p:blipFill>
          <a:blip r:embed="rId2" cstate="print"/>
          <a:srcRect l="51844" t="37869" r="26166" b="18367"/>
          <a:stretch>
            <a:fillRect/>
          </a:stretch>
        </p:blipFill>
        <p:spPr bwMode="auto">
          <a:xfrm>
            <a:off x="2357422" y="3143248"/>
            <a:ext cx="13049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C:\Documents and Settings\Admin\Рабочий стол\танець\шарик.gif"/>
          <p:cNvPicPr/>
          <p:nvPr/>
        </p:nvPicPr>
        <p:blipFill>
          <a:blip r:embed="rId2" cstate="print"/>
          <a:srcRect l="51844" t="37869" r="26166" b="18367"/>
          <a:stretch>
            <a:fillRect/>
          </a:stretch>
        </p:blipFill>
        <p:spPr bwMode="auto">
          <a:xfrm>
            <a:off x="6072198" y="2786058"/>
            <a:ext cx="1304925" cy="176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C:\Documents and Settings\Admin\Рабочий стол\танець\шарик.gif"/>
          <p:cNvPicPr/>
          <p:nvPr/>
        </p:nvPicPr>
        <p:blipFill>
          <a:blip r:embed="rId2" cstate="print"/>
          <a:srcRect l="51844" t="37869" r="26166" b="18367"/>
          <a:stretch>
            <a:fillRect/>
          </a:stretch>
        </p:blipFill>
        <p:spPr bwMode="auto">
          <a:xfrm>
            <a:off x="7358082" y="2928934"/>
            <a:ext cx="13049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C:\Documents and Settings\Admin\Рабочий стол\танець\шарик.gif"/>
          <p:cNvPicPr/>
          <p:nvPr/>
        </p:nvPicPr>
        <p:blipFill>
          <a:blip r:embed="rId2" cstate="print"/>
          <a:srcRect l="51844" t="37869" r="26166" b="18367"/>
          <a:stretch>
            <a:fillRect/>
          </a:stretch>
        </p:blipFill>
        <p:spPr bwMode="auto">
          <a:xfrm>
            <a:off x="214282" y="3357562"/>
            <a:ext cx="13049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C:\Documents and Settings\Admin\Рабочий стол\танець\шарик.gif"/>
          <p:cNvPicPr/>
          <p:nvPr/>
        </p:nvPicPr>
        <p:blipFill>
          <a:blip r:embed="rId2" cstate="print"/>
          <a:srcRect l="51844" t="37869" r="26166" b="18367"/>
          <a:stretch>
            <a:fillRect/>
          </a:stretch>
        </p:blipFill>
        <p:spPr bwMode="auto">
          <a:xfrm>
            <a:off x="3714744" y="2857496"/>
            <a:ext cx="13049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5214942" y="2857496"/>
            <a:ext cx="50847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dirty="0" smtClean="0">
                <a:solidFill>
                  <a:srgbClr val="FFFF00"/>
                </a:solidFill>
              </a:rPr>
              <a:t>У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643042" y="2857496"/>
            <a:ext cx="56457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400" dirty="0" smtClean="0">
                <a:solidFill>
                  <a:srgbClr val="FFFF00"/>
                </a:solidFill>
              </a:rPr>
              <a:t>А</a:t>
            </a:r>
            <a:endParaRPr lang="ru-RU" sz="4400" dirty="0">
              <a:solidFill>
                <a:srgbClr val="FFFF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786050" y="3429000"/>
            <a:ext cx="49404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dirty="0" smtClean="0">
                <a:solidFill>
                  <a:srgbClr val="FFFF00"/>
                </a:solidFill>
              </a:rPr>
              <a:t>Б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071934" y="3071810"/>
            <a:ext cx="78581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000" dirty="0" smtClean="0">
                <a:solidFill>
                  <a:srgbClr val="FFFF00"/>
                </a:solidFill>
              </a:rPr>
              <a:t>Д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429388" y="3000372"/>
            <a:ext cx="53091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dirty="0" smtClean="0">
                <a:solidFill>
                  <a:srgbClr val="FFFF00"/>
                </a:solidFill>
              </a:rPr>
              <a:t>А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715272" y="3143248"/>
            <a:ext cx="64294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000" dirty="0" smtClean="0">
                <a:solidFill>
                  <a:srgbClr val="FFFF00"/>
                </a:solidFill>
              </a:rPr>
              <a:t>Н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42910" y="3571876"/>
            <a:ext cx="64294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000" dirty="0" smtClean="0">
                <a:solidFill>
                  <a:srgbClr val="FFFF00"/>
                </a:solidFill>
              </a:rPr>
              <a:t>Р</a:t>
            </a:r>
            <a:endParaRPr lang="ru-RU" sz="4000" dirty="0">
              <a:solidFill>
                <a:srgbClr val="FFFF00"/>
              </a:solidFill>
            </a:endParaRPr>
          </a:p>
        </p:txBody>
      </p:sp>
      <p:pic>
        <p:nvPicPr>
          <p:cNvPr id="17" name="Рисунок 16" descr="C:\Documents and Settings\Admin\Рабочий стол\танець\кубики2.png"/>
          <p:cNvPicPr/>
          <p:nvPr/>
        </p:nvPicPr>
        <p:blipFill>
          <a:blip r:embed="rId3" cstate="print"/>
          <a:srcRect l="62389" t="27874" b="66299"/>
          <a:stretch>
            <a:fillRect/>
          </a:stretch>
        </p:blipFill>
        <p:spPr bwMode="auto">
          <a:xfrm>
            <a:off x="1142976" y="5072074"/>
            <a:ext cx="7286676" cy="1352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Прямоугольник 18"/>
          <p:cNvSpPr/>
          <p:nvPr/>
        </p:nvSpPr>
        <p:spPr>
          <a:xfrm>
            <a:off x="1214414" y="5286388"/>
            <a:ext cx="71438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400" dirty="0" smtClean="0">
                <a:solidFill>
                  <a:prstClr val="black"/>
                </a:solidFill>
              </a:rPr>
              <a:t>Б     А     Н     Д    У    Р     А</a:t>
            </a:r>
            <a:endParaRPr lang="ru-RU" sz="4400" dirty="0">
              <a:solidFill>
                <a:prstClr val="black"/>
              </a:solidFill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500298" y="214290"/>
            <a:ext cx="4000496" cy="298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000" dirty="0" smtClean="0">
                <a:solidFill>
                  <a:prstClr val="black"/>
                </a:solidFill>
                <a:latin typeface="Comic Sans MS" pitchFamily="66" charset="0"/>
              </a:rPr>
              <a:t>Україну прославляє,</a:t>
            </a:r>
            <a:endParaRPr lang="ru-RU" sz="2000" dirty="0" smtClean="0">
              <a:solidFill>
                <a:prstClr val="black"/>
              </a:solidFill>
              <a:latin typeface="Comic Sans MS" pitchFamily="66" charset="0"/>
            </a:endParaRPr>
          </a:p>
          <a:p>
            <a:pPr algn="ctr"/>
            <a:r>
              <a:rPr lang="uk-UA" sz="2000" dirty="0" smtClean="0">
                <a:solidFill>
                  <a:prstClr val="black"/>
                </a:solidFill>
                <a:latin typeface="Comic Sans MS" pitchFamily="66" charset="0"/>
              </a:rPr>
              <a:t>Хоч не знає слів,</a:t>
            </a:r>
            <a:endParaRPr lang="ru-RU" sz="2000" dirty="0" smtClean="0">
              <a:solidFill>
                <a:prstClr val="black"/>
              </a:solidFill>
              <a:latin typeface="Comic Sans MS" pitchFamily="66" charset="0"/>
            </a:endParaRPr>
          </a:p>
          <a:p>
            <a:pPr algn="ctr"/>
            <a:r>
              <a:rPr lang="uk-UA" sz="2000" dirty="0" smtClean="0">
                <a:solidFill>
                  <a:prstClr val="black"/>
                </a:solidFill>
                <a:latin typeface="Comic Sans MS" pitchFamily="66" charset="0"/>
              </a:rPr>
              <a:t>Тугу людям розганяє</a:t>
            </a:r>
            <a:endParaRPr lang="ru-RU" sz="2000" dirty="0" smtClean="0">
              <a:solidFill>
                <a:prstClr val="black"/>
              </a:solidFill>
              <a:latin typeface="Comic Sans MS" pitchFamily="66" charset="0"/>
            </a:endParaRPr>
          </a:p>
          <a:p>
            <a:pPr algn="ctr"/>
            <a:r>
              <a:rPr lang="uk-UA" sz="2000" dirty="0" smtClean="0">
                <a:solidFill>
                  <a:prstClr val="black"/>
                </a:solidFill>
                <a:latin typeface="Comic Sans MS" pitchFamily="66" charset="0"/>
              </a:rPr>
              <a:t>Багатострунний спів.</a:t>
            </a:r>
            <a:endParaRPr lang="ru-RU" sz="2000" dirty="0" smtClean="0">
              <a:solidFill>
                <a:prstClr val="black"/>
              </a:solidFill>
              <a:latin typeface="Comic Sans MS" pitchFamily="66" charset="0"/>
            </a:endParaRPr>
          </a:p>
          <a:p>
            <a:pPr algn="ctr"/>
            <a:r>
              <a:rPr lang="uk-UA" sz="2000" dirty="0" smtClean="0">
                <a:solidFill>
                  <a:prstClr val="black"/>
                </a:solidFill>
                <a:latin typeface="Comic Sans MS" pitchFamily="66" charset="0"/>
              </a:rPr>
              <a:t>У похід її з собою</a:t>
            </a:r>
            <a:endParaRPr lang="ru-RU" sz="2000" dirty="0" smtClean="0">
              <a:solidFill>
                <a:prstClr val="black"/>
              </a:solidFill>
              <a:latin typeface="Comic Sans MS" pitchFamily="66" charset="0"/>
            </a:endParaRPr>
          </a:p>
          <a:p>
            <a:pPr algn="ctr"/>
            <a:r>
              <a:rPr lang="uk-UA" sz="2000" dirty="0" smtClean="0">
                <a:solidFill>
                  <a:prstClr val="black"/>
                </a:solidFill>
                <a:latin typeface="Comic Sans MS" pitchFamily="66" charset="0"/>
              </a:rPr>
              <a:t>Брав козак Мамай,</a:t>
            </a:r>
            <a:endParaRPr lang="ru-RU" sz="2000" dirty="0" smtClean="0">
              <a:solidFill>
                <a:prstClr val="black"/>
              </a:solidFill>
              <a:latin typeface="Comic Sans MS" pitchFamily="66" charset="0"/>
            </a:endParaRPr>
          </a:p>
          <a:p>
            <a:pPr algn="ctr"/>
            <a:r>
              <a:rPr lang="uk-UA" sz="2000" dirty="0" smtClean="0">
                <a:solidFill>
                  <a:prstClr val="black"/>
                </a:solidFill>
                <a:latin typeface="Comic Sans MS" pitchFamily="66" charset="0"/>
              </a:rPr>
              <a:t>Мов ясну леліяв зброю.</a:t>
            </a:r>
            <a:endParaRPr lang="ru-RU" sz="2000" dirty="0" smtClean="0">
              <a:solidFill>
                <a:prstClr val="black"/>
              </a:solidFill>
              <a:latin typeface="Comic Sans MS" pitchFamily="66" charset="0"/>
            </a:endParaRPr>
          </a:p>
          <a:p>
            <a:pPr algn="ctr"/>
            <a:r>
              <a:rPr lang="uk-UA" sz="2000" dirty="0" smtClean="0">
                <a:solidFill>
                  <a:prstClr val="black"/>
                </a:solidFill>
                <a:latin typeface="Comic Sans MS" pitchFamily="66" charset="0"/>
              </a:rPr>
              <a:t>Хто вона: вгадай? </a:t>
            </a:r>
            <a:endParaRPr lang="ru-RU" sz="2000" dirty="0" smtClean="0">
              <a:solidFill>
                <a:prstClr val="black"/>
              </a:solidFill>
              <a:latin typeface="Comic Sans MS" pitchFamily="66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800" dirty="0" smtClean="0">
              <a:solidFill>
                <a:prstClr val="black"/>
              </a:solidFill>
              <a:latin typeface="Comic Sans MS" pitchFamily="66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0" y="0"/>
            <a:ext cx="12858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>
                <a:solidFill>
                  <a:schemeClr val="bg1">
                    <a:lumMod val="95000"/>
                  </a:schemeClr>
                </a:solidFill>
              </a:rPr>
              <a:t>РАУНД 6</a:t>
            </a:r>
            <a:endParaRPr lang="ru-RU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1" name="Номер слайда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97C3B-2CEF-4979-AB7C-3A61A30768DA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10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10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10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0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10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10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Documents and Settings\Admin\Рабочий стол\танець\шарик.gif"/>
          <p:cNvPicPr/>
          <p:nvPr/>
        </p:nvPicPr>
        <p:blipFill>
          <a:blip r:embed="rId2" cstate="print"/>
          <a:srcRect l="51844" t="37869" r="26166" b="18367"/>
          <a:stretch>
            <a:fillRect/>
          </a:stretch>
        </p:blipFill>
        <p:spPr bwMode="auto">
          <a:xfrm>
            <a:off x="4786314" y="2500306"/>
            <a:ext cx="13049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 descr="C:\Documents and Settings\Admin\Рабочий стол\танець\шарик.gif"/>
          <p:cNvPicPr/>
          <p:nvPr/>
        </p:nvPicPr>
        <p:blipFill>
          <a:blip r:embed="rId2" cstate="print"/>
          <a:srcRect l="51844" t="37869" r="26166" b="18367"/>
          <a:stretch>
            <a:fillRect/>
          </a:stretch>
        </p:blipFill>
        <p:spPr bwMode="auto">
          <a:xfrm>
            <a:off x="1214414" y="2643182"/>
            <a:ext cx="13049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C:\Documents and Settings\Admin\Рабочий стол\танець\шарик.gif"/>
          <p:cNvPicPr/>
          <p:nvPr/>
        </p:nvPicPr>
        <p:blipFill>
          <a:blip r:embed="rId2" cstate="print"/>
          <a:srcRect l="51844" t="37869" r="26166" b="18367"/>
          <a:stretch>
            <a:fillRect/>
          </a:stretch>
        </p:blipFill>
        <p:spPr bwMode="auto">
          <a:xfrm>
            <a:off x="2357422" y="3143248"/>
            <a:ext cx="13049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C:\Documents and Settings\Admin\Рабочий стол\танець\шарик.gif"/>
          <p:cNvPicPr/>
          <p:nvPr/>
        </p:nvPicPr>
        <p:blipFill>
          <a:blip r:embed="rId2" cstate="print"/>
          <a:srcRect l="51844" t="37869" r="26166" b="18367"/>
          <a:stretch>
            <a:fillRect/>
          </a:stretch>
        </p:blipFill>
        <p:spPr bwMode="auto">
          <a:xfrm>
            <a:off x="6072198" y="2786058"/>
            <a:ext cx="1304925" cy="176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C:\Documents and Settings\Admin\Рабочий стол\танець\шарик.gif"/>
          <p:cNvPicPr/>
          <p:nvPr/>
        </p:nvPicPr>
        <p:blipFill>
          <a:blip r:embed="rId2" cstate="print"/>
          <a:srcRect l="51844" t="37869" r="26166" b="18367"/>
          <a:stretch>
            <a:fillRect/>
          </a:stretch>
        </p:blipFill>
        <p:spPr bwMode="auto">
          <a:xfrm>
            <a:off x="7358082" y="2928934"/>
            <a:ext cx="13049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C:\Documents and Settings\Admin\Рабочий стол\танець\шарик.gif"/>
          <p:cNvPicPr/>
          <p:nvPr/>
        </p:nvPicPr>
        <p:blipFill>
          <a:blip r:embed="rId2" cstate="print"/>
          <a:srcRect l="51844" t="37869" r="26166" b="18367"/>
          <a:stretch>
            <a:fillRect/>
          </a:stretch>
        </p:blipFill>
        <p:spPr bwMode="auto">
          <a:xfrm>
            <a:off x="214282" y="3357562"/>
            <a:ext cx="13049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C:\Documents and Settings\Admin\Рабочий стол\танець\шарик.gif"/>
          <p:cNvPicPr/>
          <p:nvPr/>
        </p:nvPicPr>
        <p:blipFill>
          <a:blip r:embed="rId2" cstate="print"/>
          <a:srcRect l="51844" t="37869" r="26166" b="18367"/>
          <a:stretch>
            <a:fillRect/>
          </a:stretch>
        </p:blipFill>
        <p:spPr bwMode="auto">
          <a:xfrm>
            <a:off x="3714744" y="2857496"/>
            <a:ext cx="13049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5214942" y="2857496"/>
            <a:ext cx="59343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dirty="0" smtClean="0">
                <a:solidFill>
                  <a:srgbClr val="FFFF00"/>
                </a:solidFill>
              </a:rPr>
              <a:t>И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643042" y="2857496"/>
            <a:ext cx="56457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400" dirty="0" smtClean="0">
                <a:solidFill>
                  <a:srgbClr val="FFFF00"/>
                </a:solidFill>
              </a:rPr>
              <a:t>А</a:t>
            </a:r>
            <a:endParaRPr lang="ru-RU" sz="4400" dirty="0">
              <a:solidFill>
                <a:srgbClr val="FFFF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786050" y="3429000"/>
            <a:ext cx="49404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dirty="0" smtClean="0">
                <a:solidFill>
                  <a:srgbClr val="FFFF00"/>
                </a:solidFill>
              </a:rPr>
              <a:t>Б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071934" y="3071810"/>
            <a:ext cx="78581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000" dirty="0" smtClean="0">
                <a:solidFill>
                  <a:srgbClr val="FFFF00"/>
                </a:solidFill>
              </a:rPr>
              <a:t>М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429388" y="3000372"/>
            <a:ext cx="59343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dirty="0" smtClean="0">
                <a:solidFill>
                  <a:srgbClr val="FFFF00"/>
                </a:solidFill>
              </a:rPr>
              <a:t>И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715272" y="3143248"/>
            <a:ext cx="64294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000" dirty="0" smtClean="0">
                <a:solidFill>
                  <a:srgbClr val="FFFF00"/>
                </a:solidFill>
              </a:rPr>
              <a:t>Л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42910" y="3571876"/>
            <a:ext cx="64294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000" dirty="0" smtClean="0">
                <a:solidFill>
                  <a:srgbClr val="FFFF00"/>
                </a:solidFill>
              </a:rPr>
              <a:t>Ц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500298" y="214290"/>
            <a:ext cx="400049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 smtClean="0">
              <a:latin typeface="Comic Sans MS" pitchFamily="66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928662" y="642918"/>
            <a:ext cx="7143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dirty="0" smtClean="0">
                <a:latin typeface="Comic Sans MS" pitchFamily="66" charset="0"/>
              </a:rPr>
              <a:t>Є і струни і удари . </a:t>
            </a:r>
          </a:p>
          <a:p>
            <a:pPr algn="ctr"/>
            <a:r>
              <a:rPr lang="uk-UA" sz="2800" dirty="0" smtClean="0">
                <a:latin typeface="Comic Sans MS" pitchFamily="66" charset="0"/>
              </a:rPr>
              <a:t>Відгадай , що це….</a:t>
            </a:r>
            <a:endParaRPr lang="ru-RU" sz="2800" dirty="0">
              <a:latin typeface="Comic Sans MS" pitchFamily="66" charset="0"/>
            </a:endParaRPr>
          </a:p>
        </p:txBody>
      </p:sp>
      <p:pic>
        <p:nvPicPr>
          <p:cNvPr id="21" name="Рисунок 20" descr="C:\Documents and Settings\Admin\Рабочий стол\танець\кубики2.png"/>
          <p:cNvPicPr/>
          <p:nvPr/>
        </p:nvPicPr>
        <p:blipFill>
          <a:blip r:embed="rId3" cstate="print"/>
          <a:srcRect l="62389" t="27874" b="66299"/>
          <a:stretch>
            <a:fillRect/>
          </a:stretch>
        </p:blipFill>
        <p:spPr bwMode="auto">
          <a:xfrm>
            <a:off x="928662" y="5214950"/>
            <a:ext cx="7286676" cy="1352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Прямоугольник 22"/>
          <p:cNvSpPr/>
          <p:nvPr/>
        </p:nvSpPr>
        <p:spPr>
          <a:xfrm>
            <a:off x="1000100" y="5429264"/>
            <a:ext cx="71438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400" dirty="0" smtClean="0"/>
              <a:t>Ц     И     М    Б    А    Л     И</a:t>
            </a:r>
            <a:endParaRPr lang="ru-RU" sz="4400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97C3B-2CEF-4979-AB7C-3A61A30768DA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11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Documents and Settings\Admin\Рабочий стол\танець\шарик.gif"/>
          <p:cNvPicPr/>
          <p:nvPr/>
        </p:nvPicPr>
        <p:blipFill>
          <a:blip r:embed="rId2" cstate="print"/>
          <a:srcRect l="51844" t="37869" r="26166" b="18367"/>
          <a:stretch>
            <a:fillRect/>
          </a:stretch>
        </p:blipFill>
        <p:spPr bwMode="auto">
          <a:xfrm>
            <a:off x="4786314" y="2500306"/>
            <a:ext cx="13049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 descr="C:\Documents and Settings\Admin\Рабочий стол\танець\шарик.gif"/>
          <p:cNvPicPr/>
          <p:nvPr/>
        </p:nvPicPr>
        <p:blipFill>
          <a:blip r:embed="rId2" cstate="print"/>
          <a:srcRect l="51844" t="37869" r="26166" b="18367"/>
          <a:stretch>
            <a:fillRect/>
          </a:stretch>
        </p:blipFill>
        <p:spPr bwMode="auto">
          <a:xfrm>
            <a:off x="1214414" y="2643182"/>
            <a:ext cx="13049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C:\Documents and Settings\Admin\Рабочий стол\танець\шарик.gif"/>
          <p:cNvPicPr/>
          <p:nvPr/>
        </p:nvPicPr>
        <p:blipFill>
          <a:blip r:embed="rId2" cstate="print"/>
          <a:srcRect l="51844" t="37869" r="26166" b="18367"/>
          <a:stretch>
            <a:fillRect/>
          </a:stretch>
        </p:blipFill>
        <p:spPr bwMode="auto">
          <a:xfrm>
            <a:off x="2357422" y="3143248"/>
            <a:ext cx="13049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C:\Documents and Settings\Admin\Рабочий стол\танець\шарик.gif"/>
          <p:cNvPicPr/>
          <p:nvPr/>
        </p:nvPicPr>
        <p:blipFill>
          <a:blip r:embed="rId2" cstate="print"/>
          <a:srcRect l="51844" t="37869" r="26166" b="18367"/>
          <a:stretch>
            <a:fillRect/>
          </a:stretch>
        </p:blipFill>
        <p:spPr bwMode="auto">
          <a:xfrm>
            <a:off x="6072198" y="2786058"/>
            <a:ext cx="1304925" cy="176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C:\Documents and Settings\Admin\Рабочий стол\танець\шарик.gif"/>
          <p:cNvPicPr/>
          <p:nvPr/>
        </p:nvPicPr>
        <p:blipFill>
          <a:blip r:embed="rId2" cstate="print"/>
          <a:srcRect l="51844" t="37869" r="26166" b="18367"/>
          <a:stretch>
            <a:fillRect/>
          </a:stretch>
        </p:blipFill>
        <p:spPr bwMode="auto">
          <a:xfrm>
            <a:off x="7358082" y="2928934"/>
            <a:ext cx="13049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C:\Documents and Settings\Admin\Рабочий стол\танець\шарик.gif"/>
          <p:cNvPicPr/>
          <p:nvPr/>
        </p:nvPicPr>
        <p:blipFill>
          <a:blip r:embed="rId2" cstate="print"/>
          <a:srcRect l="51844" t="37869" r="26166" b="18367"/>
          <a:stretch>
            <a:fillRect/>
          </a:stretch>
        </p:blipFill>
        <p:spPr bwMode="auto">
          <a:xfrm>
            <a:off x="214282" y="3357562"/>
            <a:ext cx="13049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C:\Documents and Settings\Admin\Рабочий стол\танець\шарик.gif"/>
          <p:cNvPicPr/>
          <p:nvPr/>
        </p:nvPicPr>
        <p:blipFill>
          <a:blip r:embed="rId2" cstate="print"/>
          <a:srcRect l="51844" t="37869" r="26166" b="18367"/>
          <a:stretch>
            <a:fillRect/>
          </a:stretch>
        </p:blipFill>
        <p:spPr bwMode="auto">
          <a:xfrm>
            <a:off x="3714744" y="2857496"/>
            <a:ext cx="13049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5214942" y="2857496"/>
            <a:ext cx="51809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dirty="0" smtClean="0">
                <a:solidFill>
                  <a:srgbClr val="FFFF00"/>
                </a:solidFill>
              </a:rPr>
              <a:t>С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643042" y="2857496"/>
            <a:ext cx="56457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400" dirty="0" smtClean="0">
                <a:solidFill>
                  <a:srgbClr val="FFFF00"/>
                </a:solidFill>
              </a:rPr>
              <a:t>А</a:t>
            </a:r>
            <a:endParaRPr lang="ru-RU" sz="4400" dirty="0">
              <a:solidFill>
                <a:srgbClr val="FFFF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786050" y="3429000"/>
            <a:ext cx="59343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dirty="0" smtClean="0">
                <a:solidFill>
                  <a:srgbClr val="FFFF00"/>
                </a:solidFill>
              </a:rPr>
              <a:t>И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071934" y="3071810"/>
            <a:ext cx="78581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000" dirty="0" smtClean="0">
                <a:solidFill>
                  <a:srgbClr val="FFFF00"/>
                </a:solidFill>
              </a:rPr>
              <a:t>П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429388" y="3000372"/>
            <a:ext cx="52931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dirty="0" smtClean="0">
                <a:solidFill>
                  <a:srgbClr val="FFFF00"/>
                </a:solidFill>
              </a:rPr>
              <a:t>К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715272" y="3143248"/>
            <a:ext cx="64294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000" dirty="0" smtClean="0">
                <a:solidFill>
                  <a:srgbClr val="FFFF00"/>
                </a:solidFill>
              </a:rPr>
              <a:t>К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42910" y="3571876"/>
            <a:ext cx="64294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000" dirty="0" smtClean="0">
                <a:solidFill>
                  <a:srgbClr val="FFFF00"/>
                </a:solidFill>
              </a:rPr>
              <a:t>Р</a:t>
            </a:r>
            <a:endParaRPr lang="ru-RU" sz="4000" dirty="0">
              <a:solidFill>
                <a:srgbClr val="FFFF00"/>
              </a:solidFill>
            </a:endParaRPr>
          </a:p>
        </p:txBody>
      </p:sp>
      <p:pic>
        <p:nvPicPr>
          <p:cNvPr id="17" name="Рисунок 16" descr="C:\Documents and Settings\Admin\Рабочий стол\танець\кубики2.png"/>
          <p:cNvPicPr/>
          <p:nvPr/>
        </p:nvPicPr>
        <p:blipFill>
          <a:blip r:embed="rId3" cstate="print"/>
          <a:srcRect l="62389" t="27874" b="66299"/>
          <a:stretch>
            <a:fillRect/>
          </a:stretch>
        </p:blipFill>
        <p:spPr bwMode="auto">
          <a:xfrm>
            <a:off x="1142976" y="5072074"/>
            <a:ext cx="7286676" cy="1352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Прямоугольник 18"/>
          <p:cNvSpPr/>
          <p:nvPr/>
        </p:nvSpPr>
        <p:spPr>
          <a:xfrm>
            <a:off x="1214414" y="5286388"/>
            <a:ext cx="71438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400" dirty="0" smtClean="0"/>
              <a:t>С     К     Р     И    П    К     А</a:t>
            </a:r>
            <a:endParaRPr lang="ru-RU" sz="4400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500298" y="571480"/>
            <a:ext cx="4000496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Прилягла панянка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На моє плече,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Від її співанки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Аж сльоза тече. 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97C3B-2CEF-4979-AB7C-3A61A30768DA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12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10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Documents and Settings\Admin\Рабочий стол\танець\шарик.gif"/>
          <p:cNvPicPr/>
          <p:nvPr/>
        </p:nvPicPr>
        <p:blipFill>
          <a:blip r:embed="rId2" cstate="print"/>
          <a:srcRect l="51844" t="37869" r="26166" b="18367"/>
          <a:stretch>
            <a:fillRect/>
          </a:stretch>
        </p:blipFill>
        <p:spPr bwMode="auto">
          <a:xfrm>
            <a:off x="3857620" y="3357562"/>
            <a:ext cx="1304925" cy="1981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 descr="C:\Documents and Settings\Admin\Рабочий стол\танець\шарик.gif"/>
          <p:cNvPicPr/>
          <p:nvPr/>
        </p:nvPicPr>
        <p:blipFill>
          <a:blip r:embed="rId2" cstate="print"/>
          <a:srcRect l="51844" t="37869" r="26166" b="18367"/>
          <a:stretch>
            <a:fillRect/>
          </a:stretch>
        </p:blipFill>
        <p:spPr bwMode="auto">
          <a:xfrm>
            <a:off x="928662" y="1785926"/>
            <a:ext cx="13049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C:\Documents and Settings\Admin\Рабочий стол\танець\шарик.gif"/>
          <p:cNvPicPr/>
          <p:nvPr/>
        </p:nvPicPr>
        <p:blipFill>
          <a:blip r:embed="rId2" cstate="print"/>
          <a:srcRect l="51844" t="37869" r="26166" b="18367"/>
          <a:stretch>
            <a:fillRect/>
          </a:stretch>
        </p:blipFill>
        <p:spPr bwMode="auto">
          <a:xfrm>
            <a:off x="1785918" y="3071810"/>
            <a:ext cx="13049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C:\Documents and Settings\Admin\Рабочий стол\танець\шарик.gif"/>
          <p:cNvPicPr/>
          <p:nvPr/>
        </p:nvPicPr>
        <p:blipFill>
          <a:blip r:embed="rId2" cstate="print"/>
          <a:srcRect l="51844" t="37869" r="26166" b="18367"/>
          <a:stretch>
            <a:fillRect/>
          </a:stretch>
        </p:blipFill>
        <p:spPr bwMode="auto">
          <a:xfrm>
            <a:off x="6072198" y="3071810"/>
            <a:ext cx="1304925" cy="176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C:\Documents and Settings\Admin\Рабочий стол\танець\шарик.gif"/>
          <p:cNvPicPr/>
          <p:nvPr/>
        </p:nvPicPr>
        <p:blipFill>
          <a:blip r:embed="rId2" cstate="print"/>
          <a:srcRect l="51844" t="37869" r="26166" b="18367"/>
          <a:stretch>
            <a:fillRect/>
          </a:stretch>
        </p:blipFill>
        <p:spPr bwMode="auto">
          <a:xfrm>
            <a:off x="7358082" y="1857364"/>
            <a:ext cx="13049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C:\Documents and Settings\Admin\Рабочий стол\танець\шарик.gif"/>
          <p:cNvPicPr/>
          <p:nvPr/>
        </p:nvPicPr>
        <p:blipFill>
          <a:blip r:embed="rId2" cstate="print"/>
          <a:srcRect l="51844" t="37869" r="26166" b="18367"/>
          <a:stretch>
            <a:fillRect/>
          </a:stretch>
        </p:blipFill>
        <p:spPr bwMode="auto">
          <a:xfrm>
            <a:off x="214282" y="3357562"/>
            <a:ext cx="13049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C:\Documents and Settings\Admin\Рабочий стол\танець\шарик.gif"/>
          <p:cNvPicPr/>
          <p:nvPr/>
        </p:nvPicPr>
        <p:blipFill>
          <a:blip r:embed="rId2" cstate="print"/>
          <a:srcRect l="51844" t="37869" r="26166" b="18367"/>
          <a:stretch>
            <a:fillRect/>
          </a:stretch>
        </p:blipFill>
        <p:spPr bwMode="auto">
          <a:xfrm>
            <a:off x="2928926" y="1857364"/>
            <a:ext cx="13049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Прямоугольник 9"/>
          <p:cNvSpPr/>
          <p:nvPr/>
        </p:nvSpPr>
        <p:spPr>
          <a:xfrm>
            <a:off x="1357290" y="2000240"/>
            <a:ext cx="56457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400" dirty="0" smtClean="0">
                <a:solidFill>
                  <a:srgbClr val="FFFF00"/>
                </a:solidFill>
              </a:rPr>
              <a:t>А</a:t>
            </a:r>
            <a:endParaRPr lang="ru-RU" sz="4400" dirty="0">
              <a:solidFill>
                <a:srgbClr val="FFFF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214546" y="3286124"/>
            <a:ext cx="61587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dirty="0" smtClean="0">
                <a:solidFill>
                  <a:srgbClr val="FFFF00"/>
                </a:solidFill>
              </a:rPr>
              <a:t> І 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214678" y="2071678"/>
            <a:ext cx="78581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000" dirty="0" smtClean="0">
                <a:solidFill>
                  <a:srgbClr val="FFFF00"/>
                </a:solidFill>
              </a:rPr>
              <a:t>Т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500826" y="3357562"/>
            <a:ext cx="49885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dirty="0" smtClean="0">
                <a:solidFill>
                  <a:srgbClr val="FFFF00"/>
                </a:solidFill>
              </a:rPr>
              <a:t>Т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715272" y="2071678"/>
            <a:ext cx="64294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000" dirty="0" smtClean="0">
                <a:solidFill>
                  <a:srgbClr val="FFFF00"/>
                </a:solidFill>
              </a:rPr>
              <a:t> Е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42910" y="3571876"/>
            <a:ext cx="64294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000" dirty="0" smtClean="0">
                <a:solidFill>
                  <a:srgbClr val="FFFF00"/>
                </a:solidFill>
              </a:rPr>
              <a:t>Р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500298" y="571480"/>
            <a:ext cx="400049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143108" y="571480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800" dirty="0" smtClean="0">
                <a:latin typeface="Comic Sans MS" pitchFamily="66" charset="0"/>
              </a:rPr>
              <a:t>За </a:t>
            </a:r>
            <a:r>
              <a:rPr lang="ru-RU" sz="2800" dirty="0" err="1" smtClean="0">
                <a:latin typeface="Comic Sans MS" pitchFamily="66" charset="0"/>
              </a:rPr>
              <a:t>лісом</a:t>
            </a:r>
            <a:r>
              <a:rPr lang="ru-RU" sz="2800" dirty="0" smtClean="0">
                <a:latin typeface="Comic Sans MS" pitchFamily="66" charset="0"/>
              </a:rPr>
              <a:t>, </a:t>
            </a:r>
            <a:r>
              <a:rPr lang="ru-RU" sz="2800" dirty="0" err="1" smtClean="0">
                <a:latin typeface="Comic Sans MS" pitchFamily="66" charset="0"/>
              </a:rPr>
              <a:t>за</a:t>
            </a:r>
            <a:r>
              <a:rPr lang="ru-RU" sz="2800" dirty="0" smtClean="0">
                <a:latin typeface="Comic Sans MS" pitchFamily="66" charset="0"/>
              </a:rPr>
              <a:t> </a:t>
            </a:r>
            <a:r>
              <a:rPr lang="ru-RU" sz="2800" dirty="0" err="1" smtClean="0">
                <a:latin typeface="Comic Sans MS" pitchFamily="66" charset="0"/>
              </a:rPr>
              <a:t>пралісом</a:t>
            </a:r>
            <a:r>
              <a:rPr lang="ru-RU" sz="2800" dirty="0" smtClean="0">
                <a:latin typeface="Comic Sans MS" pitchFamily="66" charset="0"/>
              </a:rPr>
              <a:t/>
            </a:r>
            <a:br>
              <a:rPr lang="ru-RU" sz="2800" dirty="0" smtClean="0">
                <a:latin typeface="Comic Sans MS" pitchFamily="66" charset="0"/>
              </a:rPr>
            </a:br>
            <a:r>
              <a:rPr lang="ru-RU" sz="2800" dirty="0" err="1" smtClean="0">
                <a:latin typeface="Comic Sans MS" pitchFamily="66" charset="0"/>
              </a:rPr>
              <a:t>Сірі</a:t>
            </a:r>
            <a:r>
              <a:rPr lang="ru-RU" sz="2800" dirty="0" smtClean="0">
                <a:latin typeface="Comic Sans MS" pitchFamily="66" charset="0"/>
              </a:rPr>
              <a:t> воли </a:t>
            </a:r>
            <a:r>
              <a:rPr lang="ru-RU" sz="2800" dirty="0" err="1" smtClean="0">
                <a:latin typeface="Comic Sans MS" pitchFamily="66" charset="0"/>
              </a:rPr>
              <a:t>ревуть</a:t>
            </a:r>
            <a:r>
              <a:rPr lang="ru-RU" sz="2800" dirty="0" smtClean="0">
                <a:latin typeface="Comic Sans MS" pitchFamily="66" charset="0"/>
              </a:rPr>
              <a:t>.</a:t>
            </a:r>
            <a:endParaRPr lang="ru-RU" sz="2800" dirty="0">
              <a:latin typeface="Comic Sans MS" pitchFamily="66" charset="0"/>
            </a:endParaRPr>
          </a:p>
        </p:txBody>
      </p:sp>
      <p:pic>
        <p:nvPicPr>
          <p:cNvPr id="22" name="Рисунок 21" descr="C:\Documents and Settings\Admin\Рабочий стол\танець\шарик.gif"/>
          <p:cNvPicPr/>
          <p:nvPr/>
        </p:nvPicPr>
        <p:blipFill>
          <a:blip r:embed="rId2" cstate="print"/>
          <a:srcRect l="51844" t="37869" r="26166" b="18367"/>
          <a:stretch>
            <a:fillRect/>
          </a:stretch>
        </p:blipFill>
        <p:spPr bwMode="auto">
          <a:xfrm>
            <a:off x="4929190" y="1857364"/>
            <a:ext cx="13049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Прямоугольник 23"/>
          <p:cNvSpPr/>
          <p:nvPr/>
        </p:nvSpPr>
        <p:spPr>
          <a:xfrm>
            <a:off x="5286380" y="2071678"/>
            <a:ext cx="64953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dirty="0" smtClean="0">
                <a:solidFill>
                  <a:srgbClr val="FFFF00"/>
                </a:solidFill>
              </a:rPr>
              <a:t>М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214810" y="3571876"/>
            <a:ext cx="49404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dirty="0" smtClean="0">
                <a:solidFill>
                  <a:srgbClr val="FFFF00"/>
                </a:solidFill>
              </a:rPr>
              <a:t>Б</a:t>
            </a:r>
            <a:endParaRPr lang="ru-RU" sz="4000" dirty="0">
              <a:solidFill>
                <a:srgbClr val="FFFF00"/>
              </a:solidFill>
            </a:endParaRPr>
          </a:p>
        </p:txBody>
      </p:sp>
      <p:pic>
        <p:nvPicPr>
          <p:cNvPr id="26" name="Рисунок 25" descr="C:\Documents and Settings\Admin\Рабочий стол\танець\кубики2.png"/>
          <p:cNvPicPr/>
          <p:nvPr/>
        </p:nvPicPr>
        <p:blipFill>
          <a:blip r:embed="rId3" cstate="print"/>
          <a:srcRect l="7743" t="11181" r="49505" b="81732"/>
          <a:stretch>
            <a:fillRect/>
          </a:stretch>
        </p:blipFill>
        <p:spPr bwMode="auto">
          <a:xfrm>
            <a:off x="1357290" y="4643446"/>
            <a:ext cx="6429420" cy="1357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Прямоугольник 26"/>
          <p:cNvSpPr/>
          <p:nvPr/>
        </p:nvSpPr>
        <p:spPr>
          <a:xfrm>
            <a:off x="1643042" y="5072074"/>
            <a:ext cx="721523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400" dirty="0" smtClean="0"/>
              <a:t>Т   Р   Е   М   Б   І    Т   А</a:t>
            </a:r>
            <a:endParaRPr lang="ru-RU" sz="4400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97C3B-2CEF-4979-AB7C-3A61A30768DA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13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Documents and Settings\Admin\Рабочий стол\танець\шарик.gif"/>
          <p:cNvPicPr/>
          <p:nvPr/>
        </p:nvPicPr>
        <p:blipFill>
          <a:blip r:embed="rId2" cstate="print"/>
          <a:srcRect l="51844" t="37869" r="26166" b="18367"/>
          <a:stretch>
            <a:fillRect/>
          </a:stretch>
        </p:blipFill>
        <p:spPr bwMode="auto">
          <a:xfrm>
            <a:off x="4786314" y="2500306"/>
            <a:ext cx="13049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 descr="C:\Documents and Settings\Admin\Рабочий стол\танець\шарик.gif"/>
          <p:cNvPicPr/>
          <p:nvPr/>
        </p:nvPicPr>
        <p:blipFill>
          <a:blip r:embed="rId2" cstate="print"/>
          <a:srcRect l="51844" t="37869" r="26166" b="18367"/>
          <a:stretch>
            <a:fillRect/>
          </a:stretch>
        </p:blipFill>
        <p:spPr bwMode="auto">
          <a:xfrm>
            <a:off x="1214414" y="2643182"/>
            <a:ext cx="13049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C:\Documents and Settings\Admin\Рабочий стол\танець\шарик.gif"/>
          <p:cNvPicPr/>
          <p:nvPr/>
        </p:nvPicPr>
        <p:blipFill>
          <a:blip r:embed="rId2" cstate="print"/>
          <a:srcRect l="51844" t="37869" r="26166" b="18367"/>
          <a:stretch>
            <a:fillRect/>
          </a:stretch>
        </p:blipFill>
        <p:spPr bwMode="auto">
          <a:xfrm>
            <a:off x="2357422" y="3143248"/>
            <a:ext cx="13049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C:\Documents and Settings\Admin\Рабочий стол\танець\шарик.gif"/>
          <p:cNvPicPr/>
          <p:nvPr/>
        </p:nvPicPr>
        <p:blipFill>
          <a:blip r:embed="rId2" cstate="print"/>
          <a:srcRect l="51844" t="37869" r="26166" b="18367"/>
          <a:stretch>
            <a:fillRect/>
          </a:stretch>
        </p:blipFill>
        <p:spPr bwMode="auto">
          <a:xfrm>
            <a:off x="6072198" y="2786058"/>
            <a:ext cx="1304925" cy="176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C:\Documents and Settings\Admin\Рабочий стол\танець\шарик.gif"/>
          <p:cNvPicPr/>
          <p:nvPr/>
        </p:nvPicPr>
        <p:blipFill>
          <a:blip r:embed="rId2" cstate="print"/>
          <a:srcRect l="51844" t="37869" r="26166" b="18367"/>
          <a:stretch>
            <a:fillRect/>
          </a:stretch>
        </p:blipFill>
        <p:spPr bwMode="auto">
          <a:xfrm>
            <a:off x="7358082" y="2928934"/>
            <a:ext cx="13049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C:\Documents and Settings\Admin\Рабочий стол\танець\шарик.gif"/>
          <p:cNvPicPr/>
          <p:nvPr/>
        </p:nvPicPr>
        <p:blipFill>
          <a:blip r:embed="rId2" cstate="print"/>
          <a:srcRect l="51844" t="37869" r="26166" b="18367"/>
          <a:stretch>
            <a:fillRect/>
          </a:stretch>
        </p:blipFill>
        <p:spPr bwMode="auto">
          <a:xfrm>
            <a:off x="214282" y="3357562"/>
            <a:ext cx="13049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C:\Documents and Settings\Admin\Рабочий стол\танець\шарик.gif"/>
          <p:cNvPicPr/>
          <p:nvPr/>
        </p:nvPicPr>
        <p:blipFill>
          <a:blip r:embed="rId2" cstate="print"/>
          <a:srcRect l="51844" t="37869" r="26166" b="18367"/>
          <a:stretch>
            <a:fillRect/>
          </a:stretch>
        </p:blipFill>
        <p:spPr bwMode="auto">
          <a:xfrm>
            <a:off x="3714744" y="2857496"/>
            <a:ext cx="13049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5214942" y="2857496"/>
            <a:ext cx="5966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dirty="0" smtClean="0">
                <a:solidFill>
                  <a:srgbClr val="FFFF00"/>
                </a:solidFill>
              </a:rPr>
              <a:t>О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643042" y="2857496"/>
            <a:ext cx="56457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400" dirty="0" smtClean="0">
                <a:solidFill>
                  <a:srgbClr val="FFFF00"/>
                </a:solidFill>
              </a:rPr>
              <a:t>А</a:t>
            </a:r>
            <a:endParaRPr lang="ru-RU" sz="4400" dirty="0">
              <a:solidFill>
                <a:srgbClr val="FFFF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786050" y="3429000"/>
            <a:ext cx="51809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dirty="0" smtClean="0">
                <a:solidFill>
                  <a:srgbClr val="FFFF00"/>
                </a:solidFill>
              </a:rPr>
              <a:t>С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071934" y="3071810"/>
            <a:ext cx="78581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000" dirty="0" smtClean="0">
                <a:solidFill>
                  <a:srgbClr val="FFFF00"/>
                </a:solidFill>
              </a:rPr>
              <a:t>П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429388" y="3000372"/>
            <a:ext cx="54694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dirty="0" smtClean="0">
                <a:solidFill>
                  <a:srgbClr val="FFFF00"/>
                </a:solidFill>
              </a:rPr>
              <a:t>Л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715272" y="3143248"/>
            <a:ext cx="64294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000" dirty="0" smtClean="0">
                <a:solidFill>
                  <a:srgbClr val="FFFF00"/>
                </a:solidFill>
              </a:rPr>
              <a:t>К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42910" y="3571876"/>
            <a:ext cx="64294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000" dirty="0" smtClean="0">
                <a:solidFill>
                  <a:srgbClr val="FFFF00"/>
                </a:solidFill>
              </a:rPr>
              <a:t>І</a:t>
            </a:r>
            <a:endParaRPr lang="ru-RU" sz="4000" dirty="0">
              <a:solidFill>
                <a:srgbClr val="FFFF00"/>
              </a:solidFill>
            </a:endParaRPr>
          </a:p>
        </p:txBody>
      </p:sp>
      <p:pic>
        <p:nvPicPr>
          <p:cNvPr id="17" name="Рисунок 16" descr="C:\Documents and Settings\Admin\Рабочий стол\танець\кубики2.png"/>
          <p:cNvPicPr/>
          <p:nvPr/>
        </p:nvPicPr>
        <p:blipFill>
          <a:blip r:embed="rId3" cstate="print"/>
          <a:srcRect l="62389" t="27874" b="66299"/>
          <a:stretch>
            <a:fillRect/>
          </a:stretch>
        </p:blipFill>
        <p:spPr bwMode="auto">
          <a:xfrm>
            <a:off x="1142976" y="5072074"/>
            <a:ext cx="7286676" cy="1352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Прямоугольник 18"/>
          <p:cNvSpPr/>
          <p:nvPr/>
        </p:nvSpPr>
        <p:spPr>
          <a:xfrm>
            <a:off x="1142976" y="5286388"/>
            <a:ext cx="721523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/>
              <a:t> </a:t>
            </a:r>
            <a:r>
              <a:rPr lang="uk-UA" sz="4400" dirty="0" smtClean="0"/>
              <a:t>С     О     П     І    Л    К     А</a:t>
            </a:r>
            <a:endParaRPr lang="ru-RU" sz="44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1928794" y="642918"/>
            <a:ext cx="4572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11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uk-UA" sz="2800" dirty="0" smtClean="0">
                <a:latin typeface="Comic Sans MS" pitchFamily="66" charset="0"/>
                <a:ea typeface="Calibri" pitchFamily="34" charset="0"/>
                <a:cs typeface="Times New Roman" pitchFamily="18" charset="0"/>
              </a:rPr>
              <a:t>Ще недавно бузиною</a:t>
            </a:r>
            <a:br>
              <a:rPr lang="uk-UA" sz="2800" dirty="0" smtClean="0">
                <a:latin typeface="Comic Sans MS" pitchFamily="66" charset="0"/>
                <a:ea typeface="Calibri" pitchFamily="34" charset="0"/>
                <a:cs typeface="Times New Roman" pitchFamily="18" charset="0"/>
              </a:rPr>
            </a:br>
            <a:r>
              <a:rPr lang="uk-UA" sz="2800" dirty="0" smtClean="0">
                <a:latin typeface="Comic Sans MS" pitchFamily="66" charset="0"/>
                <a:ea typeface="Calibri" pitchFamily="34" charset="0"/>
                <a:cs typeface="Times New Roman" pitchFamily="18" charset="0"/>
              </a:rPr>
              <a:t>я росла попід горою.</a:t>
            </a:r>
            <a:br>
              <a:rPr lang="uk-UA" sz="2800" dirty="0" smtClean="0">
                <a:latin typeface="Comic Sans MS" pitchFamily="66" charset="0"/>
                <a:ea typeface="Calibri" pitchFamily="34" charset="0"/>
                <a:cs typeface="Times New Roman" pitchFamily="18" charset="0"/>
              </a:rPr>
            </a:br>
            <a:r>
              <a:rPr lang="uk-UA" sz="2800" dirty="0" smtClean="0">
                <a:latin typeface="Comic Sans MS" pitchFamily="66" charset="0"/>
                <a:ea typeface="Calibri" pitchFamily="34" charset="0"/>
                <a:cs typeface="Times New Roman" pitchFamily="18" charset="0"/>
              </a:rPr>
              <a:t>Відрізали гілочку,</a:t>
            </a:r>
            <a:br>
              <a:rPr lang="uk-UA" sz="2800" dirty="0" smtClean="0">
                <a:latin typeface="Comic Sans MS" pitchFamily="66" charset="0"/>
                <a:ea typeface="Calibri" pitchFamily="34" charset="0"/>
                <a:cs typeface="Times New Roman" pitchFamily="18" charset="0"/>
              </a:rPr>
            </a:br>
            <a:r>
              <a:rPr lang="uk-UA" sz="2800" dirty="0" smtClean="0">
                <a:latin typeface="Comic Sans MS" pitchFamily="66" charset="0"/>
                <a:ea typeface="Calibri" pitchFamily="34" charset="0"/>
                <a:cs typeface="Times New Roman" pitchFamily="18" charset="0"/>
              </a:rPr>
              <a:t>зробили … </a:t>
            </a:r>
            <a:endParaRPr lang="uk-UA" sz="2800" dirty="0" smtClean="0">
              <a:latin typeface="Comic Sans MS" pitchFamily="66" charset="0"/>
            </a:endParaRPr>
          </a:p>
        </p:txBody>
      </p:sp>
      <p:sp>
        <p:nvSpPr>
          <p:cNvPr id="21" name="Номер слайда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97C3B-2CEF-4979-AB7C-3A61A30768DA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14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Documents and Settings\Admin\Рабочий стол\танець\шарик.gif"/>
          <p:cNvPicPr/>
          <p:nvPr/>
        </p:nvPicPr>
        <p:blipFill>
          <a:blip r:embed="rId2" cstate="print"/>
          <a:srcRect l="51844" t="37869" r="26166" b="18367"/>
          <a:stretch>
            <a:fillRect/>
          </a:stretch>
        </p:blipFill>
        <p:spPr bwMode="auto">
          <a:xfrm>
            <a:off x="4786314" y="2500306"/>
            <a:ext cx="13049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 descr="C:\Documents and Settings\Admin\Рабочий стол\танець\шарик.gif"/>
          <p:cNvPicPr/>
          <p:nvPr/>
        </p:nvPicPr>
        <p:blipFill>
          <a:blip r:embed="rId2" cstate="print"/>
          <a:srcRect l="51844" t="37869" r="26166" b="18367"/>
          <a:stretch>
            <a:fillRect/>
          </a:stretch>
        </p:blipFill>
        <p:spPr bwMode="auto">
          <a:xfrm>
            <a:off x="1214414" y="2714620"/>
            <a:ext cx="13049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C:\Documents and Settings\Admin\Рабочий стол\танець\шарик.gif"/>
          <p:cNvPicPr/>
          <p:nvPr/>
        </p:nvPicPr>
        <p:blipFill>
          <a:blip r:embed="rId2" cstate="print"/>
          <a:srcRect l="51844" t="37869" r="26166" b="18367"/>
          <a:stretch>
            <a:fillRect/>
          </a:stretch>
        </p:blipFill>
        <p:spPr bwMode="auto">
          <a:xfrm>
            <a:off x="2357422" y="3143248"/>
            <a:ext cx="13049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C:\Documents and Settings\Admin\Рабочий стол\танець\шарик.gif"/>
          <p:cNvPicPr/>
          <p:nvPr/>
        </p:nvPicPr>
        <p:blipFill>
          <a:blip r:embed="rId2" cstate="print"/>
          <a:srcRect l="51844" t="37869" r="26166" b="18367"/>
          <a:stretch>
            <a:fillRect/>
          </a:stretch>
        </p:blipFill>
        <p:spPr bwMode="auto">
          <a:xfrm>
            <a:off x="6072198" y="2786058"/>
            <a:ext cx="1304925" cy="176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C:\Documents and Settings\Admin\Рабочий стол\танець\шарик.gif"/>
          <p:cNvPicPr/>
          <p:nvPr/>
        </p:nvPicPr>
        <p:blipFill>
          <a:blip r:embed="rId2" cstate="print"/>
          <a:srcRect l="51844" t="37869" r="26166" b="18367"/>
          <a:stretch>
            <a:fillRect/>
          </a:stretch>
        </p:blipFill>
        <p:spPr bwMode="auto">
          <a:xfrm>
            <a:off x="3714744" y="2857496"/>
            <a:ext cx="13049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5214942" y="2857496"/>
            <a:ext cx="5966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dirty="0" smtClean="0">
                <a:solidFill>
                  <a:srgbClr val="FFFF00"/>
                </a:solidFill>
              </a:rPr>
              <a:t>О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643042" y="2857496"/>
            <a:ext cx="54213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400" dirty="0" smtClean="0">
                <a:solidFill>
                  <a:srgbClr val="FFFF00"/>
                </a:solidFill>
              </a:rPr>
              <a:t>У</a:t>
            </a:r>
            <a:endParaRPr lang="ru-RU" sz="4400" dirty="0">
              <a:solidFill>
                <a:srgbClr val="FFFF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786050" y="3429000"/>
            <a:ext cx="59022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dirty="0" smtClean="0">
                <a:solidFill>
                  <a:srgbClr val="FFFF00"/>
                </a:solidFill>
              </a:rPr>
              <a:t>Н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071934" y="3071810"/>
            <a:ext cx="78581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000" dirty="0" smtClean="0">
                <a:solidFill>
                  <a:srgbClr val="FFFF00"/>
                </a:solidFill>
              </a:rPr>
              <a:t>Б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429388" y="3000372"/>
            <a:ext cx="49404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dirty="0" smtClean="0">
                <a:solidFill>
                  <a:srgbClr val="FFFF00"/>
                </a:solidFill>
              </a:rPr>
              <a:t>Б</a:t>
            </a:r>
            <a:endParaRPr lang="ru-RU" sz="4000" dirty="0">
              <a:solidFill>
                <a:srgbClr val="FFFF00"/>
              </a:solidFill>
            </a:endParaRPr>
          </a:p>
        </p:txBody>
      </p:sp>
      <p:pic>
        <p:nvPicPr>
          <p:cNvPr id="17" name="Рисунок 16" descr="C:\Documents and Settings\Admin\Рабочий стол\танець\кубики2.png"/>
          <p:cNvPicPr/>
          <p:nvPr/>
        </p:nvPicPr>
        <p:blipFill>
          <a:blip r:embed="rId3" cstate="print"/>
          <a:srcRect l="67551" t="27874" r="6268" b="66299"/>
          <a:stretch>
            <a:fillRect/>
          </a:stretch>
        </p:blipFill>
        <p:spPr bwMode="auto">
          <a:xfrm>
            <a:off x="2143108" y="5072074"/>
            <a:ext cx="5072098" cy="1352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Прямоугольник 18"/>
          <p:cNvSpPr/>
          <p:nvPr/>
        </p:nvSpPr>
        <p:spPr>
          <a:xfrm>
            <a:off x="1071538" y="5286388"/>
            <a:ext cx="721523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/>
              <a:t> </a:t>
            </a:r>
            <a:r>
              <a:rPr lang="uk-UA" sz="4400" dirty="0" smtClean="0"/>
              <a:t>        Б     У     Б    О    Н     </a:t>
            </a:r>
            <a:endParaRPr lang="ru-RU" sz="44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1928794" y="642918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uk-UA" sz="2400" dirty="0" smtClean="0"/>
              <a:t>Барабан йому за брата, </a:t>
            </a:r>
            <a:endParaRPr lang="ru-RU" sz="2400" dirty="0" smtClean="0"/>
          </a:p>
          <a:p>
            <a:pPr algn="ctr"/>
            <a:r>
              <a:rPr lang="uk-UA" sz="2400" dirty="0" smtClean="0"/>
              <a:t>В танці любить він кружляти: </a:t>
            </a:r>
            <a:endParaRPr lang="ru-RU" sz="2400" dirty="0" smtClean="0"/>
          </a:p>
          <a:p>
            <a:pPr algn="ctr"/>
            <a:r>
              <a:rPr lang="uk-UA" sz="2400" dirty="0" smtClean="0"/>
              <a:t>Відбиває ритм, дзвенить</a:t>
            </a:r>
            <a:endParaRPr lang="ru-RU" sz="2400" dirty="0" smtClean="0"/>
          </a:p>
          <a:p>
            <a:pPr algn="ctr"/>
            <a:r>
              <a:rPr lang="uk-UA" sz="2400" dirty="0" smtClean="0"/>
              <a:t>І красиво бубонить. </a:t>
            </a:r>
            <a:endParaRPr lang="uk-UA" sz="2400" dirty="0" smtClean="0">
              <a:latin typeface="Comic Sans MS" pitchFamily="66" charset="0"/>
            </a:endParaRPr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97C3B-2CEF-4979-AB7C-3A61A30768DA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15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714348" y="0"/>
          <a:ext cx="7416825" cy="6705600"/>
        </p:xfrm>
        <a:graphic>
          <a:graphicData uri="http://schemas.openxmlformats.org/drawingml/2006/table">
            <a:tbl>
              <a:tblPr/>
              <a:tblGrid>
                <a:gridCol w="741605"/>
                <a:gridCol w="741605"/>
                <a:gridCol w="741605"/>
                <a:gridCol w="741605"/>
                <a:gridCol w="741605"/>
                <a:gridCol w="741605"/>
                <a:gridCol w="741605"/>
                <a:gridCol w="741605"/>
                <a:gridCol w="741605"/>
                <a:gridCol w="742380"/>
              </a:tblGrid>
              <a:tr h="4993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А</a:t>
                      </a:r>
                      <a:endParaRPr lang="ru-RU" sz="40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Р</a:t>
                      </a:r>
                      <a:endParaRPr lang="ru-RU" sz="40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Ф</a:t>
                      </a:r>
                      <a:endParaRPr lang="ru-RU" sz="40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А</a:t>
                      </a:r>
                      <a:endParaRPr lang="ru-RU" sz="40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С</a:t>
                      </a:r>
                      <a:endParaRPr lang="ru-RU" sz="4000" b="1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О</a:t>
                      </a:r>
                      <a:endParaRPr lang="ru-RU" sz="4000" b="1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Л</a:t>
                      </a:r>
                      <a:endParaRPr lang="ru-RU" sz="4000" b="1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І</a:t>
                      </a:r>
                      <a:endParaRPr lang="ru-RU" sz="4000" b="1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С</a:t>
                      </a:r>
                      <a:endParaRPr lang="ru-RU" sz="4000" b="1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Т</a:t>
                      </a:r>
                      <a:endParaRPr lang="ru-RU" sz="40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93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Л</a:t>
                      </a:r>
                      <a:endParaRPr lang="ru-RU" sz="4000" b="1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О</a:t>
                      </a:r>
                      <a:endParaRPr lang="ru-RU" sz="40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О</a:t>
                      </a:r>
                      <a:endParaRPr lang="ru-RU" sz="40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Р</a:t>
                      </a:r>
                      <a:endParaRPr lang="ru-RU" sz="40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К</a:t>
                      </a:r>
                      <a:endParaRPr lang="ru-RU" sz="40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Е</a:t>
                      </a:r>
                      <a:endParaRPr lang="ru-RU" sz="40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С</a:t>
                      </a:r>
                      <a:endParaRPr lang="ru-RU" sz="4000" b="1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Т</a:t>
                      </a:r>
                      <a:endParaRPr lang="ru-RU" sz="4000" b="1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Р</a:t>
                      </a:r>
                      <a:endParaRPr lang="ru-RU" sz="4000" b="1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Щ</a:t>
                      </a:r>
                      <a:endParaRPr lang="ru-RU" sz="40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73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Ь</a:t>
                      </a:r>
                      <a:endParaRPr lang="ru-RU" sz="4000" b="1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М</a:t>
                      </a:r>
                      <a:endParaRPr lang="ru-RU" sz="4000" b="1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Р</a:t>
                      </a:r>
                      <a:endParaRPr lang="ru-RU" sz="4000" b="1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С</a:t>
                      </a:r>
                      <a:endParaRPr lang="ru-RU" sz="40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К</a:t>
                      </a:r>
                      <a:endParaRPr lang="ru-RU" sz="40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Р</a:t>
                      </a:r>
                      <a:endParaRPr lang="ru-RU" sz="40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И</a:t>
                      </a:r>
                      <a:endParaRPr lang="ru-RU" sz="40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П</a:t>
                      </a:r>
                      <a:endParaRPr lang="ru-RU" sz="4000" b="1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К</a:t>
                      </a:r>
                      <a:endParaRPr lang="ru-RU" sz="4000" b="1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А</a:t>
                      </a:r>
                      <a:endParaRPr lang="ru-RU" sz="40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93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Т</a:t>
                      </a:r>
                      <a:endParaRPr lang="ru-RU" sz="4000" b="1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А</a:t>
                      </a:r>
                      <a:endParaRPr lang="ru-RU" sz="4000" b="1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Т</a:t>
                      </a:r>
                      <a:endParaRPr lang="ru-RU" sz="4000" b="1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Ф</a:t>
                      </a:r>
                      <a:endParaRPr lang="ru-RU" sz="4000" b="1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В</a:t>
                      </a:r>
                      <a:endParaRPr lang="ru-RU" sz="40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А</a:t>
                      </a:r>
                      <a:endParaRPr lang="ru-RU" sz="40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Л</a:t>
                      </a:r>
                      <a:endParaRPr lang="ru-RU" sz="40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Ь</a:t>
                      </a:r>
                      <a:endParaRPr lang="ru-RU" sz="40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С</a:t>
                      </a:r>
                      <a:endParaRPr lang="ru-RU" sz="40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Ю</a:t>
                      </a:r>
                      <a:endParaRPr lang="ru-RU" sz="40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73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Ь</a:t>
                      </a:r>
                      <a:endParaRPr lang="ru-RU" sz="4000" b="1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Н</a:t>
                      </a:r>
                      <a:endParaRPr lang="ru-RU" sz="4000" b="1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Е</a:t>
                      </a:r>
                      <a:endParaRPr lang="ru-RU" sz="4000" b="1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М</a:t>
                      </a:r>
                      <a:endParaRPr lang="ru-RU" sz="4000" b="1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Е</a:t>
                      </a:r>
                      <a:endParaRPr lang="ru-RU" sz="4000" b="1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Л</a:t>
                      </a:r>
                      <a:endParaRPr lang="ru-RU" sz="40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О</a:t>
                      </a:r>
                      <a:endParaRPr lang="ru-RU" sz="40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Д</a:t>
                      </a:r>
                      <a:endParaRPr lang="ru-RU" sz="40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І</a:t>
                      </a:r>
                      <a:endParaRPr lang="ru-RU" sz="40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Я</a:t>
                      </a:r>
                      <a:endParaRPr lang="ru-RU" sz="40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93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Р</a:t>
                      </a:r>
                      <a:endParaRPr lang="ru-RU" sz="4000" b="1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С</a:t>
                      </a:r>
                      <a:endParaRPr lang="ru-RU" sz="4000" b="1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П</a:t>
                      </a:r>
                      <a:endParaRPr lang="ru-RU" sz="4000" b="1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І</a:t>
                      </a:r>
                      <a:endParaRPr lang="ru-RU" sz="4000" b="1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С</a:t>
                      </a:r>
                      <a:endParaRPr lang="ru-RU" sz="4000" b="1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Н</a:t>
                      </a:r>
                      <a:endParaRPr lang="ru-RU" sz="4000" b="1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Я</a:t>
                      </a:r>
                      <a:endParaRPr lang="ru-RU" sz="40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К</a:t>
                      </a:r>
                      <a:endParaRPr lang="ru-RU" sz="40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П</a:t>
                      </a:r>
                      <a:endParaRPr lang="ru-RU" sz="40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Ф</a:t>
                      </a:r>
                      <a:endParaRPr lang="ru-RU" sz="40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73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О</a:t>
                      </a:r>
                      <a:endParaRPr lang="ru-RU" sz="4000" b="1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Г</a:t>
                      </a:r>
                      <a:endParaRPr lang="ru-RU" sz="4000" b="1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І</a:t>
                      </a:r>
                      <a:endParaRPr lang="ru-RU" sz="4000" b="1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М</a:t>
                      </a:r>
                      <a:endParaRPr lang="ru-RU" sz="4000" b="1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Н</a:t>
                      </a:r>
                      <a:endParaRPr lang="ru-RU" sz="4000" b="1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Є</a:t>
                      </a:r>
                      <a:endParaRPr lang="ru-RU" sz="4000" b="1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Б</a:t>
                      </a:r>
                      <a:endParaRPr lang="ru-RU" sz="4000" b="1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Л</a:t>
                      </a:r>
                      <a:endParaRPr lang="ru-RU" sz="40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О</a:t>
                      </a:r>
                      <a:endParaRPr lang="ru-RU" sz="40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Щ</a:t>
                      </a:r>
                      <a:endParaRPr lang="ru-RU" sz="40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73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Я</a:t>
                      </a:r>
                      <a:endParaRPr lang="ru-RU" sz="4000" b="1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Я</a:t>
                      </a:r>
                      <a:endParaRPr lang="ru-RU" sz="4000" b="1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А</a:t>
                      </a:r>
                      <a:endParaRPr lang="ru-RU" sz="4000" b="1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П</a:t>
                      </a:r>
                      <a:endParaRPr lang="ru-RU" sz="4000" b="1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Я</a:t>
                      </a:r>
                      <a:endParaRPr lang="ru-RU" sz="4000" b="1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З</a:t>
                      </a:r>
                      <a:endParaRPr lang="ru-RU" sz="4000" b="1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А</a:t>
                      </a:r>
                      <a:endParaRPr lang="ru-RU" sz="4000" b="1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Ю</a:t>
                      </a:r>
                      <a:endParaRPr lang="ru-RU" sz="4000" b="1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Л</a:t>
                      </a:r>
                      <a:endParaRPr lang="ru-RU" sz="40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Н</a:t>
                      </a:r>
                      <a:endParaRPr lang="ru-RU" sz="40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73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Л</a:t>
                      </a:r>
                      <a:endParaRPr lang="ru-RU" sz="4000" b="1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Ж</a:t>
                      </a:r>
                      <a:endParaRPr lang="ru-RU" sz="4000" b="1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Н</a:t>
                      </a:r>
                      <a:endParaRPr lang="ru-RU" sz="4000" b="1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З</a:t>
                      </a:r>
                      <a:endParaRPr lang="ru-RU" sz="4000" b="1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Н</a:t>
                      </a:r>
                      <a:endParaRPr lang="ru-RU" sz="4000" b="1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Ф</a:t>
                      </a:r>
                      <a:endParaRPr lang="ru-RU" sz="4000" b="1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Я</a:t>
                      </a:r>
                      <a:endParaRPr lang="ru-RU" sz="4000" b="1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Ч</a:t>
                      </a:r>
                      <a:endParaRPr lang="ru-RU" sz="4000" b="1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Ь</a:t>
                      </a:r>
                      <a:endParaRPr lang="ru-RU" sz="40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О</a:t>
                      </a:r>
                      <a:endParaRPr lang="ru-RU" sz="40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73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Ь</a:t>
                      </a:r>
                      <a:endParaRPr lang="ru-RU" sz="4000" b="1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Х</a:t>
                      </a:r>
                      <a:endParaRPr lang="ru-RU" sz="4000" b="1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О</a:t>
                      </a:r>
                      <a:endParaRPr lang="ru-RU" sz="4000" b="1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Р</a:t>
                      </a:r>
                      <a:endParaRPr lang="ru-RU" sz="4000" b="1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К</a:t>
                      </a:r>
                      <a:endParaRPr lang="ru-RU" sz="4000" b="1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У</a:t>
                      </a:r>
                      <a:endParaRPr lang="ru-RU" sz="4000" b="1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Н</a:t>
                      </a:r>
                      <a:endParaRPr lang="ru-RU" sz="4000" b="1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І</a:t>
                      </a:r>
                      <a:endParaRPr lang="ru-RU" sz="4000" b="1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К</a:t>
                      </a:r>
                      <a:endParaRPr lang="ru-RU" sz="4000" b="1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Т</a:t>
                      </a:r>
                      <a:endParaRPr lang="ru-RU" sz="40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73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Б</a:t>
                      </a:r>
                      <a:endParaRPr lang="ru-RU" sz="4000" b="1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А</a:t>
                      </a:r>
                      <a:endParaRPr lang="ru-RU" sz="4000" b="1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С</a:t>
                      </a:r>
                      <a:endParaRPr lang="ru-RU" sz="4000" b="1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Т</a:t>
                      </a:r>
                      <a:endParaRPr lang="ru-RU" sz="4000" b="1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А</a:t>
                      </a:r>
                      <a:endParaRPr lang="ru-RU" sz="4000" b="1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К</a:t>
                      </a:r>
                      <a:endParaRPr lang="ru-RU" sz="4000" b="1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Т</a:t>
                      </a:r>
                      <a:endParaRPr lang="ru-RU" sz="4000" b="1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К</a:t>
                      </a:r>
                      <a:endParaRPr lang="ru-RU" sz="4000" b="1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А</a:t>
                      </a:r>
                      <a:endParaRPr lang="ru-RU" sz="40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1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/>
                          <a:ea typeface="Times New Roman"/>
                        </a:rPr>
                        <a:t>А</a:t>
                      </a:r>
                      <a:endParaRPr lang="ru-RU" sz="40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0104" marR="50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42844" y="571480"/>
            <a:ext cx="42859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КОНК</a:t>
            </a:r>
          </a:p>
          <a:p>
            <a:r>
              <a:rPr lang="uk-UA" sz="3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У</a:t>
            </a:r>
          </a:p>
          <a:p>
            <a:r>
              <a:rPr lang="uk-UA" sz="3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Р</a:t>
            </a:r>
          </a:p>
          <a:p>
            <a:r>
              <a:rPr lang="uk-UA" sz="3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С</a:t>
            </a:r>
            <a:endParaRPr lang="ru-RU" sz="36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429652" y="428604"/>
            <a:ext cx="42859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b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ЛІДЕРІВ</a:t>
            </a:r>
            <a:endParaRPr lang="ru-RU" sz="36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97C3B-2CEF-4979-AB7C-3A61A30768DA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16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:\Диск Е\малюнки\нотки картинки\muzyka_68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97C3B-2CEF-4979-AB7C-3A61A30768DA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17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pic>
        <p:nvPicPr>
          <p:cNvPr id="4" name="4   ТУШ  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388424" y="5877272"/>
            <a:ext cx="520824" cy="5208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3995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857356" y="1857364"/>
            <a:ext cx="532032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800" dirty="0" smtClean="0">
                <a:solidFill>
                  <a:srgbClr val="FFFF00"/>
                </a:solidFill>
              </a:rPr>
              <a:t>СЛУХАЙТЕ МУЗИКУ, ТАНЦЮЙТЕ, СПІВАЙТЕ  І БУДЬТЕ ЗДОРОВІ !</a:t>
            </a:r>
            <a:endParaRPr lang="ru-RU" sz="4800" dirty="0">
              <a:solidFill>
                <a:srgbClr val="FFFF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9F446-6EC5-49FD-AD70-6244ABDA4D11}" type="slidenum">
              <a:rPr lang="ru-RU" smtClean="0"/>
              <a:pPr/>
              <a:t>18</a:t>
            </a:fld>
            <a:endParaRPr lang="ru-RU"/>
          </a:p>
        </p:txBody>
      </p:sp>
      <p:pic>
        <p:nvPicPr>
          <p:cNvPr id="6" name="843_Muz.instrumenti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244408" y="5733256"/>
            <a:ext cx="620960" cy="620960"/>
          </a:xfrm>
          <a:prstGeom prst="rect">
            <a:avLst/>
          </a:prstGeo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9072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moody_melodies_q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ffectLst>
            <a:outerShdw dist="107763" dir="2700000" algn="ctr" rotWithShape="0">
              <a:srgbClr val="4D4D4D">
                <a:alpha val="50000"/>
              </a:srgbClr>
            </a:out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2143108" y="1928802"/>
            <a:ext cx="700089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6000" dirty="0" smtClean="0">
                <a:solidFill>
                  <a:srgbClr val="FF0000"/>
                </a:solidFill>
                <a:latin typeface="Arial Black" pitchFamily="34" charset="0"/>
              </a:rPr>
              <a:t>Музика! </a:t>
            </a:r>
            <a:endParaRPr lang="en-US" sz="6000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algn="ctr"/>
            <a:r>
              <a:rPr lang="uk-UA" sz="6000" dirty="0" smtClean="0">
                <a:solidFill>
                  <a:srgbClr val="FF0000"/>
                </a:solidFill>
                <a:latin typeface="Arial Black" pitchFamily="34" charset="0"/>
              </a:rPr>
              <a:t>Чарівне диво!</a:t>
            </a:r>
            <a:endParaRPr lang="ru-RU" sz="60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9F446-6EC5-49FD-AD70-6244ABDA4D11}" type="slidenum">
              <a:rPr lang="ru-RU" smtClean="0"/>
              <a:pPr/>
              <a:t>2</a:t>
            </a:fld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lumMod val="60000"/>
                <a:lumOff val="40000"/>
              </a:schemeClr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8546" name="Object 2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108546" name="Документ" r:id="rId3" imgW="9271413" imgH="5729467" progId="Word.Document.12">
              <p:embed/>
            </p:oleObj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0" y="0"/>
            <a:ext cx="9979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РАУНД 1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9F446-6EC5-49FD-AD70-6244ABDA4D11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lumMod val="60000"/>
                <a:lumOff val="40000"/>
              </a:schemeClr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 descr="C:\Documents and Settings\Admin\Рабочий стол\КЛЮЧИК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15347" y="3071810"/>
            <a:ext cx="912865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72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ЗДРАСТУЙ,МУЗИКО!</a:t>
            </a:r>
            <a:endParaRPr kumimoji="0" lang="uk-UA" sz="72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20000"/>
                  <a:lumOff val="80000"/>
                </a:schemeClr>
              </a:solidFill>
              <a:effectLst/>
              <a:latin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0"/>
            <a:ext cx="9979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РАУНД 2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9" y="714356"/>
            <a:ext cx="759921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Blip>
                <a:blip r:embed="rId2"/>
              </a:buBlip>
            </a:pPr>
            <a:r>
              <a:rPr lang="en-US" sz="3200" dirty="0" smtClean="0"/>
              <a:t> </a:t>
            </a:r>
            <a:r>
              <a:rPr lang="uk-UA" sz="3600" dirty="0" smtClean="0"/>
              <a:t>Назвіть вид мистецтва, який розповідає звуками.</a:t>
            </a:r>
          </a:p>
          <a:p>
            <a:pPr lvl="0">
              <a:buBlip>
                <a:blip r:embed="rId2"/>
              </a:buBlip>
            </a:pPr>
            <a:r>
              <a:rPr lang="en-US" sz="3600" dirty="0" smtClean="0"/>
              <a:t> </a:t>
            </a:r>
            <a:r>
              <a:rPr lang="uk-UA" sz="3600" dirty="0" smtClean="0"/>
              <a:t>Перерва у музиці. </a:t>
            </a:r>
          </a:p>
          <a:p>
            <a:pPr lvl="0">
              <a:buBlip>
                <a:blip r:embed="rId2"/>
              </a:buBlip>
            </a:pPr>
            <a:r>
              <a:rPr lang="en-US" sz="3600" dirty="0" smtClean="0"/>
              <a:t> </a:t>
            </a:r>
            <a:r>
              <a:rPr lang="uk-UA" sz="3600" dirty="0" smtClean="0"/>
              <a:t>П'ять лінійок у музиці. </a:t>
            </a:r>
          </a:p>
          <a:p>
            <a:pPr lvl="0">
              <a:buBlip>
                <a:blip r:embed="rId2"/>
              </a:buBlip>
            </a:pPr>
            <a:r>
              <a:rPr lang="en-US" sz="3600" dirty="0" smtClean="0"/>
              <a:t> </a:t>
            </a:r>
            <a:r>
              <a:rPr lang="uk-UA" sz="3600" dirty="0" smtClean="0"/>
              <a:t>Одноголосна послідовність звуків. </a:t>
            </a:r>
          </a:p>
          <a:p>
            <a:pPr lvl="0">
              <a:buBlip>
                <a:blip r:embed="rId2"/>
              </a:buBlip>
            </a:pPr>
            <a:r>
              <a:rPr lang="en-US" sz="3600" dirty="0" smtClean="0"/>
              <a:t> </a:t>
            </a:r>
            <a:r>
              <a:rPr lang="uk-UA" sz="3600" dirty="0" smtClean="0"/>
              <a:t>Швидкість виконання твору.</a:t>
            </a:r>
          </a:p>
          <a:p>
            <a:pPr lvl="0">
              <a:buBlip>
                <a:blip r:embed="rId2"/>
              </a:buBlip>
            </a:pPr>
            <a:r>
              <a:rPr lang="uk-UA" sz="3600" dirty="0" smtClean="0"/>
              <a:t> Графічне зображення звуку. </a:t>
            </a:r>
          </a:p>
          <a:p>
            <a:pPr lvl="0">
              <a:buBlip>
                <a:blip r:embed="rId2"/>
              </a:buBlip>
            </a:pPr>
            <a:r>
              <a:rPr lang="en-US" sz="3600" dirty="0" smtClean="0"/>
              <a:t> </a:t>
            </a:r>
            <a:r>
              <a:rPr lang="uk-UA" sz="3600" dirty="0" smtClean="0"/>
              <a:t>Знак повторення в музиці.</a:t>
            </a:r>
          </a:p>
          <a:p>
            <a:pPr lvl="0">
              <a:buBlip>
                <a:blip r:embed="rId2"/>
              </a:buBlip>
            </a:pPr>
            <a:r>
              <a:rPr lang="uk-UA" sz="3600" dirty="0" smtClean="0"/>
              <a:t> Відрізок мелодії від однієї сильної</a:t>
            </a:r>
          </a:p>
          <a:p>
            <a:pPr lvl="0"/>
            <a:r>
              <a:rPr lang="uk-UA" sz="3600" dirty="0" smtClean="0"/>
              <a:t> долі до наступної.</a:t>
            </a:r>
          </a:p>
        </p:txBody>
      </p:sp>
      <p:pic>
        <p:nvPicPr>
          <p:cNvPr id="3" name="Picture 13" descr="clef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9586" y="285728"/>
            <a:ext cx="854075" cy="2209800"/>
          </a:xfrm>
          <a:prstGeom prst="rect">
            <a:avLst/>
          </a:prstGeom>
          <a:noFill/>
        </p:spPr>
      </p:pic>
      <p:pic>
        <p:nvPicPr>
          <p:cNvPr id="126978" name="Picture 2" descr="E:\малюнки\картки з нотами\LostFile_JPG_4203322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29520" y="5214950"/>
            <a:ext cx="1460488" cy="14604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0" y="0"/>
            <a:ext cx="9979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РАУНД 3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9F446-6EC5-49FD-AD70-6244ABDA4D11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1"/>
          <p:cNvSpPr>
            <a:spLocks noChangeArrowheads="1"/>
          </p:cNvSpPr>
          <p:nvPr/>
        </p:nvSpPr>
        <p:spPr bwMode="auto">
          <a:xfrm>
            <a:off x="611560" y="1052737"/>
            <a:ext cx="128585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5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Го</a:t>
            </a:r>
            <a:r>
              <a:rPr kumimoji="0" lang="uk-UA" sz="5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 </a:t>
            </a:r>
            <a:endParaRPr kumimoji="0" lang="uk-UA" sz="5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omic Sans MS" pitchFamily="66" charset="0"/>
            </a:endParaRPr>
          </a:p>
        </p:txBody>
      </p:sp>
      <p:sp>
        <p:nvSpPr>
          <p:cNvPr id="64514" name="Rectangle 2"/>
          <p:cNvSpPr>
            <a:spLocks noChangeArrowheads="1"/>
          </p:cNvSpPr>
          <p:nvPr/>
        </p:nvSpPr>
        <p:spPr bwMode="auto">
          <a:xfrm>
            <a:off x="5929322" y="3929067"/>
            <a:ext cx="164304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5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бой</a:t>
            </a:r>
            <a:endParaRPr kumimoji="0" lang="uk-UA" sz="5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omic Sans MS" pitchFamily="66" charset="0"/>
            </a:endParaRPr>
          </a:p>
        </p:txBody>
      </p:sp>
      <p:sp>
        <p:nvSpPr>
          <p:cNvPr id="64515" name="Rectangle 3"/>
          <p:cNvSpPr>
            <a:spLocks noChangeArrowheads="1"/>
          </p:cNvSpPr>
          <p:nvPr/>
        </p:nvSpPr>
        <p:spPr bwMode="auto">
          <a:xfrm>
            <a:off x="500034" y="2643182"/>
            <a:ext cx="1911726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5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Сопі</a:t>
            </a:r>
            <a:endParaRPr kumimoji="0" lang="uk-UA" sz="5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301733" y="3244334"/>
            <a:ext cx="165782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uk-UA" sz="5400" b="1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л</a:t>
            </a:r>
            <a:r>
              <a:rPr lang="uk-UA" sz="5400" b="1" dirty="0" err="1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ка</a:t>
            </a:r>
            <a:r>
              <a:rPr lang="uk-UA" sz="5400" b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endParaRPr kumimoji="0" lang="uk-UA" sz="5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omic Sans MS" pitchFamily="66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857752" y="1000108"/>
            <a:ext cx="194316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uk-UA" sz="5400" b="1" dirty="0" err="1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Тром</a:t>
            </a:r>
            <a:endParaRPr kumimoji="0" lang="uk-UA" sz="5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omic Sans MS" pitchFamily="66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000760" y="2928934"/>
            <a:ext cx="134844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uk-UA" sz="5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mic Sans MS" pitchFamily="66" charset="0"/>
              </a:rPr>
              <a:t>бон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139952" y="2204864"/>
            <a:ext cx="145424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uk-UA" sz="5400" b="1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Ф</a:t>
            </a:r>
            <a:r>
              <a:rPr lang="uk-UA" sz="5400" b="1" dirty="0" err="1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ле</a:t>
            </a:r>
            <a:endParaRPr kumimoji="0" lang="uk-UA" sz="5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omic Sans MS" pitchFamily="66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572132" y="5000636"/>
            <a:ext cx="133722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uk-UA" sz="5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omic Sans MS" pitchFamily="66" charset="0"/>
              </a:rPr>
              <a:t>йта</a:t>
            </a:r>
            <a:endParaRPr kumimoji="0" lang="uk-UA" sz="5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omic Sans MS" pitchFamily="66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500298" y="3000372"/>
            <a:ext cx="99578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uk-UA" sz="5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mic Sans MS" pitchFamily="66" charset="0"/>
              </a:rPr>
              <a:t>Фа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267744" y="1700808"/>
            <a:ext cx="124585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uk-UA" sz="5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гот</a:t>
            </a:r>
            <a:endParaRPr kumimoji="0" lang="uk-UA" sz="5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omic Sans MS" pitchFamily="66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714612" y="5072074"/>
            <a:ext cx="142058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uk-UA" sz="5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Тру</a:t>
            </a:r>
            <a:endParaRPr kumimoji="0" lang="uk-UA" sz="5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omic Sans MS" pitchFamily="66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428992" y="714356"/>
            <a:ext cx="93326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uk-UA" sz="5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ба</a:t>
            </a:r>
            <a:endParaRPr kumimoji="0" lang="uk-UA" sz="5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omic Sans MS" pitchFamily="66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203848" y="4077072"/>
            <a:ext cx="104708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uk-UA" sz="5400" b="1" dirty="0" err="1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Рі</a:t>
            </a:r>
            <a:r>
              <a:rPr lang="uk-UA" sz="5400" b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endParaRPr kumimoji="0" lang="uk-UA" sz="5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omic Sans MS" pitchFamily="66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7643834" y="5357826"/>
            <a:ext cx="140775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uk-UA" sz="5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жок</a:t>
            </a:r>
            <a:endParaRPr kumimoji="0" lang="uk-UA" sz="5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omic Sans MS" pitchFamily="66" charset="0"/>
            </a:endParaRPr>
          </a:p>
        </p:txBody>
      </p:sp>
      <p:pic>
        <p:nvPicPr>
          <p:cNvPr id="19" name="Picture 13" descr="clef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286256"/>
            <a:ext cx="854075" cy="2209800"/>
          </a:xfrm>
          <a:prstGeom prst="rect">
            <a:avLst/>
          </a:prstGeom>
          <a:noFill/>
        </p:spPr>
      </p:pic>
      <p:pic>
        <p:nvPicPr>
          <p:cNvPr id="92161" name="Picture 1" descr="E:\малюнки\картки з нотами\muzika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58082" y="129748"/>
            <a:ext cx="1571636" cy="1375182"/>
          </a:xfrm>
          <a:prstGeom prst="rect">
            <a:avLst/>
          </a:prstGeom>
          <a:noFill/>
        </p:spPr>
      </p:pic>
      <p:sp>
        <p:nvSpPr>
          <p:cNvPr id="20" name="Прямоугольник 19"/>
          <p:cNvSpPr/>
          <p:nvPr/>
        </p:nvSpPr>
        <p:spPr>
          <a:xfrm>
            <a:off x="0" y="0"/>
            <a:ext cx="9979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РАУНД 4</a:t>
            </a:r>
            <a:endParaRPr lang="ru-RU" dirty="0"/>
          </a:p>
        </p:txBody>
      </p:sp>
      <p:sp>
        <p:nvSpPr>
          <p:cNvPr id="21" name="Номер слайда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9F446-6EC5-49FD-AD70-6244ABDA4D11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7380312" y="4365104"/>
            <a:ext cx="15121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5400" b="1" dirty="0" err="1" smtClean="0">
                <a:solidFill>
                  <a:srgbClr val="002060"/>
                </a:solidFill>
                <a:latin typeface="Comic Sans MS" pitchFamily="66" charset="0"/>
              </a:rPr>
              <a:t>нет</a:t>
            </a:r>
            <a:endParaRPr lang="ru-RU" sz="5400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899592" y="5589240"/>
            <a:ext cx="182614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5400" b="1" dirty="0" err="1" smtClean="0">
                <a:solidFill>
                  <a:srgbClr val="002060"/>
                </a:solidFill>
                <a:latin typeface="Comic Sans MS" pitchFamily="66" charset="0"/>
              </a:rPr>
              <a:t>Клар</a:t>
            </a:r>
            <a:endParaRPr lang="ru-RU" sz="5400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475656" y="404664"/>
            <a:ext cx="145264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5400" b="1" dirty="0" smtClean="0">
                <a:solidFill>
                  <a:srgbClr val="002060"/>
                </a:solidFill>
                <a:latin typeface="Comic Sans MS" pitchFamily="66" charset="0"/>
              </a:rPr>
              <a:t>Вал</a:t>
            </a:r>
            <a:endParaRPr lang="ru-RU" sz="5400" b="1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3923928" y="5733256"/>
            <a:ext cx="206338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5400" b="1" dirty="0" err="1" smtClean="0">
                <a:solidFill>
                  <a:srgbClr val="002060"/>
                </a:solidFill>
                <a:latin typeface="Comic Sans MS" pitchFamily="66" charset="0"/>
              </a:rPr>
              <a:t>торна</a:t>
            </a:r>
            <a:endParaRPr lang="ru-RU" sz="5400" dirty="0"/>
          </a:p>
        </p:txBody>
      </p:sp>
      <p:pic>
        <p:nvPicPr>
          <p:cNvPr id="27" name="251_Usmihnus-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7812360" y="6093296"/>
            <a:ext cx="592832" cy="592832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40400" fill="hold"/>
                                        <p:tgtEl>
                                          <p:spTgt spid="2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7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7158" y="357166"/>
            <a:ext cx="378621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0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</a:p>
          <a:p>
            <a:r>
              <a:rPr lang="uk-UA" sz="4000" dirty="0" smtClean="0">
                <a:solidFill>
                  <a:srgbClr val="FFFF00"/>
                </a:solidFill>
                <a:latin typeface="Comic Sans MS" pitchFamily="66" charset="0"/>
              </a:rPr>
              <a:t>Труба </a:t>
            </a:r>
            <a:r>
              <a:rPr lang="uk-UA" sz="4000" dirty="0" smtClean="0">
                <a:solidFill>
                  <a:srgbClr val="002060"/>
                </a:solidFill>
                <a:latin typeface="Comic Sans MS" pitchFamily="66" charset="0"/>
              </a:rPr>
              <a:t>Валторна </a:t>
            </a:r>
            <a:r>
              <a:rPr lang="uk-UA" sz="4000" dirty="0" smtClean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  <a:t>Тромбон</a:t>
            </a:r>
            <a:endParaRPr lang="uk-UA" sz="4000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uk-UA" sz="4000" dirty="0" smtClean="0">
                <a:solidFill>
                  <a:schemeClr val="tx1">
                    <a:lumMod val="50000"/>
                  </a:schemeClr>
                </a:solidFill>
                <a:latin typeface="Comic Sans MS" pitchFamily="66" charset="0"/>
              </a:rPr>
              <a:t>Фагот</a:t>
            </a:r>
            <a:endParaRPr lang="en-US" sz="4000" dirty="0" smtClean="0">
              <a:solidFill>
                <a:schemeClr val="tx1">
                  <a:lumMod val="50000"/>
                </a:schemeClr>
              </a:solidFill>
              <a:latin typeface="Comic Sans MS" pitchFamily="66" charset="0"/>
            </a:endParaRPr>
          </a:p>
          <a:p>
            <a:r>
              <a:rPr lang="uk-UA" sz="40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Comic Sans MS" pitchFamily="66" charset="0"/>
              </a:rPr>
              <a:t>Сопілка</a:t>
            </a:r>
            <a:r>
              <a:rPr lang="uk-UA" sz="4000" dirty="0" smtClean="0">
                <a:solidFill>
                  <a:schemeClr val="tx1">
                    <a:lumMod val="50000"/>
                  </a:schemeClr>
                </a:solidFill>
                <a:latin typeface="Comic Sans MS" pitchFamily="66" charset="0"/>
              </a:rPr>
              <a:t> </a:t>
            </a:r>
            <a:endParaRPr lang="en-US" sz="4000" dirty="0" smtClean="0">
              <a:solidFill>
                <a:schemeClr val="tx1">
                  <a:lumMod val="50000"/>
                </a:schemeClr>
              </a:solidFill>
              <a:latin typeface="Comic Sans MS" pitchFamily="66" charset="0"/>
            </a:endParaRPr>
          </a:p>
          <a:p>
            <a:r>
              <a:rPr lang="uk-UA" sz="4000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Флейта    </a:t>
            </a:r>
            <a:r>
              <a:rPr lang="uk-UA" sz="4000" dirty="0" smtClean="0">
                <a:solidFill>
                  <a:srgbClr val="FF0000"/>
                </a:solidFill>
                <a:latin typeface="Comic Sans MS" pitchFamily="66" charset="0"/>
              </a:rPr>
              <a:t>Ріжок</a:t>
            </a:r>
            <a:r>
              <a:rPr lang="uk-UA" sz="4000" dirty="0" smtClean="0">
                <a:solidFill>
                  <a:srgbClr val="92D050"/>
                </a:solidFill>
                <a:latin typeface="Comic Sans MS" pitchFamily="66" charset="0"/>
              </a:rPr>
              <a:t> </a:t>
            </a:r>
            <a:endParaRPr lang="en-US" sz="4000" dirty="0" smtClean="0">
              <a:solidFill>
                <a:srgbClr val="92D050"/>
              </a:solidFill>
              <a:latin typeface="Comic Sans MS" pitchFamily="66" charset="0"/>
            </a:endParaRPr>
          </a:p>
          <a:p>
            <a:r>
              <a:rPr lang="uk-UA" sz="4000" dirty="0" smtClean="0">
                <a:solidFill>
                  <a:srgbClr val="92D050"/>
                </a:solidFill>
                <a:latin typeface="Comic Sans MS" pitchFamily="66" charset="0"/>
              </a:rPr>
              <a:t>Кларнет</a:t>
            </a:r>
            <a:endParaRPr lang="ru-RU" sz="4000" dirty="0">
              <a:latin typeface="Comic Sans MS" pitchFamily="66" charset="0"/>
            </a:endParaRPr>
          </a:p>
        </p:txBody>
      </p:sp>
      <p:pic>
        <p:nvPicPr>
          <p:cNvPr id="5" name="Picture 4" descr="U1CY1CAY3J73KCA56FTEECA4K3WK5CAU6COLOCAWVOB6MCA7HOS4FCAA19M7DCAJGKFQ0CAUPX000CAL3W4FECACEY1W6CAWQCJLUCA7ZW0UYCADSP0IGCAQ4I3QZCA83JOYZCA7701PKCA55AAW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4005064"/>
            <a:ext cx="3024188" cy="20240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6" descr="1HC10CA2X15BZCADNQEUECA39DNOGCA75VZNMCA74HEU6CATAG1EICAPJ8DEGCAK4NGXPCAUOST1ICAV7XJN0CA4CH3PWCAQDJSSKCAC1F59TCAKO4RLBCAJNSMZTCAVG89ZPCA4MZ6ILCALG370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61187" y="260648"/>
            <a:ext cx="2182813" cy="29241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7" descr="Q03Z8CA9HAMYACAQOGZV8CAFGVE0RCAO6B9YWCAITUHO4CAG99TYHCA7VSA11CAVN4THXCAUPN3HFCAJVT0E7CA6VV8UOCANGPXX8CA6LJ13TCAXH12TQCA32CWC8CAZNU8I4CAPEWW6GCAEHV2CU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8064" y="1484784"/>
            <a:ext cx="2154237" cy="25193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Picture 5" descr="D8DENCA1SADB1CAZHBYG6CA0AJE3GCAD9XJ6CCA2P7BJJCAY4QRXICAY8YKUQCAPXFO8GCA7VMV5KCA8L0NXSCAZN2LYLCARLV404CAHUWHICCASCKWAZCAA2RQZICAQHH3SZCAV2WPO0CAX7P0AO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47864" y="188640"/>
            <a:ext cx="2305050" cy="20447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Picture 14" descr="IANCUCAZYD5MOCAVSCFDICA7TSCJ8CACNBGK3CAUE8GJWCAAE2QF4CAR37IRICACFHWU6CAA090TJCAIR3A3LCAVH7CEFCAN4N16JCAA8K9GCCAY2031JCAIKNRVXCAKZCYM7CAE7X31DCA4R0Y6Z">
            <a:hlinkClick r:id="rId6" action="ppaction://hlinkfile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>
          <a:xfrm>
            <a:off x="3707904" y="3645024"/>
            <a:ext cx="1911350" cy="26638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9F446-6EC5-49FD-AD70-6244ABDA4D11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539552" y="404664"/>
            <a:ext cx="170271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dirty="0" smtClean="0">
                <a:solidFill>
                  <a:srgbClr val="92D050"/>
                </a:solidFill>
                <a:latin typeface="Comic Sans MS" pitchFamily="66" charset="0"/>
              </a:rPr>
              <a:t>Гобой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067944" y="1988840"/>
            <a:ext cx="4714908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err="1" smtClean="0"/>
              <a:t>Терпсіхора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-</a:t>
            </a:r>
            <a:r>
              <a:rPr lang="uk-UA" dirty="0" smtClean="0"/>
              <a:t> </a:t>
            </a:r>
            <a:br>
              <a:rPr lang="uk-UA" dirty="0" smtClean="0"/>
            </a:br>
            <a:r>
              <a:rPr lang="uk-UA" dirty="0" smtClean="0"/>
              <a:t>муза танцю</a:t>
            </a:r>
            <a:endParaRPr lang="ru-RU" dirty="0"/>
          </a:p>
        </p:txBody>
      </p:sp>
      <p:pic>
        <p:nvPicPr>
          <p:cNvPr id="4" name="Рисунок 3" descr="C:\Documents and Settings\Admin\Рабочий стол\танець\Терпсіхора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928670"/>
            <a:ext cx="3786214" cy="56436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85720" y="1785926"/>
            <a:ext cx="228598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БУЛЬБА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071538" y="2428868"/>
            <a:ext cx="228598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ЛЕЗГІНКА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28596" y="3000372"/>
            <a:ext cx="228598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КАДРИЛЬ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071538" y="1214422"/>
            <a:ext cx="228598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ГОПАК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142976" y="3500438"/>
            <a:ext cx="228598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ПОЛЬКА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500034" y="4143380"/>
            <a:ext cx="228598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ТАРАНТЕЛА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4714876" y="1214422"/>
            <a:ext cx="228598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smtClean="0">
                <a:latin typeface="Comic Sans MS" pitchFamily="66" charset="0"/>
                <a:cs typeface="Times New Roman" pitchFamily="18" charset="0"/>
              </a:rPr>
              <a:t>Білорусія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 rot="10800000" flipV="1">
            <a:off x="4572000" y="1755149"/>
            <a:ext cx="228598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cs typeface="Times New Roman" pitchFamily="18" charset="0"/>
              </a:rPr>
              <a:t>Україна</a:t>
            </a:r>
            <a:endParaRPr kumimoji="0" lang="uk-UA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4929190" y="2428868"/>
            <a:ext cx="214310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rPr>
              <a:t>Росія </a:t>
            </a: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4714876" y="3071810"/>
            <a:ext cx="228598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rPr>
              <a:t>Грузія</a:t>
            </a: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4572000" y="3643314"/>
            <a:ext cx="228598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rPr>
              <a:t>Чехія</a:t>
            </a:r>
          </a:p>
        </p:txBody>
      </p:sp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4714876" y="4071942"/>
            <a:ext cx="228598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cs typeface="Times New Roman" pitchFamily="18" charset="0"/>
              </a:rPr>
              <a:t>Італія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pic>
        <p:nvPicPr>
          <p:cNvPr id="15" name="Picture 13" descr="clef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9586" y="285728"/>
            <a:ext cx="854075" cy="2209800"/>
          </a:xfrm>
          <a:prstGeom prst="rect">
            <a:avLst/>
          </a:prstGeom>
          <a:noFill/>
        </p:spPr>
      </p:pic>
      <p:pic>
        <p:nvPicPr>
          <p:cNvPr id="93185" name="Picture 1" descr="E:\малюнки\картки з нотами\logg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57554" y="5072074"/>
            <a:ext cx="2071702" cy="150019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6" name="Прямоугольник 15"/>
          <p:cNvSpPr/>
          <p:nvPr/>
        </p:nvSpPr>
        <p:spPr>
          <a:xfrm>
            <a:off x="1428728" y="357166"/>
            <a:ext cx="535785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000" dirty="0" smtClean="0">
                <a:solidFill>
                  <a:srgbClr val="FFC000"/>
                </a:solidFill>
              </a:rPr>
              <a:t>«Фестиваль танцю»</a:t>
            </a:r>
            <a:endParaRPr lang="ru-RU" sz="4000" dirty="0">
              <a:solidFill>
                <a:srgbClr val="FFC000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0" y="0"/>
            <a:ext cx="9979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РАУНД 5</a:t>
            </a:r>
            <a:endParaRPr lang="ru-RU" dirty="0"/>
          </a:p>
        </p:txBody>
      </p:sp>
      <p:sp>
        <p:nvSpPr>
          <p:cNvPr id="19" name="Номер слайда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9F446-6EC5-49FD-AD70-6244ABDA4D11}" type="slidenum">
              <a:rPr lang="ru-RU" smtClean="0"/>
              <a:pPr/>
              <a:t>9</a:t>
            </a:fld>
            <a:endParaRPr lang="ru-RU"/>
          </a:p>
        </p:txBody>
      </p:sp>
      <p:pic>
        <p:nvPicPr>
          <p:cNvPr id="20" name="Запальний таночок-.wm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8100392" y="6093296"/>
            <a:ext cx="448816" cy="4488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2.22222E-6 C 0.02465 -0.03125 0.06701 -0.01296 0.09843 -2.22222E-6 C 0.10625 0.00717 0.10816 0.00949 0.11007 0.02222 C 0.10903 0.03264 0.11007 0.04398 0.10677 0.05347 C 0.10555 0.05694 0.10121 0.05509 0.09843 0.05555 C 0.0934 0.05648 0.08837 0.05717 0.08333 0.05787 C 0.07951 0.05648 0.07517 0.05625 0.0717 0.05347 C 0.06562 0.04838 0.07291 0.025 0.07847 0.02014 C 0.08993 0.01018 0.10225 0.00787 0.1151 0.00231 C 0.14149 0.00463 0.13889 -0.00232 0.15 0.01782 C 0.15225 0.02662 0.15382 0.03518 0.15503 0.04444 C 0.15399 0.05116 0.15451 0.05879 0.15173 0.06458 C 0.15017 0.06805 0.14635 0.06875 0.1434 0.06898 C 0.12066 0.07106 0.09774 0.0706 0.075 0.07129 C 0.00503 0.08611 -0.07778 0.07129 -0.14167 0.07129 " pathEditMode="relative" ptsTypes="ffffffffffffffA">
                                      <p:cBhvr>
                                        <p:cTn id="6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38889E-6 3.7037E-6 C 0.01303 0.00416 0.01355 0.01527 0.02501 0.02222 C 0.03681 0.02939 0.04931 0.03032 0.06164 0.03541 C 0.08716 0.03055 0.09028 0.03796 0.09341 0.00648 C 0.09167 -0.00093 0.09133 -0.00903 0.08837 -0.01574 C 0.08143 -0.03195 0.05053 -0.03774 0.03837 -0.04237 C 0.02188 -0.04074 0.01667 -0.04028 0.00331 -0.03565 C -0.0085 -0.025 -0.00381 -0.03056 -0.01163 -0.02014 C -0.01527 -0.00579 -0.01944 -0.00255 -0.01492 0.01551 C -0.01423 0.01851 -0.01163 0.0199 -0.01006 0.02222 C -0.00312 0.0331 -0.00294 0.02847 0.0066 0.03541 C 0.01754 0.04351 0.01459 0.0456 0.02831 0.04884 C 0.04532 0.05787 0.06268 0.06342 0.08004 0.07106 C 0.14949 0.06689 0.14133 0.08032 0.18004 0.04652 C 0.19046 0.02569 0.19671 0.00254 0.20001 -0.02223 C 0.19897 -0.05186 0.19862 -0.08149 0.19671 -0.11112 C 0.19601 -0.12153 0.18872 -0.14144 0.1816 -0.14445 C 0.17414 -0.15162 0.16407 -0.15533 0.15504 -0.15787 C 0.15278 -0.15926 0.15053 -0.16088 0.14827 -0.16227 C 0.14272 -0.16551 0.1316 -0.1713 0.1316 -0.1713 C 0.11667 -0.17061 0.10157 -0.17014 0.08664 -0.16899 C 0.079 -0.16829 0.07223 -0.16436 0.06494 -0.16227 C 0.05487 -0.15926 0.04497 -0.15672 0.03508 -0.15348 C 0.02483 -0.15024 0.03525 -0.15255 0.02501 -0.14676 C 0.01008 -0.1382 -0.00902 -0.13403 -0.02499 -0.13125 C -0.03038 -0.12871 -0.03454 -0.12477 -0.03992 -0.12223 C -0.04114 -0.12084 -0.04201 -0.11899 -0.0434 -0.11783 C -0.04548 -0.11598 -0.04808 -0.11551 -0.04999 -0.11343 C -0.05763 -0.10487 -0.05173 -0.1051 -0.06006 -0.1 C -0.07551 -0.09074 -0.09669 -0.08889 -0.11336 -0.08889 " pathEditMode="relative" ptsTypes="fffffffffffffffffffffffffffffA">
                                      <p:cBhvr>
                                        <p:cTn id="9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6 -3.7037E-7 C -0.00485 0.00995 -0.00277 0.00949 8.33333E-6 0.01991 C -0.00416 0.02847 -0.00937 0.03912 -0.01666 0.04213 C -0.02951 0.04074 -0.0427 0.04213 -0.05503 0.03773 C -0.06145 0.03542 -0.0644 0.025 -0.06996 0.01991 C -0.06944 0.01181 -0.07014 0.00347 -0.06841 -0.0044 C -0.06788 -0.00694 -0.06511 -0.00764 -0.06336 -0.0088 C -0.0585 -0.01204 -0.05347 -0.01551 -0.04826 -0.01782 C -0.04496 -0.01713 -0.04131 -0.01782 -0.03836 -0.01551 C -0.0368 -0.01435 -0.03645 -0.01111 -0.03663 -0.0088 C -0.03767 0.0081 -0.04166 0.01782 -0.05173 0.02662 C -0.05729 0.03773 -0.06423 0.0375 -0.07327 0.04005 C -0.12291 0.03403 -0.10294 0.04699 -0.11996 0.01343 C -0.11892 0.00602 -0.11944 0.00093 -0.11492 -0.0044 C -0.11197 -0.00787 -0.10503 -0.01343 -0.10503 -0.01343 C -0.08697 -0.00718 -0.09149 0.00556 -0.09669 0.03333 C -0.09844 0.04236 -0.11441 0.04491 -0.11996 0.04676 C -0.14374 0.04282 -0.14914 0.0463 -0.16164 0.02454 C -0.16476 0.01273 -0.16233 0.01991 -0.16997 0.0044 C -0.17275 -0.00116 -0.17674 -0.01343 -0.17674 -0.01343 C -0.17535 -0.05185 -0.17466 -0.06181 -0.16997 -0.09329 C -0.16841 -0.1037 -0.16841 -0.10949 -0.16164 -0.11551 C -0.15417 -0.11412 -0.14532 -0.11343 -0.13837 -0.1088 C -0.12742 -0.10139 -0.13992 -0.10648 -0.12674 -0.10231 C -0.12118 -0.09722 -0.12379 -0.09769 -0.11996 -0.09769 " pathEditMode="relative" ptsTypes="ffffffffffffffffffffffffA">
                                      <p:cBhvr>
                                        <p:cTn id="12" dur="2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38889E-6 8.67362E-19 C -0.01303 -0.00532 -0.02536 -0.01111 -0.03838 -0.01551 C -0.08404 -0.01342 -0.08056 -0.02037 -0.10834 -0.0044 C -0.11008 -0.00208 -0.11181 -0.00023 -0.11338 0.00232 C -0.11633 0.00718 -0.12171 0.01783 -0.12171 0.01783 C -0.12709 0.04098 -0.12327 0.04607 -0.11164 0.05787 C -0.10452 0.07662 -0.09081 0.08148 -0.07657 0.08681 C -0.06997 0.08935 -0.06147 0.09213 -0.05504 0.0956 C -0.05279 0.09699 -0.0507 0.09931 -0.04827 0.1 C -0.04115 0.10162 -0.03386 0.10162 -0.02657 0.10232 C -0.0106 0.10602 0.00555 0.10625 0.02169 0.10903 C 0.0302 0.10463 0.03714 0.09769 0.04339 0.08889 C 0.04374 0.0875 0.04878 0.07199 0.04843 0.06898 C 0.04756 0.06204 0.04617 0.05486 0.04339 0.04908 C 0.04149 0.04514 0.02569 0.04028 0.02499 0.04005 C 0.01388 0.03473 0.00294 0.0294 -0.00834 0.02454 C -0.01806 0.0257 -0.029 0.02315 -0.03664 0.03334 C -0.03942 0.03704 -0.04324 0.04676 -0.04324 0.04676 C -0.04063 0.06574 -0.0415 0.07824 -0.02657 0.08449 C -0.00122 0.11042 0.0236 0.12315 0.05503 0.12685 C 0.06961 0.13334 0.06649 0.13403 0.08662 0.12685 C 0.08819 0.12639 0.08871 0.12315 0.0901 0.12223 C 0.09218 0.12084 0.09444 0.12084 0.09669 0.12014 C 0.10746 0.11088 0.12395 0.10718 0.13662 0.10232 C 0.13784 0.10093 0.13871 0.09908 0.1401 0.09792 C 0.14149 0.09676 0.14357 0.09699 0.14496 0.0956 C 0.14687 0.09352 0.15103 0.08264 0.15173 0.0801 C 0.15294 0.0757 0.15381 0.07107 0.15503 0.06667 C 0.15555 0.06459 0.15676 0.06019 0.15676 0.06019 C 0.1585 0.04236 0.16145 0.01528 0.14999 0.00232 C 0.14548 -0.00277 0.13524 -0.00625 0.13003 -0.00879 C 0.08975 -0.02893 0.03489 -0.0206 -0.00157 -0.02222 C -0.01824 -0.02152 -0.0349 -0.02152 -0.05157 -0.0199 C -0.06667 -0.01828 -0.06459 -0.02037 -0.06997 -0.01319 " pathEditMode="relative" ptsTypes="fffffffffffffffffffffffffffffffffA">
                                      <p:cBhvr>
                                        <p:cTn id="15" dur="2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3.7037E-7 C 0.01094 0.01389 -0.00139 0.04375 0.01667 0.05324 C 0.01979 0.05486 0.02344 0.05486 0.02674 0.05556 C 0.03629 0.06111 0.04531 0.06435 0.05504 0.06898 C 0.06389 0.06736 0.07326 0.06829 0.08177 0.06435 C 0.09323 0.05926 0.09531 0.03426 0.09844 0.02222 C 0.09531 0.00139 0.09826 -0.00208 0.08507 -0.00671 C 0.075 -0.00602 0.06476 -0.00787 0.05504 -0.0044 C 0.05156 -0.00324 0.05087 0.00347 0.04844 0.00671 C 0.04653 0.00926 0.04392 0.01111 0.04167 0.01343 C 0.04219 0.02384 0.04115 0.03449 0.0434 0.04444 C 0.0441 0.04769 0.04774 0.04769 0.05 0.04884 C 0.0533 0.05046 0.06007 0.05324 0.06007 0.05324 C 0.09045 0.05208 0.17795 0.08102 0.20677 0.02222 C 0.20972 0.00926 0.20434 -0.00046 0.19514 -0.0044 C 0.16424 -0.04352 0.05451 -0.00185 -2.77778E-6 0.0044 C -0.02066 0.01019 -0.04236 0.01366 -0.06319 0.01551 C -0.07396 0.02917 -0.06667 0.01782 -0.06667 0.05995 " pathEditMode="relative" ptsTypes="fffffffffffffffffA">
                                      <p:cBhvr>
                                        <p:cTn id="18" dur="2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0"/>
                            </p:stCondLst>
                            <p:childTnLst>
                              <p:par>
                                <p:cTn id="20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4.44444E-6 C -0.02152 -0.01204 -0.02239 -0.01111 -0.04826 -0.0088 C -0.05329 -0.00208 -0.05434 0.00347 -0.05833 0.01111 C -0.06145 0.02917 -0.06562 0.0375 -0.05989 0.06018 C -0.05816 0.06736 -0.0427 0.06852 -0.03993 0.06898 C -0.02326 0.06759 -0.00659 0.06713 0.01007 0.06458 C 0.01424 0.06389 0.01771 0.05995 0.02171 0.05787 C 0.04028 0.04861 0.05868 0.03333 0.07014 0.01111 C 0.06546 -0.01273 0.06893 -0.00417 0.05504 -0.0132 C 0.03559 -0.01158 0.029 -0.01412 0.01667 0.00231 C 0.01719 0.01042 0.01702 0.01875 0.01841 0.02685 C 0.01875 0.0294 0.02084 0.03102 0.02171 0.03333 C 0.02309 0.0368 0.02344 0.04097 0.025 0.04444 C 0.03264 0.06204 0.05625 0.06852 0.07014 0.07129 C 0.10157 0.08472 0.05035 0.0618 0.07848 0.07778 C 0.08768 0.0831 0.09827 0.08148 0.10834 0.08241 C 0.17101 0.08889 0.08907 0.08009 0.15174 0.0868 C 0.17327 0.0831 0.17136 0.08634 0.18507 0.07778 C 0.18959 0.075 0.19844 0.06898 0.19844 0.06898 C 0.20747 0.05694 0.20695 0.05139 0.21007 0.03565 C 0.20903 0.02754 0.20886 0.01898 0.20677 0.01111 C 0.2033 -0.00162 0.17778 -0.00301 0.17171 -0.0044 C 0.14219 -0.00278 0.12552 -0.01435 0.11337 0.01782 C 0.11476 0.03287 0.11737 0.05879 0.13004 0.06458 C 0.1441 0.07847 0.129 0.06551 0.14514 0.07338 C 0.15643 0.07893 0.16268 0.08426 0.175 0.0868 C 0.20556 0.08333 0.20782 0.08403 0.23004 0.07569 C 0.23559 0.07083 0.23889 0.06504 0.24514 0.06227 C 0.25521 0.05185 0.24914 0.05879 0.26007 0.04444 C 0.26181 0.04236 0.26511 0.03796 0.26511 0.03796 C 0.26407 0.03055 0.26355 0.02292 0.26181 0.01574 C 0.25973 0.00787 0.24879 -0.00139 0.24341 -0.0044 C 0.22743 -0.01343 0.21216 -0.0169 0.19514 -0.02222 C 0.15452 -0.0206 0.14202 -0.01783 0.10834 -0.0132 C 0.08664 -0.00625 0.04167 -0.0088 0.04167 -0.0088 " pathEditMode="relative" ptsTypes="ffffffffffffffffffffffffffffffffffA">
                                      <p:cBhvr>
                                        <p:cTn id="21" dur="2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6" dur="205907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audio>
              <p:cMediaNode>
                <p:cTn id="2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"/>
                </p:tgtEl>
              </p:cMediaNode>
            </p:audio>
          </p:childTnLst>
        </p:cTn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619</TotalTime>
  <Words>431</Words>
  <Application>Microsoft Office PowerPoint</Application>
  <PresentationFormat>Экран (4:3)</PresentationFormat>
  <Paragraphs>256</Paragraphs>
  <Slides>18</Slides>
  <Notes>0</Notes>
  <HiddenSlides>0</HiddenSlides>
  <MMClips>5</MMClips>
  <ScaleCrop>false</ScaleCrop>
  <HeadingPairs>
    <vt:vector size="6" baseType="variant">
      <vt:variant>
        <vt:lpstr>Тема</vt:lpstr>
      </vt:variant>
      <vt:variant>
        <vt:i4>3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2" baseType="lpstr">
      <vt:lpstr>Тема Office</vt:lpstr>
      <vt:lpstr>Поток</vt:lpstr>
      <vt:lpstr>1_Поток</vt:lpstr>
      <vt:lpstr>Документ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Терпсіхора -  муза танцю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Яна</cp:lastModifiedBy>
  <cp:revision>83</cp:revision>
  <dcterms:created xsi:type="dcterms:W3CDTF">2014-02-01T20:37:41Z</dcterms:created>
  <dcterms:modified xsi:type="dcterms:W3CDTF">2016-11-28T19:56:46Z</dcterms:modified>
</cp:coreProperties>
</file>