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79" r:id="rId3"/>
    <p:sldId id="280" r:id="rId4"/>
    <p:sldId id="257" r:id="rId5"/>
    <p:sldId id="259" r:id="rId6"/>
    <p:sldId id="277" r:id="rId7"/>
    <p:sldId id="278" r:id="rId8"/>
    <p:sldId id="260" r:id="rId9"/>
    <p:sldId id="261" r:id="rId10"/>
    <p:sldId id="262" r:id="rId11"/>
    <p:sldId id="263" r:id="rId12"/>
    <p:sldId id="264" r:id="rId13"/>
    <p:sldId id="266" r:id="rId14"/>
    <p:sldId id="276" r:id="rId15"/>
    <p:sldId id="265" r:id="rId16"/>
    <p:sldId id="281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008E40"/>
    <a:srgbClr val="FF6699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I:\&#1074;&#1095;&#1080;&#1090;&#1077;&#1083;&#1100;%20&#1088;&#1086;&#1082;&#1091;%20&#1061;&#1088;&#1080;&#1089;&#1090;&#1080;&#1085;&#1080;&#1095;\umaturman-prostit-sa-saksofon_(mp3shka.mobi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96752"/>
            <a:ext cx="7117180" cy="1470025"/>
          </a:xfrm>
        </p:spPr>
        <p:txBody>
          <a:bodyPr/>
          <a:lstStyle/>
          <a:p>
            <a:pPr algn="ctr"/>
            <a:r>
              <a:rPr lang="uk-UA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Досвід роботи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429000"/>
            <a:ext cx="6048672" cy="2520280"/>
          </a:xfrm>
        </p:spPr>
        <p:txBody>
          <a:bodyPr>
            <a:noAutofit/>
          </a:bodyPr>
          <a:lstStyle/>
          <a:p>
            <a:pPr algn="ctr"/>
            <a:r>
              <a:rPr lang="uk-UA" sz="3600" i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вчителя музичного мистецтва</a:t>
            </a:r>
          </a:p>
          <a:p>
            <a:pPr algn="ctr"/>
            <a:r>
              <a:rPr lang="uk-UA" sz="3600" i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загальноосвітньої школи І-ІІІ ступенів села Озерної</a:t>
            </a:r>
            <a:br>
              <a:rPr lang="uk-UA" sz="3600" i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3600" i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Христинич Ірини Євгенівни</a:t>
            </a:r>
            <a:endParaRPr lang="ru-RU" sz="3600" i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umaturman-prostit-sa-saksofon_(mp3shka.mobi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6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93" y="12129"/>
            <a:ext cx="8784976" cy="792088"/>
          </a:xfrm>
        </p:spPr>
        <p:txBody>
          <a:bodyPr/>
          <a:lstStyle/>
          <a:p>
            <a:pPr algn="ctr"/>
            <a:r>
              <a:rPr lang="uk-UA" sz="3600" b="1" i="1" dirty="0" smtClean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Несемо пісню у серцях</a:t>
            </a:r>
            <a:endParaRPr lang="ru-RU" sz="3600" b="1" i="1" dirty="0">
              <a:solidFill>
                <a:schemeClr val="tx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4704"/>
            <a:ext cx="4320480" cy="2861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0589" y="734644"/>
            <a:ext cx="4365866" cy="28916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5" y="3829094"/>
            <a:ext cx="4215053" cy="27377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1" y="3829094"/>
            <a:ext cx="4068960" cy="2919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2681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8928992" cy="648072"/>
          </a:xfrm>
        </p:spPr>
        <p:txBody>
          <a:bodyPr/>
          <a:lstStyle/>
          <a:p>
            <a:pPr algn="ctr"/>
            <a:r>
              <a:rPr lang="uk-UA" sz="4000" b="1" i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Гордість школи – хор духовної пісні</a:t>
            </a:r>
            <a:endParaRPr lang="ru-RU" sz="4000" b="1" i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12" y="836712"/>
            <a:ext cx="4518560" cy="3012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4341" y="1412776"/>
            <a:ext cx="4572459" cy="3429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338" y="3806933"/>
            <a:ext cx="4702964" cy="29320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015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30" y="365"/>
            <a:ext cx="9011466" cy="620323"/>
          </a:xfrm>
        </p:spPr>
        <p:txBody>
          <a:bodyPr/>
          <a:lstStyle/>
          <a:p>
            <a:pPr algn="ctr"/>
            <a:r>
              <a:rPr lang="uk-UA" sz="4000" b="1" i="1" dirty="0" smtClean="0">
                <a:ln w="18000">
                  <a:solidFill>
                    <a:schemeClr val="tx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Малі форми</a:t>
            </a:r>
            <a:endParaRPr lang="ru-RU" sz="4000" b="1" i="1" dirty="0">
              <a:ln w="18000">
                <a:solidFill>
                  <a:schemeClr val="tx1">
                    <a:lumMod val="7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84" y="3775591"/>
            <a:ext cx="4612040" cy="30547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045" y="836712"/>
            <a:ext cx="4299952" cy="3224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37" y="681013"/>
            <a:ext cx="4572000" cy="3028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045" y="3829790"/>
            <a:ext cx="4044684" cy="3033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0017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39123"/>
            <a:ext cx="3532981" cy="2348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920" y="97970"/>
            <a:ext cx="3425432" cy="25690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123082"/>
            <a:ext cx="3600400" cy="270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2077105"/>
            <a:ext cx="3563888" cy="2672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7419" y="2244497"/>
            <a:ext cx="3847865" cy="2558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0600" y="4249201"/>
            <a:ext cx="3923928" cy="2608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923" y="4295907"/>
            <a:ext cx="3853677" cy="2562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80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27"/>
            <a:ext cx="9144000" cy="823285"/>
          </a:xfrm>
        </p:spPr>
        <p:txBody>
          <a:bodyPr/>
          <a:lstStyle/>
          <a:p>
            <a:pPr algn="ctr"/>
            <a:r>
              <a:rPr lang="uk-UA" sz="6000" b="1" i="1" dirty="0" err="1">
                <a:ln>
                  <a:solidFill>
                    <a:schemeClr val="bg2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6000" b="1" i="1" dirty="0" err="1" smtClean="0">
                <a:ln>
                  <a:solidFill>
                    <a:schemeClr val="bg2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лешмоби</a:t>
            </a:r>
            <a:endParaRPr lang="ru-RU" sz="6000" b="1" i="1" dirty="0"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040" y="980728"/>
            <a:ext cx="4520967" cy="24370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5185" y="2996952"/>
            <a:ext cx="4985914" cy="27831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" y="3880064"/>
            <a:ext cx="4496098" cy="29779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50083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2003" y="260648"/>
            <a:ext cx="5335687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99" y="3140969"/>
            <a:ext cx="5247095" cy="3488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5371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33364" y="-387424"/>
            <a:ext cx="7056784" cy="2232248"/>
          </a:xfrm>
        </p:spPr>
        <p:txBody>
          <a:bodyPr/>
          <a:lstStyle/>
          <a:p>
            <a:pPr algn="ctr"/>
            <a:r>
              <a:rPr lang="uk-UA" sz="6600" b="1" i="1" dirty="0" smtClean="0">
                <a:ln>
                  <a:solidFill>
                    <a:srgbClr val="FF9999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Наші досягнення</a:t>
            </a:r>
            <a:endParaRPr lang="ru-RU" sz="6600" b="1" i="1" dirty="0">
              <a:ln>
                <a:solidFill>
                  <a:srgbClr val="FF9999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556792"/>
            <a:ext cx="7524328" cy="49836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3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xmlns="" val="28999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4" presetClass="emph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32856"/>
            <a:ext cx="7378979" cy="2105204"/>
          </a:xfrm>
        </p:spPr>
        <p:txBody>
          <a:bodyPr/>
          <a:lstStyle/>
          <a:p>
            <a:pPr algn="ctr"/>
            <a:r>
              <a:rPr lang="uk-UA" sz="9600" b="1" dirty="0" smtClean="0">
                <a:ln>
                  <a:solidFill>
                    <a:schemeClr val="tx1">
                      <a:lumMod val="95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Дякую за увагу!</a:t>
            </a:r>
            <a:endParaRPr lang="ru-RU" sz="9600" b="1" dirty="0">
              <a:ln>
                <a:solidFill>
                  <a:schemeClr val="tx1">
                    <a:lumMod val="95000"/>
                  </a:schemeClr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48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740768" y="4689688"/>
            <a:ext cx="6696744" cy="191683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611560" y="1783769"/>
            <a:ext cx="6840760" cy="172819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557848"/>
            <a:ext cx="6984776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Моє педагогічне кредо:</a:t>
            </a:r>
            <a:br>
              <a:rPr lang="uk-UA" sz="28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2800" b="1" i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Музику треба не викладати, а вкладати серцем у душі дитячі.</a:t>
            </a:r>
          </a:p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28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Моє життєве кредо:</a:t>
            </a:r>
            <a:br>
              <a:rPr lang="uk-UA" sz="28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2800" b="1" i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Любити життя і цінувати кожну </a:t>
            </a:r>
            <a:r>
              <a:rPr lang="uk-UA" sz="28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його хвилину.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56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632848" cy="1512168"/>
          </a:xfrm>
        </p:spPr>
        <p:txBody>
          <a:bodyPr/>
          <a:lstStyle/>
          <a:p>
            <a:pPr algn="ctr"/>
            <a:r>
              <a:rPr lang="uk-UA" sz="4800" b="1" i="1" dirty="0" smtClean="0">
                <a:ln>
                  <a:solidFill>
                    <a:schemeClr val="bg2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Тема, над якою я працюю: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2" y="1500174"/>
            <a:ext cx="7162957" cy="4358624"/>
          </a:xfrm>
        </p:spPr>
        <p:txBody>
          <a:bodyPr/>
          <a:lstStyle/>
          <a:p>
            <a:pPr marL="0" indent="0" algn="ctr">
              <a:buNone/>
            </a:pPr>
            <a:r>
              <a:rPr lang="uk-UA" sz="4400" b="1" i="1" dirty="0" err="1" smtClean="0">
                <a:ln>
                  <a:solidFill>
                    <a:srgbClr val="008E4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“Формування</a:t>
            </a:r>
            <a:r>
              <a:rPr lang="uk-UA" sz="4400" b="1" i="1" dirty="0" smtClean="0">
                <a:ln>
                  <a:solidFill>
                    <a:srgbClr val="008E4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i="1" dirty="0">
                <a:ln>
                  <a:solidFill>
                    <a:srgbClr val="008E4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духовних </a:t>
            </a:r>
            <a:r>
              <a:rPr lang="uk-UA" sz="4400" b="1" i="1" dirty="0" smtClean="0">
                <a:ln>
                  <a:solidFill>
                    <a:srgbClr val="008E4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почуттів в учнів </a:t>
            </a:r>
            <a:r>
              <a:rPr lang="uk-UA" sz="4400" b="1" i="1" dirty="0">
                <a:ln>
                  <a:solidFill>
                    <a:srgbClr val="008E4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засобами музичного </a:t>
            </a:r>
            <a:r>
              <a:rPr lang="uk-UA" sz="4400" b="1" i="1" dirty="0" err="1" smtClean="0">
                <a:ln>
                  <a:solidFill>
                    <a:srgbClr val="008E4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мистецтва”</a:t>
            </a:r>
            <a:endParaRPr lang="ru-RU" sz="4400" b="1" i="1" dirty="0">
              <a:ln>
                <a:solidFill>
                  <a:srgbClr val="008E4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77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61211" y="692696"/>
            <a:ext cx="7195165" cy="18002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/>
          <a:lstStyle/>
          <a:p>
            <a:pPr algn="ctr"/>
            <a:r>
              <a:rPr lang="uk-UA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місія</a:t>
            </a:r>
            <a:endParaRPr lang="ru-RU" sz="3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5267" y="260648"/>
            <a:ext cx="6336704" cy="47165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Дарувати радість і бути </a:t>
            </a: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наставником у духовному </a:t>
            </a:r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творчому спілкуванні дітей з музичним мистецтвом</a:t>
            </a:r>
          </a:p>
          <a:p>
            <a:pPr marL="0" indent="0" algn="ctr">
              <a:buNone/>
            </a:pPr>
            <a:endParaRPr lang="uk-UA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66444">
            <a:off x="5587310" y="2275067"/>
            <a:ext cx="3904974" cy="25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26787">
            <a:off x="-118915" y="2268606"/>
            <a:ext cx="4098677" cy="271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61125_1254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4085330"/>
            <a:ext cx="4929190" cy="277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05422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Мотивація </a:t>
            </a:r>
            <a:br>
              <a:rPr lang="uk-UA" sz="48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8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музичної діяльності учнів</a:t>
            </a:r>
            <a:endParaRPr lang="ru-RU" sz="48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48880"/>
            <a:ext cx="8352928" cy="4176464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Духовний аспект:</a:t>
            </a:r>
          </a:p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насолода;</a:t>
            </a:r>
          </a:p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радість;</a:t>
            </a:r>
          </a:p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задоволення;</a:t>
            </a:r>
          </a:p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самовираження;</a:t>
            </a: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Матеріальний аспект:</a:t>
            </a:r>
          </a:p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оцінка дорослих та однолітків.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0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0"/>
                            </p:stCondLst>
                            <p:childTnLst>
                              <p:par>
                                <p:cTn id="49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936104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Методи, які я використовую </a:t>
            </a:r>
            <a:br>
              <a:rPr lang="uk-UA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</a:br>
            <a:r>
              <a:rPr lang="uk-UA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в своїй роботі</a:t>
            </a:r>
            <a:endParaRPr lang="ru-RU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5040560"/>
          </a:xfrm>
        </p:spPr>
        <p:txBody>
          <a:bodyPr numCol="3">
            <a:normAutofit fontScale="62500" lnSpcReduction="20000"/>
          </a:bodyPr>
          <a:lstStyle/>
          <a:p>
            <a:pPr marL="0" indent="0">
              <a:buNone/>
            </a:pPr>
            <a:endParaRPr lang="uk-UA" sz="1200" dirty="0" smtClean="0"/>
          </a:p>
          <a:p>
            <a:pPr marL="0" indent="0">
              <a:buNone/>
            </a:pPr>
            <a:endParaRPr lang="uk-UA" sz="1200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sz="2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3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 методи: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 розповіді та бесіди;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 наочності;</a:t>
            </a:r>
            <a:endParaRPr lang="uk-UA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ігровий метод;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 порівняння і зіставлення;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 узагальнення.</a:t>
            </a: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3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Спеціальні методи: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художньо-педагогічної 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драматургії;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проблемний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(пошуковий) 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роздумів про 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музику;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емоційного 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заряду;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музичних 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узагальнень.</a:t>
            </a: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uk-UA" sz="2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3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Інтерактивні </a:t>
            </a:r>
            <a:r>
              <a:rPr lang="uk-UA" sz="23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uk-UA" sz="23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«Мозковий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штурм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«Музичне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доміно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«Малюємо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уяві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«Музичний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ланцюжок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«Впіймай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помилку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«Портрет»;</a:t>
            </a:r>
          </a:p>
          <a:p>
            <a:pPr>
              <a:buFont typeface="Wingdings" pitchFamily="2" charset="2"/>
              <a:buChar char="v"/>
            </a:pP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«Музичне </a:t>
            </a:r>
            <a:r>
              <a:rPr lang="uk-UA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змагання</a:t>
            </a:r>
            <a:r>
              <a:rPr lang="uk-UA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82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750"/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75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3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2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50"/>
                                        <p:tgtEl>
                                          <p:spTgt spid="3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750"/>
                                        <p:tgtEl>
                                          <p:spTgt spid="3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75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3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3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25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750"/>
                                        <p:tgtEl>
                                          <p:spTgt spid="3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углая лента лицом вниз 3"/>
          <p:cNvSpPr/>
          <p:nvPr/>
        </p:nvSpPr>
        <p:spPr>
          <a:xfrm>
            <a:off x="251520" y="260648"/>
            <a:ext cx="8640960" cy="1944216"/>
          </a:xfrm>
          <a:prstGeom prst="ellipseRibbon">
            <a:avLst>
              <a:gd name="adj1" fmla="val 25000"/>
              <a:gd name="adj2" fmla="val 68141"/>
              <a:gd name="adj3" fmla="val 125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4574" y="734514"/>
            <a:ext cx="5574852" cy="1470350"/>
          </a:xfrm>
        </p:spPr>
        <p:txBody>
          <a:bodyPr/>
          <a:lstStyle/>
          <a:p>
            <a:pPr algn="ctr"/>
            <a:r>
              <a:rPr lang="uk-UA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Пріоритети позакласної роботи</a:t>
            </a:r>
            <a:endParaRPr lang="ru-RU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807361"/>
            <a:ext cx="7488832" cy="48619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виявлення та розвиток обдарованих дітей;</a:t>
            </a:r>
          </a:p>
          <a:p>
            <a:pPr>
              <a:buFont typeface="Wingdings" pitchFamily="2" charset="2"/>
              <a:buChar char="ü"/>
            </a:pPr>
            <a:endParaRPr lang="uk-UA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формування навиків хорового (ансамблевого) співу;</a:t>
            </a:r>
          </a:p>
          <a:p>
            <a:pPr>
              <a:buFont typeface="Wingdings" pitchFamily="2" charset="2"/>
              <a:buChar char="ü"/>
            </a:pPr>
            <a:endParaRPr lang="uk-UA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вироблення естетичної культури та збагачення духовного світу дитини засобами музичного мистецтва.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46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9" y="116632"/>
            <a:ext cx="9146255" cy="72008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Учні приймають активну участь у виховних масових заходах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80" y="3806152"/>
            <a:ext cx="4574196" cy="305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576" y="3806152"/>
            <a:ext cx="4572059" cy="3051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2037" y="1052736"/>
            <a:ext cx="4127077" cy="3095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842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"/>
            <a:ext cx="9144000" cy="908355"/>
          </a:xfrm>
        </p:spPr>
        <p:txBody>
          <a:bodyPr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uk-UA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– осередок духовного виховання учнів</a:t>
            </a:r>
            <a:endParaRPr lang="ru-RU" b="1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699029"/>
            <a:ext cx="4211960" cy="3158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609874"/>
            <a:ext cx="4301564" cy="3227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984663"/>
            <a:ext cx="4042467" cy="3017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292" y="984663"/>
            <a:ext cx="3882616" cy="3084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7107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251</TotalTime>
  <Words>224</Words>
  <Application>Microsoft Office PowerPoint</Application>
  <PresentationFormat>Экран (4:3)</PresentationFormat>
  <Paragraphs>87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Winter</vt:lpstr>
      <vt:lpstr>Досвід роботи</vt:lpstr>
      <vt:lpstr>Слайд 2</vt:lpstr>
      <vt:lpstr>Тема, над якою я працюю: </vt:lpstr>
      <vt:lpstr>Моя місія</vt:lpstr>
      <vt:lpstr>Мотивація  музичної діяльності учнів</vt:lpstr>
      <vt:lpstr>Методи, які я використовую  в своїй роботі</vt:lpstr>
      <vt:lpstr>Пріоритети позакласної роботи</vt:lpstr>
      <vt:lpstr>Учні приймають активну участь у виховних масових заходах</vt:lpstr>
      <vt:lpstr>Школа – осередок духовного виховання учнів</vt:lpstr>
      <vt:lpstr>Несемо пісню у серцях</vt:lpstr>
      <vt:lpstr>Гордість школи – хор духовної пісні</vt:lpstr>
      <vt:lpstr>Малі форми</vt:lpstr>
      <vt:lpstr>Слайд 13</vt:lpstr>
      <vt:lpstr>Флешмоби</vt:lpstr>
      <vt:lpstr>Слайд 15</vt:lpstr>
      <vt:lpstr>Наші досягнення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root</cp:lastModifiedBy>
  <cp:revision>34</cp:revision>
  <dcterms:created xsi:type="dcterms:W3CDTF">2016-12-02T18:34:34Z</dcterms:created>
  <dcterms:modified xsi:type="dcterms:W3CDTF">2016-12-20T12:54:24Z</dcterms:modified>
</cp:coreProperties>
</file>