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62" r:id="rId4"/>
    <p:sldId id="264" r:id="rId5"/>
    <p:sldId id="263" r:id="rId6"/>
    <p:sldId id="268" r:id="rId7"/>
    <p:sldId id="270" r:id="rId8"/>
    <p:sldId id="271" r:id="rId9"/>
    <p:sldId id="260" r:id="rId10"/>
    <p:sldId id="272" r:id="rId11"/>
    <p:sldId id="257" r:id="rId12"/>
    <p:sldId id="266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E1"/>
    <a:srgbClr val="FFCCCC"/>
    <a:srgbClr val="990033"/>
    <a:srgbClr val="FFCC99"/>
    <a:srgbClr val="FFFF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14F6F-B11F-482E-A1D0-A986F6F505A4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3FEB7-79D7-4F83-8D4D-8D38B399A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3FC03-EEBF-4CDD-ABF0-184481B667C0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33408-9C1B-4BD4-8BFA-523604AB0C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F82D-668E-4F9E-9470-7FFC4CA0F63C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16D83-1D9B-48BF-A8DC-61E9FA4C92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03397-F5E4-4240-8E4B-BC943716B0BC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3F60C-86A4-4E1A-A632-08B2119FD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9ECEB-ADE4-4164-B9DF-C6D2B8B743FC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DA93A-A029-429A-A626-CFBF6B1C1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BFA59-8C82-42ED-80B4-09F614E47E43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A2986-F9C2-4BDA-966D-B8102A582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A85AD-FC1E-4DEB-A5F9-713E09DA3925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5721D-89EC-4ABA-A481-74B69EEC8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49D37-D79B-4411-8F9C-FEE87264FBA5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1C4F7-73C3-489F-AFC6-7B84FFCC0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7F538-F469-4D30-87D5-3EC9B978A699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BFE1-5AE6-4E70-A9AC-5708020B2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227CC-DA84-40F0-8CEB-178B6BFA431E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3ADD-1B2D-4BC9-B8F7-12A0C6FED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572C9-36AD-4B7B-AE99-F72B51659004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0DAE4-1116-4294-B52D-FA2B5A492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67C347-513E-4E40-B119-229F5FC2FD0B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72EEDB-69FD-4F69-A9BD-930C7F9F69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Фото\соколята\20150510_1622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5" t="24179" r="6363" b="5019"/>
          <a:stretch/>
        </p:blipFill>
        <p:spPr bwMode="auto">
          <a:xfrm>
            <a:off x="1771938" y="2386960"/>
            <a:ext cx="5959163" cy="4287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403203" y="-85298"/>
            <a:ext cx="8282303" cy="331273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 err="1">
                <a:ln>
                  <a:solidFill>
                    <a:srgbClr val="EF6E03"/>
                  </a:solidFill>
                </a:ln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Портфоліо</a:t>
            </a:r>
            <a:r>
              <a:rPr lang="uk-UA" sz="2800" b="1" cap="all" dirty="0">
                <a:ln>
                  <a:solidFill>
                    <a:srgbClr val="EF6E03"/>
                  </a:solidFill>
                </a:ln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>
                <a:ln>
                  <a:solidFill>
                    <a:srgbClr val="EF6E03"/>
                  </a:solidFill>
                </a:ln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вчителя </a:t>
            </a:r>
            <a:r>
              <a:rPr lang="uk-UA" sz="2800" b="1" cap="all" dirty="0" smtClean="0">
                <a:ln>
                  <a:solidFill>
                    <a:srgbClr val="EF6E03"/>
                  </a:solidFill>
                </a:ln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музичного  мистецтва</a:t>
            </a:r>
            <a:endParaRPr lang="uk-UA" sz="2800" b="1" cap="all" dirty="0">
              <a:ln>
                <a:solidFill>
                  <a:srgbClr val="EF6E03"/>
                </a:solidFill>
              </a:ln>
              <a:solidFill>
                <a:srgbClr val="C0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>
                <a:ln>
                  <a:solidFill>
                    <a:srgbClr val="EF6E03"/>
                  </a:solidFill>
                </a:ln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ЗОШ І-ІІ ст. с. </a:t>
            </a:r>
            <a:r>
              <a:rPr lang="uk-UA" sz="2800" b="1" cap="all" dirty="0" err="1">
                <a:ln>
                  <a:solidFill>
                    <a:srgbClr val="EF6E03"/>
                  </a:solidFill>
                </a:ln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Дзвиняч</a:t>
            </a:r>
            <a:endParaRPr lang="uk-UA" sz="2800" b="1" cap="all" dirty="0">
              <a:ln>
                <a:solidFill>
                  <a:srgbClr val="EF6E03"/>
                </a:solidFill>
              </a:ln>
              <a:solidFill>
                <a:srgbClr val="C0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cap="all" dirty="0" err="1" smtClean="0">
                <a:ln>
                  <a:solidFill>
                    <a:srgbClr val="EF6E03"/>
                  </a:solidFill>
                </a:ln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Потикевич</a:t>
            </a:r>
            <a:r>
              <a:rPr lang="uk-UA" sz="3600" b="1" cap="all" dirty="0" smtClean="0">
                <a:ln>
                  <a:solidFill>
                    <a:srgbClr val="EF6E03"/>
                  </a:solidFill>
                </a:ln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Олександри Юріївни</a:t>
            </a:r>
            <a:endParaRPr lang="uk-UA" sz="3600" b="1" cap="all" dirty="0">
              <a:ln>
                <a:solidFill>
                  <a:srgbClr val="EF6E03"/>
                </a:solidFill>
              </a:ln>
              <a:solidFill>
                <a:srgbClr val="FF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28" name="Picture 4" descr="D:\Дизайн і оформлення\музика\муз інструменти\85fgf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93" y="5085184"/>
            <a:ext cx="3231203" cy="19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Дизайн і оформлення\музика\ноти\55f6597f4843 - коп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95"/>
          <a:stretch/>
        </p:blipFill>
        <p:spPr bwMode="auto">
          <a:xfrm>
            <a:off x="387962" y="2714913"/>
            <a:ext cx="168459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04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Фото\2015\звіт школи\20150521_150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55" y="2862863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2" descr="D:\Фото\2015\Надія  Петрівна\DSC0612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271" y="96127"/>
            <a:ext cx="4286251" cy="2709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2" name="Picture 5" descr="D:\Фото\2015\Надія  Петрівна\DSC061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9" t="-2512" b="29739"/>
          <a:stretch>
            <a:fillRect/>
          </a:stretch>
        </p:blipFill>
        <p:spPr bwMode="auto">
          <a:xfrm>
            <a:off x="4432556" y="118269"/>
            <a:ext cx="4440237" cy="2709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D:\Дизайн і оформлення\релігія\0_1031b2_b23f4edc_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83" y="1340768"/>
            <a:ext cx="1545945" cy="246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D:\Дизайн і оформлення\релігія\0_103200_f8cf298b_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334963"/>
            <a:ext cx="1366838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D:\Дизайн і оформлення\релігія\0_103201_fd589620_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1997682"/>
            <a:ext cx="15160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368" y="2708920"/>
            <a:ext cx="8229600" cy="704548"/>
          </a:xfrm>
          <a:extLst/>
        </p:spPr>
        <p:txBody>
          <a:bodyPr rtlCol="0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800" b="1" dirty="0" smtClean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haroni" pitchFamily="2" charset="-79"/>
              </a:rPr>
              <a:t>«МОЛИТВА  ЗА  УКРАЇНУ»</a:t>
            </a:r>
            <a:endParaRPr lang="ru-RU" sz="4800" b="1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10243" name="Picture 3" descr="D:\Дизайн і оформлення\музика\муз інструменти\0_90aa7_5186afd3_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4842863"/>
            <a:ext cx="2579652" cy="20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Дизайн і оформлення\музика\муз інструменти\0_90a99_dacbfb9c_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74" y="4002782"/>
            <a:ext cx="2774464" cy="28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13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1" y="620688"/>
            <a:ext cx="5040560" cy="5472608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/>
            </a:r>
            <a:br>
              <a:rPr lang="uk-UA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uk-UA" sz="1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uk-UA" sz="1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ru-RU" sz="1800" b="1" dirty="0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218" name="Picture 2" descr="D:\Фото\2016\Семінар гурток\20160225_112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5" y="188640"/>
            <a:ext cx="430925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Фото\2016\Семінар гурток\20160225_1137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20835" r="19002" b="1204"/>
          <a:stretch/>
        </p:blipFill>
        <p:spPr bwMode="auto">
          <a:xfrm>
            <a:off x="4459295" y="260648"/>
            <a:ext cx="44583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Фото\2016\Семінар гурток\20160225_115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" y="2996952"/>
            <a:ext cx="2764319" cy="368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Фото\2016\Покрова\ZwsBCGdNwL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76563"/>
            <a:ext cx="2775579" cy="370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Фото\2016\день писемності\image (3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28309" r="41886" b="12551"/>
          <a:stretch/>
        </p:blipFill>
        <p:spPr bwMode="auto">
          <a:xfrm>
            <a:off x="6227585" y="2979612"/>
            <a:ext cx="2690108" cy="368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5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свиток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235" y="188640"/>
            <a:ext cx="8936765" cy="290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7235" y="620688"/>
            <a:ext cx="90364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b="1" dirty="0" err="1" smtClean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Візьми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промінь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світла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і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спрямуй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туди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панує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темрява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algn="ctr"/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Візьми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усмішку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і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подаруй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тому,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х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то так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потребує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Візьми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доброту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і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яви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тому,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сам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н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вміє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віддавати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Візьми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віру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і 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віддай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кожному,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х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то не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Візьми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і  неси 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uk-UA" sz="2400" b="1" dirty="0" smtClean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світові</a:t>
            </a:r>
            <a:r>
              <a:rPr lang="uk-UA" sz="2400" b="1" dirty="0">
                <a:ln>
                  <a:solidFill>
                    <a:srgbClr val="C00000"/>
                  </a:solidFill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147" name="Picture 3" descr="D:\Дизайн і оформлення\музика\муз інструменти\0_6aa9d_a26c9a65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58" y="2852935"/>
            <a:ext cx="6348413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7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2"/>
          <p:cNvSpPr/>
          <p:nvPr/>
        </p:nvSpPr>
        <p:spPr>
          <a:xfrm>
            <a:off x="428095" y="1588545"/>
            <a:ext cx="3580963" cy="515282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Wingdings" pitchFamily="2" charset="2"/>
              <a:buChar char="v"/>
            </a:pPr>
            <a:r>
              <a:rPr lang="uk-UA" sz="1500" b="1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Дата </a:t>
            </a:r>
            <a:r>
              <a:rPr lang="uk-UA" sz="1500" b="1" u="none" strike="noStrike" cap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народження </a:t>
            </a:r>
            <a:r>
              <a:rPr lang="uk-UA" sz="1500" b="1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uk-UA" sz="1500" b="1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uk-UA" sz="1500" b="1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5 листопада  </a:t>
            </a:r>
            <a:r>
              <a:rPr lang="uk-UA" sz="1500" b="1" u="none" strike="noStrike" cap="none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1965  року</a:t>
            </a:r>
            <a:endParaRPr lang="uk-UA" sz="1500" b="1" u="none" strike="noStrike" cap="none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ct val="25000"/>
              <a:buFont typeface="Wingdings" pitchFamily="2" charset="2"/>
              <a:buChar char="v"/>
            </a:pPr>
            <a:r>
              <a:rPr lang="uk-UA" sz="15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-RU" sz="15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1984 р.- </a:t>
            </a:r>
            <a:r>
              <a:rPr lang="ru-RU" sz="1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закінчила</a:t>
            </a:r>
            <a:r>
              <a:rPr lang="ru-RU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-RU" sz="1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Тернопільське</a:t>
            </a:r>
            <a:r>
              <a:rPr lang="ru-RU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ru-RU" sz="1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музичне</a:t>
            </a:r>
            <a:r>
              <a:rPr lang="ru-RU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училище – </a:t>
            </a:r>
            <a:r>
              <a:rPr lang="ru-RU" sz="1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диригент</a:t>
            </a:r>
            <a:r>
              <a:rPr lang="ru-RU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, </a:t>
            </a:r>
            <a:r>
              <a:rPr lang="ru-RU" sz="1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вчитель</a:t>
            </a:r>
            <a:r>
              <a:rPr lang="ru-RU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-RU" sz="1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музики</a:t>
            </a:r>
            <a:r>
              <a:rPr lang="ru-RU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в ЗНЗ, </a:t>
            </a:r>
            <a:r>
              <a:rPr lang="ru-RU" sz="1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викладач</a:t>
            </a:r>
            <a:r>
              <a:rPr lang="ru-RU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-RU" sz="1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теоретичних</a:t>
            </a:r>
            <a:r>
              <a:rPr lang="ru-RU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-RU" sz="1500" b="1" dirty="0" err="1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дисциплін</a:t>
            </a:r>
            <a:r>
              <a:rPr lang="ru-RU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в ДМШ</a:t>
            </a:r>
            <a:endParaRPr lang="uk-UA" sz="1500" b="1" dirty="0"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ct val="25000"/>
              <a:buFont typeface="Wingdings" pitchFamily="2" charset="2"/>
              <a:buChar char="v"/>
            </a:pPr>
            <a:r>
              <a:rPr lang="uk-UA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З </a:t>
            </a:r>
            <a:r>
              <a:rPr lang="uk-UA" sz="15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2007р</a:t>
            </a:r>
            <a:r>
              <a:rPr lang="uk-UA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</a:t>
            </a:r>
            <a:r>
              <a:rPr lang="uk-UA" sz="15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працюю </a:t>
            </a:r>
            <a:r>
              <a:rPr lang="uk-UA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 ЗОШ  </a:t>
            </a:r>
            <a:r>
              <a:rPr lang="en-US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I-II </a:t>
            </a:r>
            <a:r>
              <a:rPr lang="uk-UA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ст</a:t>
            </a:r>
            <a:r>
              <a:rPr lang="uk-UA" sz="15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</a:t>
            </a:r>
            <a:r>
              <a:rPr lang="uk-UA" sz="1500" b="1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с.Дзвиняч</a:t>
            </a:r>
            <a:r>
              <a:rPr lang="uk-UA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ct val="25000"/>
              <a:buFont typeface="Wingdings" pitchFamily="2" charset="2"/>
              <a:buChar char="v"/>
            </a:pPr>
            <a:r>
              <a:rPr lang="uk-UA" sz="15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Категорія </a:t>
            </a:r>
            <a:r>
              <a:rPr lang="uk-UA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– </a:t>
            </a:r>
            <a:r>
              <a:rPr lang="uk-UA" sz="15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спеціаліст (9 розряд)</a:t>
            </a:r>
            <a:endParaRPr lang="uk-UA" sz="1500" b="1" dirty="0"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ct val="25000"/>
              <a:buFont typeface="Wingdings" pitchFamily="2" charset="2"/>
              <a:buChar char="v"/>
            </a:pPr>
            <a:r>
              <a:rPr lang="uk-UA" sz="15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Стаж </a:t>
            </a:r>
            <a:r>
              <a:rPr lang="uk-UA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роботи </a:t>
            </a:r>
            <a:r>
              <a:rPr lang="uk-UA" sz="15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- 31  рік/9 років</a:t>
            </a:r>
            <a:endParaRPr lang="uk-UA" sz="1500" b="1" dirty="0"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ct val="25000"/>
              <a:buFont typeface="Wingdings" pitchFamily="2" charset="2"/>
              <a:buChar char="v"/>
            </a:pPr>
            <a:r>
              <a:rPr lang="uk-UA" sz="15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Курси </a:t>
            </a:r>
            <a:r>
              <a:rPr lang="uk-UA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підвищення кваліфікації – </a:t>
            </a:r>
            <a:r>
              <a:rPr lang="uk-UA" sz="15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2012 </a:t>
            </a:r>
            <a:r>
              <a:rPr lang="uk-UA" sz="15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рік</a:t>
            </a:r>
          </a:p>
          <a:p>
            <a:pPr marL="0" marR="0" lvl="0" indent="0" algn="just" rtl="0"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endParaRPr lang="uk-UA" sz="1600" b="1" i="1" u="none" strike="noStrike" cap="none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r>
              <a:rPr lang="uk-UA" sz="1600" b="1" i="1" u="none" strike="noStrike" cap="none" dirty="0" smtClean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</a:t>
            </a:r>
            <a:endParaRPr sz="1600" b="1" i="1" u="none" strike="noStrike" cap="none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Содержимое 4" descr="свиток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51" y="103270"/>
            <a:ext cx="387410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05302" y="477936"/>
            <a:ext cx="35334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Особисті</a:t>
            </a:r>
            <a:r>
              <a:rPr lang="ru-RU" sz="40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дані</a:t>
            </a:r>
            <a:endParaRPr lang="ru-RU" sz="4000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D:\Videos\Леся Юріївна\DSC_6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2976" y="1841153"/>
            <a:ext cx="3712176" cy="2474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Videos\Леся Юріївна\DSC_64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2431" y="4005064"/>
            <a:ext cx="3539989" cy="2359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ертикальный свиток 6"/>
          <p:cNvSpPr/>
          <p:nvPr/>
        </p:nvSpPr>
        <p:spPr>
          <a:xfrm>
            <a:off x="4069852" y="4943232"/>
            <a:ext cx="5053775" cy="1467326"/>
          </a:xfrm>
          <a:prstGeom prst="verticalScroll">
            <a:avLst/>
          </a:prstGeom>
          <a:solidFill>
            <a:srgbClr val="FFE1E1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rgbClr val="FF0000"/>
                </a:solidFill>
              </a:rPr>
              <a:t>Музика є </a:t>
            </a:r>
            <a:r>
              <a:rPr lang="uk-UA" b="1" dirty="0" smtClean="0">
                <a:solidFill>
                  <a:srgbClr val="FF0000"/>
                </a:solidFill>
              </a:rPr>
              <a:t>найдивовижнішим, </a:t>
            </a:r>
            <a:r>
              <a:rPr lang="uk-UA" b="1" dirty="0">
                <a:solidFill>
                  <a:srgbClr val="FF0000"/>
                </a:solidFill>
              </a:rPr>
              <a:t>найтоншим</a:t>
            </a:r>
          </a:p>
          <a:p>
            <a:pPr algn="r"/>
            <a:r>
              <a:rPr lang="uk-UA" b="1" dirty="0">
                <a:solidFill>
                  <a:srgbClr val="FF0000"/>
                </a:solidFill>
              </a:rPr>
              <a:t> засобом </a:t>
            </a:r>
            <a:r>
              <a:rPr lang="uk-UA" b="1" dirty="0" smtClean="0">
                <a:solidFill>
                  <a:srgbClr val="FF0000"/>
                </a:solidFill>
              </a:rPr>
              <a:t>залучення  до </a:t>
            </a:r>
            <a:r>
              <a:rPr lang="uk-UA" b="1" dirty="0">
                <a:solidFill>
                  <a:srgbClr val="FF0000"/>
                </a:solidFill>
              </a:rPr>
              <a:t>добра, краси, людяності</a:t>
            </a:r>
          </a:p>
          <a:p>
            <a:pPr algn="r"/>
            <a:r>
              <a:rPr lang="uk-UA" b="1" dirty="0">
                <a:solidFill>
                  <a:srgbClr val="FF0000"/>
                </a:solidFill>
              </a:rPr>
              <a:t>                                       Василь Сухомлинський</a:t>
            </a:r>
          </a:p>
        </p:txBody>
      </p:sp>
      <p:pic>
        <p:nvPicPr>
          <p:cNvPr id="9" name="Picture 4" descr="Изображение 0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59" y="0"/>
            <a:ext cx="1751072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Изображение 1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350" y="0"/>
            <a:ext cx="171065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Изображение 16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1" y="88218"/>
            <a:ext cx="1673219" cy="237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Изображение 16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64" y="2466390"/>
            <a:ext cx="1680148" cy="23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Изображение 15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098" y="2488776"/>
            <a:ext cx="1605154" cy="23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Изображение 16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20" y="2466390"/>
            <a:ext cx="1722439" cy="23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Дизайн і оформлення\музика\ноти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35" y="5551460"/>
            <a:ext cx="1212977" cy="13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435280" cy="315436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Проблема, 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над </a:t>
            </a:r>
            <a:r>
              <a:rPr lang="ru-RU" sz="3100" b="1" i="1" dirty="0" err="1">
                <a:latin typeface="Times New Roman" pitchFamily="18" charset="0"/>
                <a:cs typeface="Times New Roman" pitchFamily="18" charset="0"/>
              </a:rPr>
              <a:t>якою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 smtClean="0">
                <a:latin typeface="Times New Roman" pitchFamily="18" charset="0"/>
                <a:cs typeface="Times New Roman" pitchFamily="18" charset="0"/>
              </a:rPr>
              <a:t>працюю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1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компетентної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учня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sz="3100" b="1" dirty="0" err="1" smtClean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3100" b="1" dirty="0" smtClean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інноваційних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на уроках </a:t>
            </a:r>
            <a:r>
              <a:rPr lang="ru-RU" sz="31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музичного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та у </a:t>
            </a:r>
            <a:r>
              <a:rPr lang="ru-RU" sz="31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позаурочній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31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”.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28390" y="3255964"/>
            <a:ext cx="5814392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Моє  педагогічне  кредо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знаходити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обдарованих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здібних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- талант,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вирощувати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мистецтво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. Але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найважливішим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EF6E03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Дизайн і оформлення\музика\муз інструменти\0_90a9f_d0340714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8549"/>
            <a:ext cx="2461708" cy="273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Дизайн і оформлення\музика\ноти\6a30a905cbd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61" y="-49782"/>
            <a:ext cx="4671939" cy="658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810" name="Oval 2"/>
          <p:cNvSpPr>
            <a:spLocks noChangeArrowheads="1"/>
          </p:cNvSpPr>
          <p:nvPr/>
        </p:nvSpPr>
        <p:spPr bwMode="gray">
          <a:xfrm>
            <a:off x="2590800" y="2133600"/>
            <a:ext cx="4038600" cy="3962400"/>
          </a:xfrm>
          <a:prstGeom prst="ellipse">
            <a:avLst/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5400000" scaled="1"/>
          </a:gradFill>
          <a:ln w="9525" algn="ctr">
            <a:solidFill>
              <a:srgbClr val="99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75812" name="Group 4"/>
          <p:cNvGrpSpPr>
            <a:grpSpLocks/>
          </p:cNvGrpSpPr>
          <p:nvPr/>
        </p:nvGrpSpPr>
        <p:grpSpPr bwMode="auto">
          <a:xfrm>
            <a:off x="3338513" y="2829770"/>
            <a:ext cx="2543173" cy="2541959"/>
            <a:chOff x="2016" y="1920"/>
            <a:chExt cx="1680" cy="1680"/>
          </a:xfrm>
        </p:grpSpPr>
        <p:sp>
          <p:nvSpPr>
            <p:cNvPr id="375813" name="Oval 5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5490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5814" name="Freeform 6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75817" name="Group 9"/>
          <p:cNvGrpSpPr>
            <a:grpSpLocks/>
          </p:cNvGrpSpPr>
          <p:nvPr/>
        </p:nvGrpSpPr>
        <p:grpSpPr bwMode="auto">
          <a:xfrm>
            <a:off x="4191000" y="1752600"/>
            <a:ext cx="685800" cy="658813"/>
            <a:chOff x="2016" y="1920"/>
            <a:chExt cx="1680" cy="1680"/>
          </a:xfrm>
        </p:grpSpPr>
        <p:sp>
          <p:nvSpPr>
            <p:cNvPr id="375818" name="Oval 1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2353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5819" name="Freeform 1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75821" name="Group 13"/>
          <p:cNvGrpSpPr>
            <a:grpSpLocks/>
          </p:cNvGrpSpPr>
          <p:nvPr/>
        </p:nvGrpSpPr>
        <p:grpSpPr bwMode="auto">
          <a:xfrm>
            <a:off x="3549650" y="5065713"/>
            <a:ext cx="319088" cy="279400"/>
            <a:chOff x="2236" y="3191"/>
            <a:chExt cx="201" cy="176"/>
          </a:xfrm>
        </p:grpSpPr>
        <p:sp>
          <p:nvSpPr>
            <p:cNvPr id="375822" name="Oval 14"/>
            <p:cNvSpPr>
              <a:spLocks noChangeArrowheads="1"/>
            </p:cNvSpPr>
            <p:nvPr/>
          </p:nvSpPr>
          <p:spPr bwMode="gray">
            <a:xfrm rot="18227093">
              <a:off x="2239" y="3282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5823" name="Oval 15"/>
            <p:cNvSpPr>
              <a:spLocks noChangeArrowheads="1"/>
            </p:cNvSpPr>
            <p:nvPr/>
          </p:nvSpPr>
          <p:spPr bwMode="gray">
            <a:xfrm rot="18227093">
              <a:off x="2353" y="3188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75825" name="Group 17"/>
          <p:cNvGrpSpPr>
            <a:grpSpLocks/>
          </p:cNvGrpSpPr>
          <p:nvPr/>
        </p:nvGrpSpPr>
        <p:grpSpPr bwMode="auto">
          <a:xfrm>
            <a:off x="2895600" y="5329238"/>
            <a:ext cx="685800" cy="685800"/>
            <a:chOff x="2016" y="1920"/>
            <a:chExt cx="1680" cy="1680"/>
          </a:xfrm>
        </p:grpSpPr>
        <p:sp>
          <p:nvSpPr>
            <p:cNvPr id="375826" name="Oval 18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5827" name="Freeform 19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33CC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75830" name="Group 22"/>
          <p:cNvGrpSpPr>
            <a:grpSpLocks/>
          </p:cNvGrpSpPr>
          <p:nvPr/>
        </p:nvGrpSpPr>
        <p:grpSpPr bwMode="auto">
          <a:xfrm>
            <a:off x="6360562" y="3197646"/>
            <a:ext cx="682625" cy="693738"/>
            <a:chOff x="2016" y="1920"/>
            <a:chExt cx="1680" cy="1680"/>
          </a:xfrm>
        </p:grpSpPr>
        <p:sp>
          <p:nvSpPr>
            <p:cNvPr id="375831" name="Oval 2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4996E3"/>
                </a:gs>
                <a:gs pos="100000">
                  <a:srgbClr val="4996E3">
                    <a:gamma/>
                    <a:shade val="4549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5832" name="Freeform 2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66A7E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75835" name="Group 27"/>
          <p:cNvGrpSpPr>
            <a:grpSpLocks/>
          </p:cNvGrpSpPr>
          <p:nvPr/>
        </p:nvGrpSpPr>
        <p:grpSpPr bwMode="auto">
          <a:xfrm>
            <a:off x="5638800" y="5334000"/>
            <a:ext cx="654050" cy="622300"/>
            <a:chOff x="2016" y="1920"/>
            <a:chExt cx="1680" cy="1680"/>
          </a:xfrm>
        </p:grpSpPr>
        <p:sp>
          <p:nvSpPr>
            <p:cNvPr id="375836" name="Oval 28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3399"/>
                </a:gs>
                <a:gs pos="100000">
                  <a:srgbClr val="FF3399">
                    <a:gamma/>
                    <a:shade val="4549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5837" name="Freeform 29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33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75840" name="Group 32"/>
          <p:cNvGrpSpPr>
            <a:grpSpLocks/>
          </p:cNvGrpSpPr>
          <p:nvPr/>
        </p:nvGrpSpPr>
        <p:grpSpPr bwMode="auto">
          <a:xfrm>
            <a:off x="2362200" y="3124200"/>
            <a:ext cx="685800" cy="685800"/>
            <a:chOff x="2016" y="1920"/>
            <a:chExt cx="1680" cy="1680"/>
          </a:xfrm>
        </p:grpSpPr>
        <p:sp>
          <p:nvSpPr>
            <p:cNvPr id="375841" name="Oval 3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5490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5842" name="Freeform 3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5844" name="Oval 36"/>
          <p:cNvSpPr>
            <a:spLocks noChangeArrowheads="1"/>
          </p:cNvSpPr>
          <p:nvPr/>
        </p:nvSpPr>
        <p:spPr bwMode="gray">
          <a:xfrm rot="18227093">
            <a:off x="5566569" y="5177631"/>
            <a:ext cx="130175" cy="138113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100000">
                <a:srgbClr val="FF339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5845" name="Oval 37"/>
          <p:cNvSpPr>
            <a:spLocks noChangeArrowheads="1"/>
          </p:cNvSpPr>
          <p:nvPr/>
        </p:nvSpPr>
        <p:spPr bwMode="gray">
          <a:xfrm rot="18227093">
            <a:off x="5414169" y="5025231"/>
            <a:ext cx="130175" cy="138113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100000">
                <a:srgbClr val="FF339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75846" name="Group 38"/>
          <p:cNvGrpSpPr>
            <a:grpSpLocks/>
          </p:cNvGrpSpPr>
          <p:nvPr/>
        </p:nvGrpSpPr>
        <p:grpSpPr bwMode="auto">
          <a:xfrm>
            <a:off x="3124200" y="3581400"/>
            <a:ext cx="366713" cy="206375"/>
            <a:chOff x="2016" y="2304"/>
            <a:chExt cx="231" cy="130"/>
          </a:xfrm>
        </p:grpSpPr>
        <p:sp>
          <p:nvSpPr>
            <p:cNvPr id="375847" name="Oval 39"/>
            <p:cNvSpPr>
              <a:spLocks noChangeArrowheads="1"/>
            </p:cNvSpPr>
            <p:nvPr/>
          </p:nvSpPr>
          <p:spPr bwMode="gray">
            <a:xfrm rot="18227093">
              <a:off x="2019" y="2301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5848" name="Oval 40"/>
            <p:cNvSpPr>
              <a:spLocks noChangeArrowheads="1"/>
            </p:cNvSpPr>
            <p:nvPr/>
          </p:nvSpPr>
          <p:spPr bwMode="gray">
            <a:xfrm rot="18227093">
              <a:off x="2163" y="2349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75849" name="Group 41"/>
          <p:cNvGrpSpPr>
            <a:grpSpLocks/>
          </p:cNvGrpSpPr>
          <p:nvPr/>
        </p:nvGrpSpPr>
        <p:grpSpPr bwMode="auto">
          <a:xfrm>
            <a:off x="4495800" y="2559050"/>
            <a:ext cx="138113" cy="412750"/>
            <a:chOff x="2832" y="1612"/>
            <a:chExt cx="87" cy="260"/>
          </a:xfrm>
        </p:grpSpPr>
        <p:sp>
          <p:nvSpPr>
            <p:cNvPr id="375850" name="Oval 42"/>
            <p:cNvSpPr>
              <a:spLocks noChangeArrowheads="1"/>
            </p:cNvSpPr>
            <p:nvPr/>
          </p:nvSpPr>
          <p:spPr bwMode="gray">
            <a:xfrm rot="18227093">
              <a:off x="2835" y="1609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5851" name="Oval 43"/>
            <p:cNvSpPr>
              <a:spLocks noChangeArrowheads="1"/>
            </p:cNvSpPr>
            <p:nvPr/>
          </p:nvSpPr>
          <p:spPr bwMode="gray">
            <a:xfrm rot="18227093">
              <a:off x="2835" y="1787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75852" name="Oval 44"/>
          <p:cNvSpPr>
            <a:spLocks noChangeArrowheads="1"/>
          </p:cNvSpPr>
          <p:nvPr/>
        </p:nvSpPr>
        <p:spPr bwMode="gray">
          <a:xfrm rot="18227093">
            <a:off x="6134174" y="3706444"/>
            <a:ext cx="130175" cy="138113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100000">
                <a:srgbClr val="0099FF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5853" name="Oval 45"/>
          <p:cNvSpPr>
            <a:spLocks noChangeArrowheads="1"/>
          </p:cNvSpPr>
          <p:nvPr/>
        </p:nvSpPr>
        <p:spPr bwMode="gray">
          <a:xfrm rot="18227093">
            <a:off x="5807148" y="3914825"/>
            <a:ext cx="130175" cy="138113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100000">
                <a:srgbClr val="0099FF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5854" name="Text Box 46"/>
          <p:cNvSpPr txBox="1">
            <a:spLocks noChangeArrowheads="1"/>
          </p:cNvSpPr>
          <p:nvPr/>
        </p:nvSpPr>
        <p:spPr bwMode="auto">
          <a:xfrm>
            <a:off x="457200" y="2472915"/>
            <a:ext cx="1905000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музичні  програвачі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855" name="Text Box 47"/>
          <p:cNvSpPr txBox="1">
            <a:spLocks noChangeArrowheads="1"/>
          </p:cNvSpPr>
          <p:nvPr/>
        </p:nvSpPr>
        <p:spPr bwMode="auto">
          <a:xfrm>
            <a:off x="3238500" y="764704"/>
            <a:ext cx="2485255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музичні конструктори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856" name="Text Box 48"/>
          <p:cNvSpPr txBox="1">
            <a:spLocks noChangeArrowheads="1"/>
          </p:cNvSpPr>
          <p:nvPr/>
        </p:nvSpPr>
        <p:spPr bwMode="auto">
          <a:xfrm>
            <a:off x="7092280" y="2888413"/>
            <a:ext cx="2051720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музичні енциклопедії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857" name="Text Box 49"/>
          <p:cNvSpPr txBox="1">
            <a:spLocks noChangeArrowheads="1"/>
          </p:cNvSpPr>
          <p:nvPr/>
        </p:nvSpPr>
        <p:spPr bwMode="auto">
          <a:xfrm>
            <a:off x="609600" y="5540801"/>
            <a:ext cx="2286000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програми  для співу 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карооке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858" name="Text Box 50"/>
          <p:cNvSpPr txBox="1">
            <a:spLocks noChangeArrowheads="1"/>
          </p:cNvSpPr>
          <p:nvPr/>
        </p:nvSpPr>
        <p:spPr bwMode="auto">
          <a:xfrm>
            <a:off x="6324600" y="5562600"/>
            <a:ext cx="2639888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навчальні програми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Дизайн і оформлення\музика\програвачі\78117deebc8f -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5" y="3394439"/>
            <a:ext cx="2100528" cy="22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54547" y="3242790"/>
            <a:ext cx="23240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програми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 для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роботи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 з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комп'ютером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 на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уроці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 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музичного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 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CrownStyle" pitchFamily="2" charset="0"/>
              </a:rPr>
              <a:t>мистецтва</a:t>
            </a:r>
            <a:endParaRPr lang="ru-RU" dirty="0"/>
          </a:p>
        </p:txBody>
      </p:sp>
      <p:pic>
        <p:nvPicPr>
          <p:cNvPr id="58" name="Picture 5" descr="D:\Дизайн і оформлення\музика\ноти\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9" y="1024912"/>
            <a:ext cx="3232769" cy="195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37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D:\Дизайн і оформлення\музика\ноти\element-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86" y="2674373"/>
            <a:ext cx="6151256" cy="275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Дизайн і оформлення\музика\ноти\element-5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89" y="94472"/>
            <a:ext cx="2721706" cy="204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6662" y="1469004"/>
            <a:ext cx="2847091" cy="1176291"/>
          </a:xfrm>
          <a:prstGeom prst="wedgeRoundRectCallout">
            <a:avLst>
              <a:gd name="adj1" fmla="val 69242"/>
              <a:gd name="adj2" fmla="val -6819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654050" h="133350"/>
            <a:contourClr>
              <a:schemeClr val="accent2">
                <a:shade val="30000"/>
                <a:satMod val="12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підвищує </a:t>
            </a:r>
            <a:r>
              <a:rPr lang="uk-UA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продуктивність </a:t>
            </a:r>
            <a:r>
              <a:rPr lang="uk-UA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уроку</a:t>
            </a:r>
            <a:endParaRPr lang="uk-UA" sz="2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323528" y="5095952"/>
            <a:ext cx="3168352" cy="1285375"/>
          </a:xfrm>
          <a:prstGeom prst="wedgeRoundRectCallout">
            <a:avLst>
              <a:gd name="adj1" fmla="val 72952"/>
              <a:gd name="adj2" fmla="val -1569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654050" h="133350"/>
            <a:contourClr>
              <a:schemeClr val="accent2">
                <a:shade val="30000"/>
                <a:satMod val="12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20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озволяє</a:t>
            </a:r>
            <a:r>
              <a:rPr lang="ru-RU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об’єктивно</a:t>
            </a:r>
            <a:r>
              <a:rPr lang="ru-RU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своєчасно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проводити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контроль та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підведення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підсумків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4067944" y="5304277"/>
            <a:ext cx="2773632" cy="1257044"/>
          </a:xfrm>
          <a:prstGeom prst="wedgeRoundRectCallout">
            <a:avLst>
              <a:gd name="adj1" fmla="val -22593"/>
              <a:gd name="adj2" fmla="val -17356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654050" h="133350"/>
            <a:contourClr>
              <a:schemeClr val="accent2">
                <a:shade val="30000"/>
                <a:satMod val="12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дозволяє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залучити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творчих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робіт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91880" y="1566174"/>
            <a:ext cx="2520280" cy="208957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Ctr="0"/>
          <a:lstStyle/>
          <a:p>
            <a:pPr eaLnBrk="1" hangingPunct="1">
              <a:defRPr/>
            </a:pPr>
            <a:r>
              <a:rPr lang="uk-UA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Застосування ІКТ </a:t>
            </a:r>
            <a:br>
              <a:rPr lang="uk-UA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на уроках  </a:t>
            </a:r>
            <a:br>
              <a:rPr lang="uk-UA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музичного мистецтва :</a:t>
            </a:r>
            <a:endParaRPr lang="ru-RU" sz="240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79512" y="2996952"/>
            <a:ext cx="2952328" cy="1368152"/>
          </a:xfrm>
          <a:prstGeom prst="wedgeRoundRectCallout">
            <a:avLst>
              <a:gd name="adj1" fmla="val 71240"/>
              <a:gd name="adj2" fmla="val -520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654050" h="133350"/>
            <a:contourClr>
              <a:schemeClr val="accent2">
                <a:shade val="30000"/>
                <a:satMod val="12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підвищує</a:t>
            </a:r>
            <a:r>
              <a:rPr lang="ru-RU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якість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рівня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використання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наочності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на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уроці</a:t>
            </a:r>
            <a:endParaRPr lang="uk-UA" sz="2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836116" y="3774750"/>
            <a:ext cx="3031779" cy="1368152"/>
          </a:xfrm>
          <a:prstGeom prst="wedgeRoundRectCallout">
            <a:avLst>
              <a:gd name="adj1" fmla="val -51250"/>
              <a:gd name="adj2" fmla="val -10809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654050" h="133350"/>
            <a:contourClr>
              <a:schemeClr val="accent2">
                <a:shade val="30000"/>
                <a:satMod val="12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0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ідвищує</a:t>
            </a:r>
            <a:r>
              <a:rPr lang="ru-RU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пошук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інформації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найрізноманітніших</a:t>
            </a:r>
            <a:r>
              <a:rPr lang="ru-RU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</a:t>
            </a:r>
            <a:endParaRPr lang="uk-UA" sz="2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588224" y="2139894"/>
            <a:ext cx="2437419" cy="1010802"/>
          </a:xfrm>
          <a:prstGeom prst="wedgeRoundRectCallout">
            <a:avLst>
              <a:gd name="adj1" fmla="val -69367"/>
              <a:gd name="adj2" fmla="val -9391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654050" h="133350"/>
            <a:contourClr>
              <a:schemeClr val="accent2">
                <a:shade val="30000"/>
                <a:satMod val="12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розвиває </a:t>
            </a:r>
            <a:r>
              <a:rPr lang="uk-UA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самостійне мислення</a:t>
            </a:r>
          </a:p>
        </p:txBody>
      </p:sp>
      <p:pic>
        <p:nvPicPr>
          <p:cNvPr id="15" name="Picture 17" descr="07_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620688"/>
            <a:ext cx="143986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D:\Дизайн і оформлення\музика\ноти\element-5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7"/>
          <a:stretch/>
        </p:blipFill>
        <p:spPr bwMode="auto">
          <a:xfrm>
            <a:off x="741877" y="87305"/>
            <a:ext cx="3132563" cy="138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6229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AutoShape 3"/>
          <p:cNvSpPr>
            <a:spLocks noChangeArrowheads="1"/>
          </p:cNvSpPr>
          <p:nvPr/>
        </p:nvSpPr>
        <p:spPr bwMode="auto">
          <a:xfrm>
            <a:off x="2734087" y="3736891"/>
            <a:ext cx="2332053" cy="2590800"/>
          </a:xfrm>
          <a:prstGeom prst="roundRect">
            <a:avLst>
              <a:gd name="adj" fmla="val 13745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err="1">
                <a:solidFill>
                  <a:srgbClr val="800000"/>
                </a:solidFill>
              </a:rPr>
              <a:t>о</a:t>
            </a:r>
            <a:r>
              <a:rPr lang="ru-RU" sz="1600" b="1" dirty="0" err="1" smtClean="0">
                <a:solidFill>
                  <a:srgbClr val="800000"/>
                </a:solidFill>
              </a:rPr>
              <a:t>бговорення</a:t>
            </a:r>
            <a:r>
              <a:rPr lang="ru-RU" sz="1600" b="1" dirty="0" smtClean="0">
                <a:solidFill>
                  <a:srgbClr val="800000"/>
                </a:solidFill>
              </a:rPr>
              <a:t> </a:t>
            </a:r>
            <a:r>
              <a:rPr lang="ru-RU" sz="1600" b="1" dirty="0" err="1">
                <a:solidFill>
                  <a:srgbClr val="800000"/>
                </a:solidFill>
              </a:rPr>
              <a:t>проблеми</a:t>
            </a:r>
            <a:r>
              <a:rPr lang="ru-RU" sz="1600" b="1" dirty="0">
                <a:solidFill>
                  <a:srgbClr val="800000"/>
                </a:solidFill>
              </a:rPr>
              <a:t> в </a:t>
            </a:r>
            <a:r>
              <a:rPr lang="ru-RU" sz="1600" b="1" dirty="0" err="1">
                <a:solidFill>
                  <a:srgbClr val="800000"/>
                </a:solidFill>
              </a:rPr>
              <a:t>загальному</a:t>
            </a:r>
            <a:r>
              <a:rPr lang="ru-RU" sz="1600" b="1" dirty="0">
                <a:solidFill>
                  <a:srgbClr val="800000"/>
                </a:solidFill>
              </a:rPr>
              <a:t> </a:t>
            </a:r>
            <a:r>
              <a:rPr lang="ru-RU" sz="1600" b="1" dirty="0" err="1" smtClean="0">
                <a:solidFill>
                  <a:srgbClr val="800000"/>
                </a:solidFill>
              </a:rPr>
              <a:t>колі</a:t>
            </a:r>
            <a:r>
              <a:rPr lang="ru-RU" sz="1600" b="1" dirty="0" smtClean="0">
                <a:solidFill>
                  <a:srgbClr val="800000"/>
                </a:solidFill>
              </a:rPr>
              <a:t> ; </a:t>
            </a:r>
            <a:r>
              <a:rPr lang="ru-RU" sz="1600" b="1" dirty="0" err="1" smtClean="0">
                <a:solidFill>
                  <a:srgbClr val="800000"/>
                </a:solidFill>
              </a:rPr>
              <a:t>мікрофон</a:t>
            </a:r>
            <a:r>
              <a:rPr lang="ru-RU" sz="1600" b="1" dirty="0">
                <a:solidFill>
                  <a:srgbClr val="800000"/>
                </a:solidFill>
              </a:rPr>
              <a:t>; </a:t>
            </a:r>
            <a:r>
              <a:rPr lang="ru-RU" sz="1600" b="1" dirty="0" err="1" smtClean="0">
                <a:solidFill>
                  <a:srgbClr val="800000"/>
                </a:solidFill>
              </a:rPr>
              <a:t>незакінчені</a:t>
            </a:r>
            <a:r>
              <a:rPr lang="ru-RU" sz="1600" b="1" dirty="0">
                <a:solidFill>
                  <a:srgbClr val="800000"/>
                </a:solidFill>
              </a:rPr>
              <a:t> </a:t>
            </a:r>
            <a:r>
              <a:rPr lang="ru-RU" sz="1600" b="1" dirty="0" err="1" smtClean="0">
                <a:solidFill>
                  <a:srgbClr val="800000"/>
                </a:solidFill>
              </a:rPr>
              <a:t>речення</a:t>
            </a:r>
            <a:r>
              <a:rPr lang="ru-RU" sz="1600" b="1" dirty="0">
                <a:solidFill>
                  <a:srgbClr val="800000"/>
                </a:solidFill>
              </a:rPr>
              <a:t>; </a:t>
            </a:r>
            <a:endParaRPr lang="ru-RU" sz="1600" b="1" dirty="0" smtClean="0">
              <a:solidFill>
                <a:srgbClr val="800000"/>
              </a:solidFill>
            </a:endParaRPr>
          </a:p>
          <a:p>
            <a:pPr algn="ctr"/>
            <a:r>
              <a:rPr lang="ru-RU" sz="1600" b="1" dirty="0" err="1" smtClean="0">
                <a:solidFill>
                  <a:srgbClr val="800000"/>
                </a:solidFill>
              </a:rPr>
              <a:t>мозковий</a:t>
            </a:r>
            <a:r>
              <a:rPr lang="ru-RU" sz="1600" b="1" dirty="0" smtClean="0">
                <a:solidFill>
                  <a:srgbClr val="800000"/>
                </a:solidFill>
              </a:rPr>
              <a:t> </a:t>
            </a:r>
            <a:r>
              <a:rPr lang="ru-RU" sz="1600" b="1" dirty="0">
                <a:solidFill>
                  <a:srgbClr val="800000"/>
                </a:solidFill>
              </a:rPr>
              <a:t>штурм; </a:t>
            </a:r>
            <a:r>
              <a:rPr lang="ru-RU" sz="1600" b="1" dirty="0" err="1" smtClean="0">
                <a:solidFill>
                  <a:srgbClr val="800000"/>
                </a:solidFill>
              </a:rPr>
              <a:t>навчаючи</a:t>
            </a:r>
            <a:r>
              <a:rPr lang="ru-RU" sz="1600" b="1" dirty="0" smtClean="0">
                <a:solidFill>
                  <a:srgbClr val="800000"/>
                </a:solidFill>
              </a:rPr>
              <a:t> </a:t>
            </a:r>
            <a:r>
              <a:rPr lang="ru-RU" sz="1600" b="1" dirty="0">
                <a:solidFill>
                  <a:srgbClr val="800000"/>
                </a:solidFill>
              </a:rPr>
              <a:t>– учусь; </a:t>
            </a:r>
            <a:r>
              <a:rPr lang="ru-RU" sz="1600" b="1" dirty="0" smtClean="0">
                <a:solidFill>
                  <a:srgbClr val="800000"/>
                </a:solidFill>
              </a:rPr>
              <a:t>ажурна </a:t>
            </a:r>
            <a:r>
              <a:rPr lang="ru-RU" sz="1600" b="1" dirty="0">
                <a:solidFill>
                  <a:srgbClr val="800000"/>
                </a:solidFill>
              </a:rPr>
              <a:t>пилка. </a:t>
            </a:r>
            <a:endParaRPr 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79556" name="AutoShape 4"/>
          <p:cNvSpPr>
            <a:spLocks noChangeArrowheads="1"/>
          </p:cNvSpPr>
          <p:nvPr/>
        </p:nvSpPr>
        <p:spPr bwMode="auto">
          <a:xfrm>
            <a:off x="570255" y="3749427"/>
            <a:ext cx="1991816" cy="2590800"/>
          </a:xfrm>
          <a:prstGeom prst="roundRect">
            <a:avLst>
              <a:gd name="adj" fmla="val 13745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800000"/>
                </a:solidFill>
              </a:rPr>
              <a:t>робота в парах; два-</a:t>
            </a:r>
            <a:r>
              <a:rPr lang="ru-RU" sz="1600" b="1" dirty="0" err="1">
                <a:solidFill>
                  <a:srgbClr val="800000"/>
                </a:solidFill>
              </a:rPr>
              <a:t>чотири</a:t>
            </a:r>
            <a:r>
              <a:rPr lang="ru-RU" sz="1600" b="1" dirty="0">
                <a:solidFill>
                  <a:srgbClr val="800000"/>
                </a:solidFill>
              </a:rPr>
              <a:t>-</a:t>
            </a:r>
            <a:r>
              <a:rPr lang="ru-RU" sz="1600" b="1" dirty="0" err="1">
                <a:solidFill>
                  <a:srgbClr val="800000"/>
                </a:solidFill>
              </a:rPr>
              <a:t>всі</a:t>
            </a:r>
            <a:r>
              <a:rPr lang="ru-RU" sz="1600" b="1" dirty="0">
                <a:solidFill>
                  <a:srgbClr val="800000"/>
                </a:solidFill>
              </a:rPr>
              <a:t> разом; </a:t>
            </a:r>
            <a:r>
              <a:rPr lang="ru-RU" sz="1600" b="1" dirty="0" err="1">
                <a:solidFill>
                  <a:srgbClr val="800000"/>
                </a:solidFill>
              </a:rPr>
              <a:t>ротаційні</a:t>
            </a:r>
            <a:r>
              <a:rPr lang="ru-RU" sz="1600" b="1" dirty="0">
                <a:solidFill>
                  <a:srgbClr val="800000"/>
                </a:solidFill>
              </a:rPr>
              <a:t> (</a:t>
            </a:r>
            <a:r>
              <a:rPr lang="ru-RU" sz="1600" b="1" dirty="0" err="1">
                <a:solidFill>
                  <a:srgbClr val="800000"/>
                </a:solidFill>
              </a:rPr>
              <a:t>змінні</a:t>
            </a:r>
            <a:r>
              <a:rPr lang="ru-RU" sz="1600" b="1" dirty="0">
                <a:solidFill>
                  <a:srgbClr val="800000"/>
                </a:solidFill>
              </a:rPr>
              <a:t>) </a:t>
            </a:r>
            <a:r>
              <a:rPr lang="ru-RU" sz="1600" b="1" dirty="0" err="1">
                <a:solidFill>
                  <a:srgbClr val="800000"/>
                </a:solidFill>
              </a:rPr>
              <a:t>трійки</a:t>
            </a:r>
            <a:r>
              <a:rPr lang="ru-RU" sz="1600" b="1" dirty="0">
                <a:solidFill>
                  <a:srgbClr val="800000"/>
                </a:solidFill>
              </a:rPr>
              <a:t>; карусель; робота в </a:t>
            </a:r>
            <a:r>
              <a:rPr lang="ru-RU" sz="1600" b="1" dirty="0" err="1">
                <a:solidFill>
                  <a:srgbClr val="800000"/>
                </a:solidFill>
              </a:rPr>
              <a:t>малих</a:t>
            </a:r>
            <a:r>
              <a:rPr lang="ru-RU" sz="1600" b="1" dirty="0">
                <a:solidFill>
                  <a:srgbClr val="800000"/>
                </a:solidFill>
              </a:rPr>
              <a:t> </a:t>
            </a:r>
            <a:r>
              <a:rPr lang="ru-RU" sz="1600" b="1" dirty="0" err="1">
                <a:solidFill>
                  <a:srgbClr val="800000"/>
                </a:solidFill>
              </a:rPr>
              <a:t>групах</a:t>
            </a:r>
            <a:r>
              <a:rPr lang="ru-RU" sz="1600" b="1" dirty="0">
                <a:solidFill>
                  <a:srgbClr val="800000"/>
                </a:solidFill>
              </a:rPr>
              <a:t>; </a:t>
            </a:r>
            <a:r>
              <a:rPr lang="ru-RU" sz="1600" b="1" dirty="0" err="1">
                <a:solidFill>
                  <a:srgbClr val="800000"/>
                </a:solidFill>
              </a:rPr>
              <a:t>акваріум</a:t>
            </a:r>
            <a:r>
              <a:rPr lang="ru-RU" sz="1600" b="1" dirty="0">
                <a:solidFill>
                  <a:srgbClr val="800000"/>
                </a:solidFill>
              </a:rPr>
              <a:t>. 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279581" name="AutoShape 29"/>
          <p:cNvSpPr>
            <a:spLocks noChangeArrowheads="1"/>
          </p:cNvSpPr>
          <p:nvPr/>
        </p:nvSpPr>
        <p:spPr bwMode="auto">
          <a:xfrm>
            <a:off x="7181012" y="3961714"/>
            <a:ext cx="1861247" cy="2365977"/>
          </a:xfrm>
          <a:prstGeom prst="roundRect">
            <a:avLst>
              <a:gd name="adj" fmla="val 13745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800000"/>
                </a:solidFill>
              </a:rPr>
              <a:t>м</a:t>
            </a:r>
            <a:r>
              <a:rPr lang="ru-RU" sz="1600" b="1" dirty="0" smtClean="0">
                <a:solidFill>
                  <a:srgbClr val="800000"/>
                </a:solidFill>
              </a:rPr>
              <a:t>етод </a:t>
            </a:r>
            <a:r>
              <a:rPr lang="ru-RU" sz="1600" b="1" dirty="0" err="1">
                <a:solidFill>
                  <a:srgbClr val="800000"/>
                </a:solidFill>
              </a:rPr>
              <a:t>П</a:t>
            </a:r>
            <a:r>
              <a:rPr lang="ru-RU" sz="1600" b="1" dirty="0" err="1" smtClean="0">
                <a:solidFill>
                  <a:srgbClr val="800000"/>
                </a:solidFill>
              </a:rPr>
              <a:t>рес</a:t>
            </a:r>
            <a:r>
              <a:rPr lang="ru-RU" sz="1600" b="1" dirty="0" smtClean="0">
                <a:solidFill>
                  <a:srgbClr val="800000"/>
                </a:solidFill>
              </a:rPr>
              <a:t>; </a:t>
            </a:r>
            <a:r>
              <a:rPr lang="ru-RU" sz="1600" b="1" dirty="0">
                <a:solidFill>
                  <a:srgbClr val="800000"/>
                </a:solidFill>
              </a:rPr>
              <a:t>з</a:t>
            </a:r>
            <a:r>
              <a:rPr lang="ru-RU" sz="1600" b="1" dirty="0" smtClean="0">
                <a:solidFill>
                  <a:srgbClr val="800000"/>
                </a:solidFill>
              </a:rPr>
              <a:t>айми </a:t>
            </a:r>
            <a:r>
              <a:rPr lang="ru-RU" sz="1600" b="1" dirty="0" err="1">
                <a:solidFill>
                  <a:srgbClr val="800000"/>
                </a:solidFill>
              </a:rPr>
              <a:t>позицію</a:t>
            </a:r>
            <a:r>
              <a:rPr lang="ru-RU" sz="1600" b="1" dirty="0">
                <a:solidFill>
                  <a:srgbClr val="800000"/>
                </a:solidFill>
              </a:rPr>
              <a:t>; - </a:t>
            </a:r>
            <a:r>
              <a:rPr lang="ru-RU" sz="1600" b="1" dirty="0" err="1">
                <a:solidFill>
                  <a:srgbClr val="800000"/>
                </a:solidFill>
              </a:rPr>
              <a:t>з</a:t>
            </a:r>
            <a:r>
              <a:rPr lang="ru-RU" sz="1600" b="1" dirty="0" err="1" smtClean="0">
                <a:solidFill>
                  <a:srgbClr val="800000"/>
                </a:solidFill>
              </a:rPr>
              <a:t>міни</a:t>
            </a:r>
            <a:r>
              <a:rPr lang="ru-RU" sz="1600" b="1" dirty="0" smtClean="0">
                <a:solidFill>
                  <a:srgbClr val="800000"/>
                </a:solidFill>
              </a:rPr>
              <a:t> </a:t>
            </a:r>
            <a:r>
              <a:rPr lang="ru-RU" sz="1600" b="1" dirty="0" err="1">
                <a:solidFill>
                  <a:srgbClr val="800000"/>
                </a:solidFill>
              </a:rPr>
              <a:t>позицію</a:t>
            </a:r>
            <a:r>
              <a:rPr lang="ru-RU" sz="1600" b="1" dirty="0" smtClean="0">
                <a:solidFill>
                  <a:srgbClr val="800000"/>
                </a:solidFill>
              </a:rPr>
              <a:t>;</a:t>
            </a:r>
          </a:p>
          <a:p>
            <a:pPr algn="ctr"/>
            <a:r>
              <a:rPr lang="ru-RU" sz="1600" b="1" dirty="0" smtClean="0">
                <a:solidFill>
                  <a:srgbClr val="800000"/>
                </a:solidFill>
              </a:rPr>
              <a:t> </a:t>
            </a:r>
            <a:r>
              <a:rPr lang="ru-RU" sz="1600" b="1" dirty="0">
                <a:solidFill>
                  <a:srgbClr val="800000"/>
                </a:solidFill>
              </a:rPr>
              <a:t>- </a:t>
            </a:r>
            <a:r>
              <a:rPr lang="ru-RU" sz="1600" b="1" dirty="0" err="1">
                <a:solidFill>
                  <a:srgbClr val="800000"/>
                </a:solidFill>
              </a:rPr>
              <a:t>д</a:t>
            </a:r>
            <a:r>
              <a:rPr lang="ru-RU" sz="1600" b="1" dirty="0" err="1" smtClean="0">
                <a:solidFill>
                  <a:srgbClr val="800000"/>
                </a:solidFill>
              </a:rPr>
              <a:t>искусія</a:t>
            </a:r>
            <a:r>
              <a:rPr lang="ru-RU" sz="1600" b="1" dirty="0">
                <a:solidFill>
                  <a:srgbClr val="800000"/>
                </a:solidFill>
              </a:rPr>
              <a:t>. </a:t>
            </a:r>
            <a:endParaRPr lang="en-US" sz="16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279582" name="AutoShape 30"/>
          <p:cNvSpPr>
            <a:spLocks noChangeArrowheads="1"/>
          </p:cNvSpPr>
          <p:nvPr/>
        </p:nvSpPr>
        <p:spPr bwMode="auto">
          <a:xfrm>
            <a:off x="5186533" y="3988753"/>
            <a:ext cx="1846874" cy="2338938"/>
          </a:xfrm>
          <a:prstGeom prst="roundRect">
            <a:avLst>
              <a:gd name="adj" fmla="val 13745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err="1">
                <a:solidFill>
                  <a:srgbClr val="800000"/>
                </a:solidFill>
              </a:rPr>
              <a:t>р</a:t>
            </a:r>
            <a:r>
              <a:rPr lang="ru-RU" sz="1600" b="1" dirty="0" err="1" smtClean="0">
                <a:solidFill>
                  <a:srgbClr val="800000"/>
                </a:solidFill>
              </a:rPr>
              <a:t>озігрування</a:t>
            </a:r>
            <a:r>
              <a:rPr lang="ru-RU" sz="1600" b="1" dirty="0" smtClean="0">
                <a:solidFill>
                  <a:srgbClr val="800000"/>
                </a:solidFill>
              </a:rPr>
              <a:t> </a:t>
            </a:r>
            <a:r>
              <a:rPr lang="ru-RU" sz="1600" b="1" dirty="0" err="1">
                <a:solidFill>
                  <a:srgbClr val="800000"/>
                </a:solidFill>
              </a:rPr>
              <a:t>ситуації</a:t>
            </a:r>
            <a:r>
              <a:rPr lang="ru-RU" sz="1600" b="1" dirty="0">
                <a:solidFill>
                  <a:srgbClr val="800000"/>
                </a:solidFill>
              </a:rPr>
              <a:t> за ролями </a:t>
            </a:r>
            <a:r>
              <a:rPr lang="ru-RU" sz="1600" b="1" dirty="0" smtClean="0">
                <a:solidFill>
                  <a:srgbClr val="800000"/>
                </a:solidFill>
              </a:rPr>
              <a:t>(</a:t>
            </a:r>
            <a:r>
              <a:rPr lang="ru-RU" sz="1600" b="1" dirty="0" err="1">
                <a:solidFill>
                  <a:srgbClr val="800000"/>
                </a:solidFill>
              </a:rPr>
              <a:t>р</a:t>
            </a:r>
            <a:r>
              <a:rPr lang="ru-RU" sz="1600" b="1" dirty="0" err="1" smtClean="0">
                <a:solidFill>
                  <a:srgbClr val="800000"/>
                </a:solidFill>
              </a:rPr>
              <a:t>ольова</a:t>
            </a:r>
            <a:r>
              <a:rPr lang="ru-RU" sz="1600" b="1" dirty="0" smtClean="0">
                <a:solidFill>
                  <a:srgbClr val="800000"/>
                </a:solidFill>
              </a:rPr>
              <a:t> </a:t>
            </a:r>
            <a:r>
              <a:rPr lang="ru-RU" sz="1600" b="1" dirty="0" err="1">
                <a:solidFill>
                  <a:srgbClr val="800000"/>
                </a:solidFill>
              </a:rPr>
              <a:t>гра</a:t>
            </a:r>
            <a:r>
              <a:rPr lang="ru-RU" sz="1600" b="1" dirty="0">
                <a:solidFill>
                  <a:srgbClr val="800000"/>
                </a:solidFill>
              </a:rPr>
              <a:t>, </a:t>
            </a:r>
            <a:r>
              <a:rPr lang="ru-RU" sz="1600" b="1" dirty="0" err="1">
                <a:solidFill>
                  <a:srgbClr val="800000"/>
                </a:solidFill>
              </a:rPr>
              <a:t>р</a:t>
            </a:r>
            <a:r>
              <a:rPr lang="ru-RU" sz="1600" b="1" dirty="0" err="1" smtClean="0">
                <a:solidFill>
                  <a:srgbClr val="800000"/>
                </a:solidFill>
              </a:rPr>
              <a:t>рогравання</a:t>
            </a:r>
            <a:r>
              <a:rPr lang="ru-RU" sz="1600" b="1" dirty="0" smtClean="0">
                <a:solidFill>
                  <a:srgbClr val="800000"/>
                </a:solidFill>
              </a:rPr>
              <a:t> </a:t>
            </a:r>
            <a:r>
              <a:rPr lang="ru-RU" sz="1600" b="1" dirty="0" err="1" smtClean="0">
                <a:solidFill>
                  <a:srgbClr val="800000"/>
                </a:solidFill>
              </a:rPr>
              <a:t>сценки,драматургія</a:t>
            </a:r>
            <a:r>
              <a:rPr lang="ru-RU" sz="1600" b="1" dirty="0" smtClean="0">
                <a:solidFill>
                  <a:srgbClr val="800000"/>
                </a:solidFill>
              </a:rPr>
              <a:t> </a:t>
            </a:r>
            <a:r>
              <a:rPr lang="ru-RU" sz="1600" b="1" dirty="0">
                <a:solidFill>
                  <a:srgbClr val="800000"/>
                </a:solidFill>
              </a:rPr>
              <a:t>) </a:t>
            </a:r>
            <a:endParaRPr lang="en-US" sz="16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2832" y="627364"/>
            <a:ext cx="5562599" cy="523220"/>
          </a:xfrm>
          <a:prstGeom prst="rect">
            <a:avLst/>
          </a:prstGeom>
          <a:solidFill>
            <a:srgbClr val="FFE9B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Інтерактивні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технології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навчання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79557" name="Group 5"/>
          <p:cNvGrpSpPr>
            <a:grpSpLocks/>
          </p:cNvGrpSpPr>
          <p:nvPr/>
        </p:nvGrpSpPr>
        <p:grpSpPr bwMode="auto">
          <a:xfrm>
            <a:off x="1078058" y="1628800"/>
            <a:ext cx="6982469" cy="2355269"/>
            <a:chOff x="624" y="1152"/>
            <a:chExt cx="4080" cy="720"/>
          </a:xfrm>
        </p:grpSpPr>
        <p:sp>
          <p:nvSpPr>
            <p:cNvPr id="279558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solidFill>
              <a:srgbClr val="9B96D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 extrusionH="57150">
                <a:bevelT w="38100" h="38100"/>
              </a:sp3d>
            </a:bodyPr>
            <a:lstStyle/>
            <a:p>
              <a:endParaRPr lang="ru-RU"/>
            </a:p>
          </p:txBody>
        </p:sp>
        <p:grpSp>
          <p:nvGrpSpPr>
            <p:cNvPr id="279559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79560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  <p:sp>
            <p:nvSpPr>
              <p:cNvPr id="279561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  <p:sp>
            <p:nvSpPr>
              <p:cNvPr id="279562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  <p:sp>
            <p:nvSpPr>
              <p:cNvPr id="279563" name="Oval 11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</p:grpSp>
        <p:sp>
          <p:nvSpPr>
            <p:cNvPr id="279564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 extrusionH="57150">
                <a:bevelT w="38100" h="38100"/>
              </a:sp3d>
            </a:bodyPr>
            <a:lstStyle/>
            <a:p>
              <a:endParaRPr lang="ru-RU"/>
            </a:p>
          </p:txBody>
        </p:sp>
        <p:grpSp>
          <p:nvGrpSpPr>
            <p:cNvPr id="279565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79566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  <p:sp>
            <p:nvSpPr>
              <p:cNvPr id="279567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  <p:sp>
            <p:nvSpPr>
              <p:cNvPr id="279568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  <p:sp>
            <p:nvSpPr>
              <p:cNvPr id="279569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</p:grpSp>
        <p:sp>
          <p:nvSpPr>
            <p:cNvPr id="279570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 extrusionH="57150">
                <a:bevelT w="38100" h="38100"/>
              </a:sp3d>
            </a:bodyPr>
            <a:lstStyle/>
            <a:p>
              <a:endParaRPr lang="ru-RU"/>
            </a:p>
          </p:txBody>
        </p:sp>
        <p:grpSp>
          <p:nvGrpSpPr>
            <p:cNvPr id="279571" name="Group 19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279572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  <p:sp>
            <p:nvSpPr>
              <p:cNvPr id="279573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  <p:sp>
            <p:nvSpPr>
              <p:cNvPr id="279574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  <p:sp>
            <p:nvSpPr>
              <p:cNvPr id="279575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endParaRPr lang="ru-RU"/>
              </a:p>
            </p:txBody>
          </p:sp>
        </p:grpSp>
        <p:sp>
          <p:nvSpPr>
            <p:cNvPr id="279576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DFB62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DFB62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3d extrusionH="57150">
                <a:bevelT w="38100" h="38100"/>
              </a:sp3d>
            </a:bodyPr>
            <a:lstStyle/>
            <a:p>
              <a:endParaRPr lang="ru-RU"/>
            </a:p>
          </p:txBody>
        </p:sp>
      </p:grpSp>
      <p:sp>
        <p:nvSpPr>
          <p:cNvPr id="279577" name="Text Box 25"/>
          <p:cNvSpPr txBox="1">
            <a:spLocks noChangeArrowheads="1"/>
          </p:cNvSpPr>
          <p:nvPr/>
        </p:nvSpPr>
        <p:spPr bwMode="gray">
          <a:xfrm rot="3468420">
            <a:off x="784352" y="2394498"/>
            <a:ext cx="20342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Технології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кооперативного </a:t>
            </a:r>
            <a:r>
              <a:rPr lang="ru-RU" b="1" dirty="0" err="1">
                <a:solidFill>
                  <a:schemeClr val="bg1"/>
                </a:solidFill>
              </a:rPr>
              <a:t>навчання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gray">
          <a:xfrm rot="3468420">
            <a:off x="2740816" y="2284208"/>
            <a:ext cx="200867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Технології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кол.-</a:t>
            </a:r>
            <a:r>
              <a:rPr lang="ru-RU" b="1" dirty="0" err="1" smtClean="0">
                <a:solidFill>
                  <a:schemeClr val="bg1"/>
                </a:solidFill>
              </a:rPr>
              <a:t>групового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навчання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gray">
          <a:xfrm rot="3592675">
            <a:off x="4687301" y="2266260"/>
            <a:ext cx="200867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Технології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ситуативного </a:t>
            </a:r>
            <a:r>
              <a:rPr lang="ru-RU" b="1" dirty="0" err="1">
                <a:solidFill>
                  <a:schemeClr val="bg1"/>
                </a:solidFill>
              </a:rPr>
              <a:t>моделювання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gray">
          <a:xfrm rot="3578062">
            <a:off x="6495254" y="1998555"/>
            <a:ext cx="218922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Технології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err="1">
                <a:solidFill>
                  <a:schemeClr val="bg1"/>
                </a:solidFill>
              </a:rPr>
              <a:t>опрацювання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дискусійних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питань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08654" y="292633"/>
            <a:ext cx="2417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endParaRPr lang="ru-RU" b="1" i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давалось </a:t>
            </a:r>
            <a:r>
              <a:rPr lang="ru-RU" b="1" i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працею</a:t>
            </a:r>
            <a:r>
              <a:rPr lang="ru-RU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                     </a:t>
            </a:r>
            <a:endParaRPr lang="ru-RU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В.Сухомлинський</a:t>
            </a:r>
            <a:endParaRPr lang="ru-RU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5465" y="1681944"/>
            <a:ext cx="2984243" cy="261733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1800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1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рок – вікторина</a:t>
            </a:r>
          </a:p>
          <a:p>
            <a:pPr eaLnBrk="1" hangingPunct="1">
              <a:lnSpc>
                <a:spcPct val="90000"/>
              </a:lnSpc>
            </a:pPr>
            <a:r>
              <a:rPr lang="uk-UA" sz="1800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1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рок – </a:t>
            </a:r>
            <a:r>
              <a:rPr lang="uk-UA" sz="1800" b="1" i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інтерв</a:t>
            </a:r>
            <a:r>
              <a:rPr lang="en-US" sz="1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ю </a:t>
            </a:r>
          </a:p>
          <a:p>
            <a:pPr eaLnBrk="1" hangingPunct="1">
              <a:lnSpc>
                <a:spcPct val="90000"/>
              </a:lnSpc>
            </a:pPr>
            <a:r>
              <a:rPr lang="uk-UA" sz="1800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1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рок – дискусія</a:t>
            </a:r>
          </a:p>
          <a:p>
            <a:pPr eaLnBrk="1" hangingPunct="1">
              <a:lnSpc>
                <a:spcPct val="90000"/>
              </a:lnSpc>
            </a:pPr>
            <a:r>
              <a:rPr lang="uk-UA" sz="1800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1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рок – захист</a:t>
            </a:r>
          </a:p>
          <a:p>
            <a:pPr eaLnBrk="1" hangingPunct="1">
              <a:lnSpc>
                <a:spcPct val="90000"/>
              </a:lnSpc>
            </a:pPr>
            <a:r>
              <a:rPr lang="uk-UA" sz="1800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1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рок – подорож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урок – </a:t>
            </a:r>
            <a:r>
              <a:rPr lang="ru-RU" sz="1800" b="1" i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вистава</a:t>
            </a:r>
            <a:endParaRPr lang="ru-RU" sz="1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1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урок – </a:t>
            </a:r>
            <a:r>
              <a:rPr lang="ru-RU" sz="1800" b="1" i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інсценізація</a:t>
            </a:r>
            <a:endParaRPr lang="ru-RU" sz="1800" b="1" i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1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урок </a:t>
            </a:r>
            <a:r>
              <a:rPr lang="ru-RU" sz="1800" b="1" i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диспут</a:t>
            </a:r>
            <a:endParaRPr lang="ru-RU" sz="1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5125" name="Rectangle 5"/>
          <p:cNvSpPr>
            <a:spLocks noChangeArrowheads="1"/>
          </p:cNvSpPr>
          <p:nvPr/>
        </p:nvSpPr>
        <p:spPr bwMode="auto">
          <a:xfrm>
            <a:off x="827584" y="260648"/>
            <a:ext cx="3240360" cy="13407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lnSpc>
                <a:spcPct val="90000"/>
              </a:lnSpc>
              <a:defRPr/>
            </a:pP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Нетрадиційні  форми проведення  уроків  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716016" y="2348880"/>
            <a:ext cx="4229472" cy="1524000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dirty="0">
                <a:latin typeface="a_Assuan" pitchFamily="18" charset="-52"/>
              </a:rPr>
              <a:t>МУЗИЧНА ДІЯЛЬНІСТЬ</a:t>
            </a:r>
          </a:p>
          <a:p>
            <a:pPr algn="ctr"/>
            <a:r>
              <a:rPr lang="uk-UA" sz="2400" dirty="0">
                <a:latin typeface="a_Assuan" pitchFamily="18" charset="-52"/>
              </a:rPr>
              <a:t>НА УРОКАХ 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067944" y="5219062"/>
            <a:ext cx="2057400" cy="1447800"/>
          </a:xfrm>
          <a:prstGeom prst="star8">
            <a:avLst>
              <a:gd name="adj" fmla="val 38250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/>
              <a:t>Музична</a:t>
            </a:r>
          </a:p>
          <a:p>
            <a:pPr algn="ctr"/>
            <a:r>
              <a:rPr lang="uk-UA" b="1" dirty="0"/>
              <a:t> творчість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495800" y="3717032"/>
            <a:ext cx="2133600" cy="1520705"/>
          </a:xfrm>
          <a:prstGeom prst="star8">
            <a:avLst>
              <a:gd name="adj" fmla="val 38250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 err="1"/>
              <a:t>Вокально-</a:t>
            </a:r>
            <a:endParaRPr lang="uk-UA" b="1" dirty="0"/>
          </a:p>
          <a:p>
            <a:pPr algn="ctr"/>
            <a:r>
              <a:rPr lang="uk-UA" b="1" dirty="0"/>
              <a:t>х</a:t>
            </a:r>
            <a:r>
              <a:rPr lang="uk-UA" b="1" dirty="0" smtClean="0"/>
              <a:t>оровий</a:t>
            </a:r>
          </a:p>
          <a:p>
            <a:pPr algn="ctr"/>
            <a:r>
              <a:rPr lang="uk-UA" b="1" dirty="0" smtClean="0"/>
              <a:t> </a:t>
            </a:r>
            <a:r>
              <a:rPr lang="uk-UA" b="1" dirty="0"/>
              <a:t>спів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715000" y="5359169"/>
            <a:ext cx="1828800" cy="1371600"/>
          </a:xfrm>
          <a:prstGeom prst="star8">
            <a:avLst>
              <a:gd name="adj" fmla="val 38250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/>
              <a:t>Теоретичне</a:t>
            </a:r>
          </a:p>
          <a:p>
            <a:pPr algn="ctr"/>
            <a:r>
              <a:rPr lang="uk-UA" b="1" dirty="0"/>
              <a:t>вивчення </a:t>
            </a:r>
          </a:p>
          <a:p>
            <a:pPr algn="ctr"/>
            <a:r>
              <a:rPr lang="uk-UA" b="1" dirty="0"/>
              <a:t>музики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174565" y="260648"/>
            <a:ext cx="1828800" cy="1295400"/>
          </a:xfrm>
          <a:prstGeom prst="star8">
            <a:avLst>
              <a:gd name="adj" fmla="val 38250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/>
              <a:t>Музично</a:t>
            </a:r>
          </a:p>
          <a:p>
            <a:pPr algn="ctr"/>
            <a:r>
              <a:rPr lang="uk-UA" b="1" dirty="0"/>
              <a:t>ритмічні </a:t>
            </a:r>
          </a:p>
          <a:p>
            <a:pPr algn="ctr"/>
            <a:r>
              <a:rPr lang="uk-UA" b="1" dirty="0" smtClean="0"/>
              <a:t>рухи</a:t>
            </a:r>
            <a:endParaRPr lang="uk-UA" b="1" dirty="0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6994376" y="1340768"/>
            <a:ext cx="1981200" cy="1219200"/>
          </a:xfrm>
          <a:prstGeom prst="star8">
            <a:avLst>
              <a:gd name="adj" fmla="val 38250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 smtClean="0"/>
              <a:t>Слухання</a:t>
            </a:r>
          </a:p>
          <a:p>
            <a:pPr algn="ctr"/>
            <a:r>
              <a:rPr lang="uk-UA" b="1" dirty="0" smtClean="0"/>
              <a:t> </a:t>
            </a:r>
            <a:r>
              <a:rPr lang="uk-UA" b="1" dirty="0"/>
              <a:t>музики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7213775" y="3187080"/>
            <a:ext cx="1752600" cy="1371600"/>
          </a:xfrm>
          <a:prstGeom prst="star4">
            <a:avLst>
              <a:gd name="adj" fmla="val 125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6536285" y="3429000"/>
            <a:ext cx="1752600" cy="1371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7088965" y="4741606"/>
            <a:ext cx="2133600" cy="1371600"/>
          </a:xfrm>
          <a:prstGeom prst="star8">
            <a:avLst>
              <a:gd name="adj" fmla="val 38250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dirty="0"/>
              <a:t>Гра на </a:t>
            </a:r>
          </a:p>
          <a:p>
            <a:pPr algn="ctr"/>
            <a:r>
              <a:rPr lang="uk-UA" b="1" dirty="0"/>
              <a:t>музичних </a:t>
            </a:r>
          </a:p>
          <a:p>
            <a:pPr algn="ctr"/>
            <a:r>
              <a:rPr lang="uk-UA" b="1" dirty="0" smtClean="0"/>
              <a:t>інструментах</a:t>
            </a:r>
            <a:endParaRPr lang="uk-UA" b="1" dirty="0"/>
          </a:p>
        </p:txBody>
      </p:sp>
      <p:pic>
        <p:nvPicPr>
          <p:cNvPr id="16" name="Picture 2" descr="D:\Videos\Леся Юріївна\DSC_6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114801"/>
            <a:ext cx="3733105" cy="24887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Дизайн і оформлення\музика\муз інструменти\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25" y="18789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10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4" descr="свиток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82224"/>
            <a:ext cx="42148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364088" y="486293"/>
            <a:ext cx="32108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Фотогалерея</a:t>
            </a:r>
            <a:endParaRPr lang="ru-RU" sz="4000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 descr="D:\Фото\2016\День МАТЕРІ\20160511_1506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2" t="4097" r="5228" b="18441"/>
          <a:stretch/>
        </p:blipFill>
        <p:spPr bwMode="auto">
          <a:xfrm>
            <a:off x="4667942" y="1600963"/>
            <a:ext cx="4194063" cy="241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Фото\2016\семінар початкові класи\IMG_09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6" t="-4668" r="8958" b="4668"/>
          <a:stretch/>
        </p:blipFill>
        <p:spPr bwMode="auto">
          <a:xfrm>
            <a:off x="4667942" y="4119705"/>
            <a:ext cx="4390840" cy="260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Фото\2016\Свято 8 березня\20160307_1331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9" y="4078936"/>
            <a:ext cx="4465313" cy="26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Фото\2016\Свято 8 березня\20160307_1247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3" y="1772816"/>
            <a:ext cx="4323383" cy="26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ото\2016\Покрова\qZZmznsZn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3" b="4676"/>
          <a:stretch/>
        </p:blipFill>
        <p:spPr bwMode="auto">
          <a:xfrm>
            <a:off x="539552" y="82224"/>
            <a:ext cx="3672408" cy="19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D:\Фото\соколята\20150510_162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8203" y="3752279"/>
            <a:ext cx="5195797" cy="3120071"/>
          </a:xfrm>
          <a:noFill/>
        </p:spPr>
      </p:pic>
      <p:pic>
        <p:nvPicPr>
          <p:cNvPr id="17411" name="Picture 4" descr="D:\Дизайн і оформлення\фони\кутики\03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5" t="124" r="39435" b="-124"/>
          <a:stretch>
            <a:fillRect/>
          </a:stretch>
        </p:blipFill>
        <p:spPr bwMode="auto">
          <a:xfrm>
            <a:off x="8515093" y="-31368"/>
            <a:ext cx="669157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D:\Дизайн і оформлення\фони\кутики\03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5" t="124" r="39435" b="-124"/>
          <a:stretch>
            <a:fillRect/>
          </a:stretch>
        </p:blipFill>
        <p:spPr bwMode="auto">
          <a:xfrm>
            <a:off x="0" y="-121855"/>
            <a:ext cx="849313" cy="712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 descr="городенка, 1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7"/>
          <a:stretch>
            <a:fillRect/>
          </a:stretch>
        </p:blipFill>
        <p:spPr bwMode="auto">
          <a:xfrm>
            <a:off x="410785" y="260648"/>
            <a:ext cx="5240077" cy="305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Фото\соколята\DSC_64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31" y="1922951"/>
            <a:ext cx="3024336" cy="1750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Фото\2016\Свято 8 березня\20160307_1311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31" y="97121"/>
            <a:ext cx="299254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\2016\Семінар гурток\20160225_11474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3" r="7065" b="11459"/>
          <a:stretch/>
        </p:blipFill>
        <p:spPr bwMode="auto">
          <a:xfrm>
            <a:off x="186786" y="3311273"/>
            <a:ext cx="3836672" cy="197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30823" y="3088933"/>
            <a:ext cx="3446585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«СОКОЛЯТА»</a:t>
            </a:r>
            <a:endParaRPr lang="ru-RU" sz="4000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D:\Фото\2014\Звіт директора\DSC0893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27510" b="10636"/>
          <a:stretch/>
        </p:blipFill>
        <p:spPr bwMode="auto">
          <a:xfrm>
            <a:off x="186786" y="5056937"/>
            <a:ext cx="3776464" cy="18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1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3|4.8|7.5|6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402</Words>
  <Application>Microsoft Office PowerPoint</Application>
  <PresentationFormat>Экран (4:3)</PresentationFormat>
  <Paragraphs>86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  Проблема, над якою працюю:  “Формування компетентної особистості учня через використання інноваційних педагогічних технологій на уроках музичного мистецтва та у позаурочній діяльності ”. </vt:lpstr>
      <vt:lpstr>Презентация PowerPoint</vt:lpstr>
      <vt:lpstr>Застосування ІКТ   на уроках   музичного мистецтва :</vt:lpstr>
      <vt:lpstr>Презентация PowerPoint</vt:lpstr>
      <vt:lpstr>Презентация PowerPoint</vt:lpstr>
      <vt:lpstr>Презентация PowerPoint</vt:lpstr>
      <vt:lpstr>Презентация PowerPoint</vt:lpstr>
      <vt:lpstr>«МОЛИТВА  ЗА  УКРАЇНУ»</vt:lpstr>
      <vt:lpstr>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Hp</cp:lastModifiedBy>
  <cp:revision>25</cp:revision>
  <dcterms:created xsi:type="dcterms:W3CDTF">2013-01-28T19:17:44Z</dcterms:created>
  <dcterms:modified xsi:type="dcterms:W3CDTF">2016-11-29T18:29:19Z</dcterms:modified>
</cp:coreProperties>
</file>