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29"/>
  </p:notesMasterIdLst>
  <p:sldIdLst>
    <p:sldId id="256" r:id="rId2"/>
    <p:sldId id="257" r:id="rId3"/>
    <p:sldId id="258" r:id="rId4"/>
    <p:sldId id="286" r:id="rId5"/>
    <p:sldId id="287" r:id="rId6"/>
    <p:sldId id="320" r:id="rId7"/>
    <p:sldId id="365" r:id="rId8"/>
    <p:sldId id="323" r:id="rId9"/>
    <p:sldId id="347" r:id="rId10"/>
    <p:sldId id="351" r:id="rId11"/>
    <p:sldId id="329" r:id="rId12"/>
    <p:sldId id="349" r:id="rId13"/>
    <p:sldId id="353" r:id="rId14"/>
    <p:sldId id="355" r:id="rId15"/>
    <p:sldId id="361" r:id="rId16"/>
    <p:sldId id="357" r:id="rId17"/>
    <p:sldId id="360" r:id="rId18"/>
    <p:sldId id="327" r:id="rId19"/>
    <p:sldId id="337" r:id="rId20"/>
    <p:sldId id="333" r:id="rId21"/>
    <p:sldId id="338" r:id="rId22"/>
    <p:sldId id="339" r:id="rId23"/>
    <p:sldId id="367" r:id="rId24"/>
    <p:sldId id="362" r:id="rId25"/>
    <p:sldId id="364" r:id="rId26"/>
    <p:sldId id="344" r:id="rId27"/>
    <p:sldId id="346" r:id="rId2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Palatino Linotype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Palatino Linotype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Palatino Linotype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Palatino Linotype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6" autoAdjust="0"/>
    <p:restoredTop sz="94660"/>
  </p:normalViewPr>
  <p:slideViewPr>
    <p:cSldViewPr>
      <p:cViewPr>
        <p:scale>
          <a:sx n="76" d="100"/>
          <a:sy n="76" d="100"/>
        </p:scale>
        <p:origin x="-1206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1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FDED311-D583-4E7B-9B0F-4C1FF00E1F44}" type="datetimeFigureOut">
              <a:rPr lang="uk-UA"/>
              <a:pPr>
                <a:defRPr/>
              </a:pPr>
              <a:t>19.12.2016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uk-UA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uk-UA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944914E-E7A1-42E3-848C-FF205F583E1E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719788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uk-UA" smtClean="0"/>
              <a:t>Собор Святого Петра, м. Рим, Італія</a:t>
            </a:r>
          </a:p>
        </p:txBody>
      </p:sp>
      <p:sp>
        <p:nvSpPr>
          <p:cNvPr id="43012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Palatino Linotype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latino Linotype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latino Linotype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latino Linotype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latino Linotype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C8E584-1834-4561-B142-168AA58B6DAE}" type="slidenum">
              <a:rPr lang="uk-UA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uk-UA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28800" y="3159125"/>
            <a:ext cx="457200" cy="1035050"/>
          </a:xfrm>
          <a:prstGeom prst="rect">
            <a:avLst/>
          </a:prstGeom>
          <a:noFill/>
        </p:spPr>
        <p:txBody>
          <a:bodyPr lIns="0" tIns="9144" rIns="0" bIns="9144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{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52836D-EBBB-4C90-9AC4-31D7833432E8}" type="datetimeFigureOut">
              <a:rPr lang="ru-RU"/>
              <a:pPr>
                <a:defRPr/>
              </a:pPr>
              <a:t>19.12.2016</a:t>
            </a:fld>
            <a:endParaRPr lang="ru-RU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4383F2-4381-4870-8FD8-E38DAF64D7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1239228"/>
      </p:ext>
    </p:extLst>
  </p:cSld>
  <p:clrMapOvr>
    <a:masterClrMapping/>
  </p:clrMapOvr>
  <p:transition spd="med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939267-75EA-47D4-A0DA-0DAC9BCA19B2}" type="datetimeFigureOut">
              <a:rPr lang="ru-RU"/>
              <a:pPr>
                <a:defRPr/>
              </a:pPr>
              <a:t>19.12.2016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D232F3-FE61-452B-A38B-636180C1BB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4421342"/>
      </p:ext>
    </p:extLst>
  </p:cSld>
  <p:clrMapOvr>
    <a:masterClrMapping/>
  </p:clrMapOvr>
  <p:transition spd="med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7877AF-05C7-4376-AB7C-D353427C8415}" type="datetimeFigureOut">
              <a:rPr lang="ru-RU"/>
              <a:pPr>
                <a:defRPr/>
              </a:pPr>
              <a:t>19.12.2016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4E5FBF-CD60-4B8C-B125-6F800B7FBA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0115779"/>
      </p:ext>
    </p:extLst>
  </p:cSld>
  <p:clrMapOvr>
    <a:masterClrMapping/>
  </p:clrMapOvr>
  <p:transition spd="med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5D8416-522B-4510-80BC-F6739477E999}" type="datetimeFigureOut">
              <a:rPr lang="ru-RU"/>
              <a:pPr>
                <a:defRPr/>
              </a:pPr>
              <a:t>19.12.2016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22DF75-656A-457C-A971-BC45EB0B55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2864000"/>
      </p:ext>
    </p:extLst>
  </p:cSld>
  <p:clrMapOvr>
    <a:masterClrMapping/>
  </p:clrMapOvr>
  <p:transition spd="med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267200" y="4075113"/>
            <a:ext cx="457200" cy="10144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{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DF6B96-2104-4851-9F2E-5EAE09C08288}" type="datetimeFigureOut">
              <a:rPr lang="ru-RU"/>
              <a:pPr>
                <a:defRPr/>
              </a:pPr>
              <a:t>19.12.2016</a:t>
            </a:fld>
            <a:endParaRPr lang="ru-RU"/>
          </a:p>
        </p:txBody>
      </p:sp>
      <p:sp>
        <p:nvSpPr>
          <p:cNvPr id="7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C53D5-2AE0-46E3-A03C-DAA2B8D36D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4072497"/>
      </p:ext>
    </p:extLst>
  </p:cSld>
  <p:clrMapOvr>
    <a:masterClrMapping/>
  </p:clrMapOvr>
  <p:transition spd="med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611C6C-B601-41B6-B4C8-303DA8D192E1}" type="datetimeFigureOut">
              <a:rPr lang="ru-RU"/>
              <a:pPr>
                <a:defRPr/>
              </a:pPr>
              <a:t>19.12.2016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4A3E65-E644-4389-A6F1-3D985F792E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7380740"/>
      </p:ext>
    </p:extLst>
  </p:cSld>
  <p:clrMapOvr>
    <a:masterClrMapping/>
  </p:clrMapOvr>
  <p:transition spd="med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057275" y="520700"/>
            <a:ext cx="457200" cy="92233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{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79963" y="520700"/>
            <a:ext cx="457200" cy="92233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{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96F91-13D6-46AE-A58E-668519CD2DF5}" type="datetimeFigureOut">
              <a:rPr lang="ru-RU"/>
              <a:pPr>
                <a:defRPr/>
              </a:pPr>
              <a:t>19.12.2016</a:t>
            </a:fld>
            <a:endParaRPr lang="ru-RU"/>
          </a:p>
        </p:txBody>
      </p:sp>
      <p:sp>
        <p:nvSpPr>
          <p:cNvPr id="10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951605-BA22-4009-9A2B-038B56CD29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0430737"/>
      </p:ext>
    </p:extLst>
  </p:cSld>
  <p:clrMapOvr>
    <a:masterClrMapping/>
  </p:clrMapOvr>
  <p:transition spd="med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D4C561-88E5-4AFE-A9A1-9B08970A0B1B}" type="datetimeFigureOut">
              <a:rPr lang="ru-RU"/>
              <a:pPr>
                <a:defRPr/>
              </a:pPr>
              <a:t>19.12.2016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2455F6-D71D-4E2D-9CFD-717A696074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6739536"/>
      </p:ext>
    </p:extLst>
  </p:cSld>
  <p:clrMapOvr>
    <a:masterClrMapping/>
  </p:clrMapOvr>
  <p:transition spd="med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286CE0-342B-4A9F-AED1-6A2DBD2BCD28}" type="datetimeFigureOut">
              <a:rPr lang="ru-RU"/>
              <a:pPr>
                <a:defRPr/>
              </a:pPr>
              <a:t>19.12.2016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88B743-E923-4601-89BE-4E5F571B15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1261223"/>
      </p:ext>
    </p:extLst>
  </p:cSld>
  <p:clrMapOvr>
    <a:masterClrMapping/>
  </p:clrMapOvr>
  <p:transition spd="med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29238" y="1774825"/>
            <a:ext cx="457200" cy="12303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{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B4AD1C-3800-4678-B8FD-CF98101A9955}" type="datetimeFigureOut">
              <a:rPr lang="ru-RU"/>
              <a:pPr>
                <a:defRPr/>
              </a:pPr>
              <a:t>19.12.2016</a:t>
            </a:fld>
            <a:endParaRPr lang="ru-RU"/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3E3A25-9122-46BC-BB4A-6DA6FD1F21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0239290"/>
      </p:ext>
    </p:extLst>
  </p:cSld>
  <p:clrMapOvr>
    <a:masterClrMapping/>
  </p:clrMapOvr>
  <p:transition spd="med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35225" y="3332163"/>
            <a:ext cx="457200" cy="92233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{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6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E55DC5-1887-492C-9030-3030D9B32CD4}" type="datetimeFigureOut">
              <a:rPr lang="ru-RU"/>
              <a:pPr>
                <a:defRPr/>
              </a:pPr>
              <a:t>19.12.2016</a:t>
            </a:fld>
            <a:endParaRPr lang="ru-RU"/>
          </a:p>
        </p:txBody>
      </p:sp>
      <p:sp>
        <p:nvSpPr>
          <p:cNvPr id="7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406C45-2959-42A5-9BA4-88714C379A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2979301"/>
      </p:ext>
    </p:extLst>
  </p:cSld>
  <p:clrMapOvr>
    <a:masterClrMapping/>
  </p:clrMapOvr>
  <p:transition spd="med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875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0"/>
            <a:ext cx="6096000" cy="365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>
                    <a:alpha val="60000"/>
                  </a:schemeClr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fld id="{B4D2F5AC-889C-407B-AD29-FB99414ECE58}" type="datetimeFigureOut">
              <a:rPr lang="ru-RU"/>
              <a:pPr>
                <a:defRPr/>
              </a:pPr>
              <a:t>19.12.2016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325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>
                    <a:alpha val="60000"/>
                  </a:schemeClr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325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alpha val="60000"/>
                  </a:schemeClr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fld id="{F42CDF8C-89F6-4CDD-ADCF-FDD97243D4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55" r:id="rId1"/>
    <p:sldLayoutId id="2147483949" r:id="rId2"/>
    <p:sldLayoutId id="2147483956" r:id="rId3"/>
    <p:sldLayoutId id="2147483950" r:id="rId4"/>
    <p:sldLayoutId id="2147483957" r:id="rId5"/>
    <p:sldLayoutId id="2147483951" r:id="rId6"/>
    <p:sldLayoutId id="2147483952" r:id="rId7"/>
    <p:sldLayoutId id="2147483958" r:id="rId8"/>
    <p:sldLayoutId id="2147483959" r:id="rId9"/>
    <p:sldLayoutId id="2147483953" r:id="rId10"/>
    <p:sldLayoutId id="2147483954" r:id="rId11"/>
  </p:sldLayoutIdLst>
  <p:transition spd="med">
    <p:dissolv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Palatino Linotype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Palatino Linotype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Palatino Linotype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Palatino Linotype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39763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4888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4650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G:\&#1059;&#1088;&#1086;&#1082;\Dzhul_o_Kach_n_-_Ave_Mar_ya_vik._CHech_l_ya_Bartoll_(xMusic.me).mp3" TargetMode="Externa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uk.wikipedia.org/wiki/%D0%9F'%D1%94%D1%82%D0%B0_(%D0%9C%D1%96%D0%BA%D0%B5%D0%BB%D0%B0%D0%BD%D0%B4%D0%B6%D0%B5%D0%BB%D0%BE)" TargetMode="External"/><Relationship Id="rId2" Type="http://schemas.openxmlformats.org/officeDocument/2006/relationships/hyperlink" Target="https://uk.wikipedia.org/wiki/%D0%91%D0%B0%D0%B6%D0%B0%D0%BD_%D0%9C%D0%B8%D0%BA%D0%BE%D0%BB%D0%B0_%D0%9F%D0%BB%D0%B0%D1%82%D0%BE%D0%BD%D0%BE%D0%B2%D0%B8%D1%87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6.xml"/><Relationship Id="rId1" Type="http://schemas.openxmlformats.org/officeDocument/2006/relationships/video" Target="file:///G:\&#1059;&#1088;&#1086;&#1082;\&#1059;%20&#1084;&#1072;&#1084;&#1080;&#1085;&#1080;&#1093;%20&#1086;&#1095;&#1072;&#1093;.mpg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 descr="E:\29.09.2016\0003-002-Neb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0350" y="-561975"/>
            <a:ext cx="9404350" cy="812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313" y="2130425"/>
            <a:ext cx="8715375" cy="215582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b="1" dirty="0" smtClean="0">
                <a:solidFill>
                  <a:srgbClr val="C00000"/>
                </a:solidFill>
                <a:latin typeface="Georgia" pitchFamily="18" charset="0"/>
              </a:rPr>
              <a:t>Ідеали і образи Ренесансу</a:t>
            </a:r>
            <a:endParaRPr lang="ru-RU" b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5500688"/>
            <a:ext cx="9144000" cy="1143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solidFill>
                <a:srgbClr val="002060"/>
              </a:solidFill>
              <a:latin typeface="Georgia" pitchFamily="18" charset="0"/>
            </a:endParaRPr>
          </a:p>
        </p:txBody>
      </p:sp>
      <p:pic>
        <p:nvPicPr>
          <p:cNvPr id="3" name="Dzhul_o_Kach_n_-_Ave_Mar_ya_vik._CHech_l_ya_Bartoll_(xMusic.me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8" y="62484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955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716463" y="692150"/>
            <a:ext cx="4249737" cy="365760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defRPr/>
            </a:pPr>
            <a:r>
              <a:rPr lang="uk-UA" dirty="0">
                <a:effectLst/>
              </a:rPr>
              <a:t>Ламке й пласке, мов гілка пальми, тіло</a:t>
            </a:r>
            <a:br>
              <a:rPr lang="uk-UA" dirty="0">
                <a:effectLst/>
              </a:rPr>
            </a:br>
            <a:r>
              <a:rPr lang="uk-UA" dirty="0">
                <a:effectLst/>
              </a:rPr>
              <a:t>Лежить у неї на колінах. Син.</a:t>
            </a:r>
            <a:br>
              <a:rPr lang="uk-UA" dirty="0">
                <a:effectLst/>
              </a:rPr>
            </a:br>
            <a:r>
              <a:rPr lang="uk-UA" dirty="0">
                <a:effectLst/>
              </a:rPr>
              <a:t>Все кінчено. Він витягся безсило,</a:t>
            </a:r>
            <a:br>
              <a:rPr lang="uk-UA" dirty="0">
                <a:effectLst/>
              </a:rPr>
            </a:br>
            <a:r>
              <a:rPr lang="uk-UA" dirty="0">
                <a:effectLst/>
              </a:rPr>
              <a:t>І вже ніколи не зведеться він.</a:t>
            </a:r>
            <a:br>
              <a:rPr lang="uk-UA" dirty="0">
                <a:effectLst/>
              </a:rPr>
            </a:br>
            <a:r>
              <a:rPr lang="uk-UA" dirty="0">
                <a:effectLst/>
              </a:rPr>
              <a:t>І мати дивиться в його пустинні очі,</a:t>
            </a:r>
            <a:br>
              <a:rPr lang="uk-UA" dirty="0">
                <a:effectLst/>
              </a:rPr>
            </a:br>
            <a:r>
              <a:rPr lang="uk-UA" dirty="0">
                <a:effectLst/>
              </a:rPr>
              <a:t>В </a:t>
            </a:r>
            <a:r>
              <a:rPr lang="uk-UA" dirty="0" err="1">
                <a:effectLst/>
              </a:rPr>
              <a:t>камінність</a:t>
            </a:r>
            <a:r>
              <a:rPr lang="uk-UA" dirty="0">
                <a:effectLst/>
              </a:rPr>
              <a:t> уст, в покірність рук тонких.</a:t>
            </a:r>
            <a:br>
              <a:rPr lang="uk-UA" dirty="0">
                <a:effectLst/>
              </a:rPr>
            </a:br>
            <a:r>
              <a:rPr lang="uk-UA" dirty="0">
                <a:effectLst/>
              </a:rPr>
              <a:t>Вона все знає, і вона не хоче</a:t>
            </a:r>
            <a:br>
              <a:rPr lang="uk-UA" dirty="0">
                <a:effectLst/>
              </a:rPr>
            </a:br>
            <a:r>
              <a:rPr lang="uk-UA" dirty="0">
                <a:effectLst/>
              </a:rPr>
              <a:t>Ні обіцянь, ні умовлянь, ні втіх.</a:t>
            </a:r>
          </a:p>
          <a:p>
            <a:pPr eaLnBrk="1" hangingPunct="1">
              <a:defRPr/>
            </a:pPr>
            <a:r>
              <a:rPr lang="uk-UA" dirty="0" smtClean="0">
                <a:effectLst/>
              </a:rPr>
              <a:t>                                    —</a:t>
            </a:r>
            <a:r>
              <a:rPr lang="uk-UA" dirty="0">
                <a:effectLst/>
              </a:rPr>
              <a:t> </a:t>
            </a:r>
            <a:r>
              <a:rPr lang="uk-UA" u="sng" dirty="0">
                <a:effectLst/>
                <a:hlinkClick r:id="rId2" tooltip="Бажан Микола Платонович"/>
              </a:rPr>
              <a:t>М. Бажан</a:t>
            </a:r>
            <a:r>
              <a:rPr lang="uk-UA" dirty="0">
                <a:effectLst/>
              </a:rPr>
              <a:t>,</a:t>
            </a:r>
            <a:br>
              <a:rPr lang="uk-UA" dirty="0">
                <a:effectLst/>
              </a:rPr>
            </a:br>
            <a:r>
              <a:rPr lang="uk-UA" dirty="0" smtClean="0">
                <a:effectLst/>
              </a:rPr>
              <a:t>                                              «</a:t>
            </a:r>
            <a:r>
              <a:rPr lang="uk-UA" i="1" dirty="0" err="1">
                <a:effectLst/>
              </a:rPr>
              <a:t>Pietá</a:t>
            </a:r>
            <a:r>
              <a:rPr lang="uk-UA" dirty="0">
                <a:effectLst/>
              </a:rPr>
              <a:t>»</a:t>
            </a:r>
            <a:r>
              <a:rPr lang="uk-UA" u="sng" baseline="30000" dirty="0">
                <a:effectLst/>
                <a:hlinkClick r:id="rId3"/>
              </a:rPr>
              <a:t>[</a:t>
            </a:r>
            <a:endParaRPr lang="uk-UA" dirty="0">
              <a:effectLst/>
            </a:endParaRPr>
          </a:p>
          <a:p>
            <a:pPr eaLnBrk="1" hangingPunct="1">
              <a:defRPr/>
            </a:pPr>
            <a:r>
              <a:rPr lang="uk-UA" dirty="0">
                <a:effectLst/>
              </a:rPr>
              <a:t> </a:t>
            </a:r>
          </a:p>
          <a:p>
            <a:pPr eaLnBrk="1" hangingPunct="1">
              <a:defRPr/>
            </a:pPr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7088" y="4868863"/>
            <a:ext cx="7543800" cy="914400"/>
          </a:xfrm>
        </p:spPr>
        <p:txBody>
          <a:bodyPr/>
          <a:lstStyle/>
          <a:p>
            <a:pPr algn="ctr" eaLnBrk="1" hangingPunct="1">
              <a:defRPr/>
            </a:pPr>
            <a:r>
              <a:rPr lang="uk-UA" sz="3600" dirty="0" smtClean="0"/>
              <a:t>«П</a:t>
            </a:r>
            <a:r>
              <a:rPr lang="en-US" sz="3600" dirty="0" smtClean="0"/>
              <a:t>’</a:t>
            </a:r>
            <a:r>
              <a:rPr lang="uk-UA" sz="3600" dirty="0" err="1" smtClean="0"/>
              <a:t>єта</a:t>
            </a:r>
            <a:r>
              <a:rPr lang="uk-UA" sz="3600" dirty="0" smtClean="0"/>
              <a:t>» Мікеланджело</a:t>
            </a:r>
            <a:endParaRPr lang="uk-UA" sz="3600" dirty="0"/>
          </a:p>
        </p:txBody>
      </p:sp>
      <p:pic>
        <p:nvPicPr>
          <p:cNvPr id="16388" name="Picture 2" descr="E:\29.09.2016\Ренесанс\Michelangelo's_Pieta_5450_cut_out_detall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95325"/>
            <a:ext cx="4803775" cy="393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Прямоугольник 3"/>
          <p:cNvSpPr>
            <a:spLocks noChangeArrowheads="1"/>
          </p:cNvSpPr>
          <p:nvPr/>
        </p:nvSpPr>
        <p:spPr bwMode="auto">
          <a:xfrm>
            <a:off x="4787900" y="4029075"/>
            <a:ext cx="43561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uk-UA" sz="2000">
                <a:latin typeface="Times New Roman" pitchFamily="18" charset="0"/>
              </a:rPr>
              <a:t>Гідність і краса, </a:t>
            </a:r>
          </a:p>
          <a:p>
            <a:pPr algn="ctr">
              <a:lnSpc>
                <a:spcPct val="80000"/>
              </a:lnSpc>
            </a:pPr>
            <a:r>
              <a:rPr lang="uk-UA" sz="2000">
                <a:latin typeface="Times New Roman" pitchFamily="18" charset="0"/>
              </a:rPr>
              <a:t>І скорбота…</a:t>
            </a:r>
          </a:p>
          <a:p>
            <a:pPr algn="r">
              <a:lnSpc>
                <a:spcPct val="80000"/>
              </a:lnSpc>
            </a:pPr>
            <a:r>
              <a:rPr lang="uk-UA" sz="1600">
                <a:latin typeface="Times New Roman" pitchFamily="18" charset="0"/>
              </a:rPr>
              <a:t>французький письменник  </a:t>
            </a:r>
          </a:p>
          <a:p>
            <a:pPr algn="r">
              <a:lnSpc>
                <a:spcPct val="80000"/>
              </a:lnSpc>
            </a:pPr>
            <a:r>
              <a:rPr lang="uk-UA" sz="1600">
                <a:latin typeface="Times New Roman" pitchFamily="18" charset="0"/>
              </a:rPr>
              <a:t>Стендаль 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endParaRPr lang="uk-UA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1258888" y="3789363"/>
            <a:ext cx="6337300" cy="6397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 err="1" smtClean="0"/>
              <a:t>Донателло</a:t>
            </a:r>
            <a:r>
              <a:rPr lang="uk-UA" dirty="0" smtClean="0"/>
              <a:t> «Давид»                </a:t>
            </a:r>
            <a:r>
              <a:rPr lang="uk-UA" dirty="0" err="1" smtClean="0"/>
              <a:t>Вероккйо</a:t>
            </a:r>
            <a:r>
              <a:rPr lang="uk-UA" dirty="0" smtClean="0"/>
              <a:t> «Давид»</a:t>
            </a:r>
            <a:endParaRPr lang="uk-UA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2000" dirty="0"/>
              <a:t>У скульптурі митці Ренесансу звеличували красу людського тіла, а також намагались одухотворити образи персонажів, передати їхній характер, </a:t>
            </a:r>
            <a:r>
              <a:rPr lang="uk-UA" sz="2000" dirty="0" smtClean="0"/>
              <a:t>емоцію.</a:t>
            </a:r>
            <a:endParaRPr lang="uk-UA" sz="2000" dirty="0"/>
          </a:p>
        </p:txBody>
      </p:sp>
      <p:pic>
        <p:nvPicPr>
          <p:cNvPr id="17412" name="Picture 2" descr="E:\29.09.2016\Ренесанс\Давид\800px-Donatello_-_David_-_Florenç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333375"/>
            <a:ext cx="1917700" cy="30908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3" name="Picture 3" descr="E:\29.09.2016\Ренесанс\Давид\1369380780-5a0d2d855a7745351be0e94266726314.jpe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333375"/>
            <a:ext cx="1582737" cy="31765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088" y="5095875"/>
            <a:ext cx="7543800" cy="9144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2400" dirty="0" smtClean="0"/>
              <a:t>Мікеланджело «Давид»</a:t>
            </a:r>
            <a:br>
              <a:rPr lang="uk-UA" sz="2400" dirty="0" smtClean="0"/>
            </a:br>
            <a:r>
              <a:rPr lang="uk-UA" sz="2400" dirty="0" smtClean="0"/>
              <a:t>Створив образ могутньої, сильної людини-титана</a:t>
            </a:r>
            <a:endParaRPr lang="uk-UA" sz="2400" dirty="0"/>
          </a:p>
        </p:txBody>
      </p:sp>
      <p:pic>
        <p:nvPicPr>
          <p:cNvPr id="18435" name="Picture 3" descr="E:\29.09.2016\Ренесанс\Давид\07david3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9713" y="333375"/>
            <a:ext cx="3810000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4" descr="E:\29.09.2016\Ренесанс\Давид\david-hand-zoo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993775"/>
            <a:ext cx="3244850" cy="344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3" descr="E:\29.09.2016\0003-002-Neb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313" y="-603250"/>
            <a:ext cx="10829926" cy="812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95275" y="5373688"/>
            <a:ext cx="3743325" cy="5572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2800" b="1" dirty="0" smtClean="0">
                <a:solidFill>
                  <a:srgbClr val="C00000"/>
                </a:solidFill>
                <a:latin typeface="Georgia" pitchFamily="18" charset="0"/>
              </a:rPr>
              <a:t>Леонардо </a:t>
            </a:r>
            <a:r>
              <a:rPr lang="uk-UA" sz="2800" b="1" dirty="0" err="1" smtClean="0">
                <a:solidFill>
                  <a:srgbClr val="C00000"/>
                </a:solidFill>
                <a:latin typeface="Georgia" pitchFamily="18" charset="0"/>
              </a:rPr>
              <a:t>да</a:t>
            </a:r>
            <a:r>
              <a:rPr lang="uk-UA" sz="2800" b="1" dirty="0" smtClean="0">
                <a:solidFill>
                  <a:srgbClr val="C00000"/>
                </a:solidFill>
                <a:latin typeface="Georgia" pitchFamily="18" charset="0"/>
              </a:rPr>
              <a:t> Вінчі</a:t>
            </a:r>
            <a:br>
              <a:rPr lang="uk-UA" sz="2800" b="1" dirty="0" smtClean="0">
                <a:solidFill>
                  <a:srgbClr val="C00000"/>
                </a:solidFill>
                <a:latin typeface="Georgia" pitchFamily="18" charset="0"/>
              </a:rPr>
            </a:br>
            <a:r>
              <a:rPr lang="uk-UA" sz="2800" b="1" dirty="0" smtClean="0">
                <a:solidFill>
                  <a:srgbClr val="C00000"/>
                </a:solidFill>
                <a:latin typeface="Georgia" pitchFamily="18" charset="0"/>
              </a:rPr>
              <a:t>(1452-1519)</a:t>
            </a:r>
            <a:endParaRPr lang="ru-RU" sz="2800" b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4932363" y="0"/>
            <a:ext cx="4643437" cy="53879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 err="1" smtClean="0">
                <a:solidFill>
                  <a:srgbClr val="002060"/>
                </a:solidFill>
                <a:latin typeface="Georgia" pitchFamily="18" charset="0"/>
              </a:rPr>
              <a:t>Всі</a:t>
            </a:r>
            <a:r>
              <a:rPr lang="ru-RU" sz="2800" b="1" dirty="0" smtClean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latin typeface="Georgia" pitchFamily="18" charset="0"/>
              </a:rPr>
              <a:t>його</a:t>
            </a:r>
            <a:r>
              <a:rPr lang="ru-RU" sz="2800" b="1" dirty="0" smtClean="0">
                <a:solidFill>
                  <a:srgbClr val="002060"/>
                </a:solidFill>
                <a:latin typeface="Georgia" pitchFamily="18" charset="0"/>
              </a:rPr>
              <a:t> твори </a:t>
            </a:r>
            <a:r>
              <a:rPr lang="ru-RU" sz="2800" b="1" dirty="0" err="1" smtClean="0">
                <a:solidFill>
                  <a:srgbClr val="002060"/>
                </a:solidFill>
                <a:latin typeface="Georgia" pitchFamily="18" charset="0"/>
              </a:rPr>
              <a:t>були</a:t>
            </a:r>
            <a:r>
              <a:rPr lang="ru-RU" sz="2800" b="1" dirty="0" smtClean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latin typeface="Georgia" pitchFamily="18" charset="0"/>
              </a:rPr>
              <a:t>підкорені</a:t>
            </a:r>
            <a:r>
              <a:rPr lang="ru-RU" sz="2800" b="1" dirty="0" smtClean="0">
                <a:solidFill>
                  <a:srgbClr val="002060"/>
                </a:solidFill>
                <a:latin typeface="Georgia" pitchFamily="18" charset="0"/>
              </a:rPr>
              <a:t> «</a:t>
            </a:r>
            <a:r>
              <a:rPr lang="ru-RU" sz="2800" b="1" dirty="0" err="1" smtClean="0">
                <a:solidFill>
                  <a:srgbClr val="002060"/>
                </a:solidFill>
                <a:latin typeface="Georgia" pitchFamily="18" charset="0"/>
              </a:rPr>
              <a:t>божественній</a:t>
            </a:r>
            <a:r>
              <a:rPr lang="ru-RU" sz="2800" b="1" dirty="0" smtClean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latin typeface="Georgia" pitchFamily="18" charset="0"/>
              </a:rPr>
              <a:t>пропорції</a:t>
            </a:r>
            <a:r>
              <a:rPr lang="ru-RU" sz="2800" b="1" dirty="0" smtClean="0">
                <a:solidFill>
                  <a:srgbClr val="002060"/>
                </a:solidFill>
                <a:latin typeface="Georgia" pitchFamily="18" charset="0"/>
              </a:rPr>
              <a:t>», </a:t>
            </a:r>
            <a:r>
              <a:rPr lang="ru-RU" sz="2800" b="1" dirty="0" err="1" smtClean="0">
                <a:solidFill>
                  <a:srgbClr val="002060"/>
                </a:solidFill>
                <a:latin typeface="Georgia" pitchFamily="18" charset="0"/>
              </a:rPr>
              <a:t>мистецтво</a:t>
            </a:r>
            <a:r>
              <a:rPr lang="ru-RU" sz="2800" b="1" dirty="0" smtClean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latin typeface="Georgia" pitchFamily="18" charset="0"/>
              </a:rPr>
              <a:t>поєднував</a:t>
            </a:r>
            <a:r>
              <a:rPr lang="ru-RU" sz="2800" b="1" dirty="0" smtClean="0">
                <a:solidFill>
                  <a:srgbClr val="002060"/>
                </a:solidFill>
                <a:latin typeface="Georgia" pitchFamily="18" charset="0"/>
              </a:rPr>
              <a:t> з </a:t>
            </a:r>
            <a:r>
              <a:rPr lang="ru-RU" sz="2800" b="1" dirty="0" err="1" smtClean="0">
                <a:solidFill>
                  <a:srgbClr val="002060"/>
                </a:solidFill>
                <a:latin typeface="Georgia" pitchFamily="18" charset="0"/>
              </a:rPr>
              <a:t>філософією</a:t>
            </a:r>
            <a:r>
              <a:rPr lang="ru-RU" sz="2800" b="1" dirty="0" smtClean="0">
                <a:solidFill>
                  <a:srgbClr val="002060"/>
                </a:solidFill>
                <a:latin typeface="Georgia" pitchFamily="18" charset="0"/>
              </a:rPr>
              <a:t>, </a:t>
            </a:r>
            <a:r>
              <a:rPr lang="ru-RU" sz="2800" b="1" dirty="0" err="1" smtClean="0">
                <a:solidFill>
                  <a:srgbClr val="002060"/>
                </a:solidFill>
                <a:latin typeface="Georgia" pitchFamily="18" charset="0"/>
              </a:rPr>
              <a:t>вважав</a:t>
            </a:r>
            <a:r>
              <a:rPr lang="ru-RU" sz="2800" b="1" dirty="0" smtClean="0">
                <a:solidFill>
                  <a:srgbClr val="002060"/>
                </a:solidFill>
                <a:latin typeface="Georgia" pitchFamily="18" charset="0"/>
              </a:rPr>
              <a:t>, </a:t>
            </a:r>
            <a:r>
              <a:rPr lang="ru-RU" sz="2800" b="1" dirty="0" err="1" smtClean="0">
                <a:solidFill>
                  <a:srgbClr val="002060"/>
                </a:solidFill>
                <a:latin typeface="Georgia" pitchFamily="18" charset="0"/>
              </a:rPr>
              <a:t>що</a:t>
            </a:r>
            <a:r>
              <a:rPr lang="ru-RU" sz="2800" b="1" dirty="0" smtClean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latin typeface="Georgia" pitchFamily="18" charset="0"/>
              </a:rPr>
              <a:t>людське</a:t>
            </a:r>
            <a:r>
              <a:rPr lang="ru-RU" sz="2800" b="1" dirty="0" smtClean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latin typeface="Georgia" pitchFamily="18" charset="0"/>
              </a:rPr>
              <a:t>обличчя</a:t>
            </a:r>
            <a:r>
              <a:rPr lang="ru-RU" sz="2800" b="1" dirty="0" smtClean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latin typeface="Georgia" pitchFamily="18" charset="0"/>
              </a:rPr>
              <a:t>відображає</a:t>
            </a:r>
            <a:r>
              <a:rPr lang="ru-RU" sz="2800" b="1" dirty="0" smtClean="0">
                <a:solidFill>
                  <a:srgbClr val="002060"/>
                </a:solidFill>
                <a:latin typeface="Georgia" pitchFamily="18" charset="0"/>
              </a:rPr>
              <a:t> душу, </a:t>
            </a:r>
            <a:r>
              <a:rPr lang="ru-RU" sz="2800" b="1" dirty="0" err="1" smtClean="0">
                <a:solidFill>
                  <a:srgbClr val="002060"/>
                </a:solidFill>
                <a:latin typeface="Georgia" pitchFamily="18" charset="0"/>
              </a:rPr>
              <a:t>внутрішній</a:t>
            </a:r>
            <a:r>
              <a:rPr lang="ru-RU" sz="2800" b="1" dirty="0" smtClean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latin typeface="Georgia" pitchFamily="18" charset="0"/>
              </a:rPr>
              <a:t>світ</a:t>
            </a:r>
            <a:r>
              <a:rPr lang="ru-RU" sz="2800" b="1" dirty="0" smtClean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latin typeface="Georgia" pitchFamily="18" charset="0"/>
              </a:rPr>
              <a:t>людини</a:t>
            </a:r>
            <a:r>
              <a:rPr lang="ru-RU" sz="2800" b="1" dirty="0" smtClean="0">
                <a:solidFill>
                  <a:srgbClr val="002060"/>
                </a:solidFill>
                <a:latin typeface="Georgia" pitchFamily="18" charset="0"/>
              </a:rPr>
              <a:t>.</a:t>
            </a:r>
            <a:endParaRPr lang="ru-RU" sz="2800" b="1" dirty="0">
              <a:solidFill>
                <a:srgbClr val="002060"/>
              </a:solidFill>
              <a:latin typeface="Georgia" pitchFamily="18" charset="0"/>
            </a:endParaRPr>
          </a:p>
        </p:txBody>
      </p:sp>
      <p:pic>
        <p:nvPicPr>
          <p:cNvPr id="19461" name="Рисунок 4" descr="ф.3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49"/>
          <a:stretch>
            <a:fillRect/>
          </a:stretch>
        </p:blipFill>
        <p:spPr bwMode="auto">
          <a:xfrm>
            <a:off x="684213" y="476250"/>
            <a:ext cx="2965450" cy="428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611188" y="5589588"/>
            <a:ext cx="7207250" cy="576262"/>
          </a:xfrm>
        </p:spPr>
        <p:txBody>
          <a:bodyPr/>
          <a:lstStyle/>
          <a:p>
            <a:pPr>
              <a:defRPr/>
            </a:pPr>
            <a:r>
              <a:rPr lang="uk-UA" sz="4000" dirty="0" smtClean="0"/>
              <a:t>Рафаель </a:t>
            </a:r>
            <a:r>
              <a:rPr lang="uk-UA" sz="4000" dirty="0"/>
              <a:t>С</a:t>
            </a:r>
            <a:r>
              <a:rPr lang="uk-UA" sz="4000" dirty="0" smtClean="0"/>
              <a:t>анті</a:t>
            </a:r>
            <a:endParaRPr lang="uk-UA" sz="4000" dirty="0"/>
          </a:p>
        </p:txBody>
      </p:sp>
      <p:pic>
        <p:nvPicPr>
          <p:cNvPr id="20483" name="Picture 2" descr="E:\29.09.2016\Ренесанс\Митці\sikstinskaja-madonna-rafajelja-opisanie-kartiny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76250"/>
            <a:ext cx="4117975" cy="509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TextBox 2"/>
          <p:cNvSpPr txBox="1">
            <a:spLocks noChangeArrowheads="1"/>
          </p:cNvSpPr>
          <p:nvPr/>
        </p:nvSpPr>
        <p:spPr bwMode="auto">
          <a:xfrm>
            <a:off x="4716463" y="1123950"/>
            <a:ext cx="3744912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9pPr>
          </a:lstStyle>
          <a:p>
            <a:pPr eaLnBrk="1" hangingPunct="1"/>
            <a:r>
              <a:rPr lang="uk-UA"/>
              <a:t>Рафаель був на 30 років молодший ніж Леонардо да Вінчі. Помер у віці 37 років, але зробив багато. Особистість Рафаеля – це ідеал, вироблений гуманістами, - ідеал гармонії фізичної краси і духовного світу. Людина – гармонія. Мадонна була головним образом його творчості.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6013" y="5157788"/>
            <a:ext cx="7205662" cy="633412"/>
          </a:xfrm>
        </p:spPr>
        <p:txBody>
          <a:bodyPr/>
          <a:lstStyle/>
          <a:p>
            <a:pPr>
              <a:defRPr/>
            </a:pPr>
            <a:r>
              <a:rPr lang="uk-UA" sz="2400" dirty="0" smtClean="0"/>
              <a:t>Костел </a:t>
            </a:r>
            <a:r>
              <a:rPr lang="uk-UA" sz="2400" dirty="0" err="1" smtClean="0"/>
              <a:t>Успіння</a:t>
            </a:r>
            <a:r>
              <a:rPr lang="uk-UA" sz="2400" dirty="0" smtClean="0"/>
              <a:t> </a:t>
            </a:r>
            <a:r>
              <a:rPr lang="uk-UA" sz="2400" dirty="0"/>
              <a:t>П</a:t>
            </a:r>
            <a:r>
              <a:rPr lang="uk-UA" sz="2400" dirty="0" smtClean="0"/>
              <a:t>ресвятої Богородиці м. </a:t>
            </a:r>
            <a:r>
              <a:rPr lang="uk-UA" sz="2400" dirty="0" err="1" smtClean="0"/>
              <a:t>Бучач</a:t>
            </a:r>
            <a:endParaRPr lang="uk-UA" sz="2400" dirty="0"/>
          </a:p>
        </p:txBody>
      </p:sp>
      <p:pic>
        <p:nvPicPr>
          <p:cNvPr id="21507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981075"/>
            <a:ext cx="571500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3200" dirty="0" err="1" smtClean="0"/>
              <a:t>Тіціан</a:t>
            </a:r>
            <a:r>
              <a:rPr lang="uk-UA" sz="3200" dirty="0" smtClean="0"/>
              <a:t> </a:t>
            </a:r>
            <a:r>
              <a:rPr lang="uk-UA" sz="3200" dirty="0" err="1" smtClean="0"/>
              <a:t>Вечелліо</a:t>
            </a:r>
            <a:r>
              <a:rPr lang="uk-UA" sz="3200" dirty="0"/>
              <a:t> (</a:t>
            </a:r>
            <a:r>
              <a:rPr lang="uk-UA" sz="3200" dirty="0" smtClean="0"/>
              <a:t>1490-1576</a:t>
            </a:r>
            <a:r>
              <a:rPr lang="uk-UA" sz="3200" dirty="0"/>
              <a:t>)</a:t>
            </a:r>
          </a:p>
        </p:txBody>
      </p:sp>
      <p:pic>
        <p:nvPicPr>
          <p:cNvPr id="22531" name="Picture 3" descr="E:\29.09.2016\Ренесанс\Митці\225px-Tizian_09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88913"/>
            <a:ext cx="3355975" cy="456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TextBox 3"/>
          <p:cNvSpPr txBox="1">
            <a:spLocks noChangeArrowheads="1"/>
          </p:cNvSpPr>
          <p:nvPr/>
        </p:nvSpPr>
        <p:spPr bwMode="auto">
          <a:xfrm>
            <a:off x="4356100" y="333375"/>
            <a:ext cx="4870450" cy="258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9pPr>
          </a:lstStyle>
          <a:p>
            <a:pPr eaLnBrk="1" hangingPunct="1"/>
            <a:r>
              <a:rPr lang="uk-UA"/>
              <a:t>Представник Пізнього Відродження,</a:t>
            </a:r>
          </a:p>
          <a:p>
            <a:pPr eaLnBrk="1" hangingPunct="1"/>
            <a:r>
              <a:rPr lang="uk-UA"/>
              <a:t>найвідоміший представник венеціанської</a:t>
            </a:r>
          </a:p>
          <a:p>
            <a:pPr eaLnBrk="1" hangingPunct="1"/>
            <a:r>
              <a:rPr lang="uk-UA"/>
              <a:t>школи живопису. Творчість великого </a:t>
            </a:r>
          </a:p>
          <a:p>
            <a:pPr eaLnBrk="1" hangingPunct="1"/>
            <a:r>
              <a:rPr lang="uk-UA"/>
              <a:t>майстра колориту незгасала майже </a:t>
            </a:r>
          </a:p>
          <a:p>
            <a:pPr eaLnBrk="1" hangingPunct="1"/>
            <a:r>
              <a:rPr lang="uk-UA"/>
              <a:t>три чверті століття. Дожив цей </a:t>
            </a:r>
          </a:p>
          <a:p>
            <a:pPr eaLnBrk="1" hangingPunct="1"/>
            <a:r>
              <a:rPr lang="uk-UA"/>
              <a:t>некоронований король Венеції, якому </a:t>
            </a:r>
          </a:p>
          <a:p>
            <a:pPr eaLnBrk="1" hangingPunct="1"/>
            <a:r>
              <a:rPr lang="uk-UA"/>
              <a:t>навіть могутній імператор Карл </a:t>
            </a:r>
            <a:r>
              <a:rPr lang="en-US"/>
              <a:t>V</a:t>
            </a:r>
            <a:r>
              <a:rPr lang="uk-UA"/>
              <a:t> мав за </a:t>
            </a:r>
          </a:p>
          <a:p>
            <a:pPr eaLnBrk="1" hangingPunct="1"/>
            <a:r>
              <a:rPr lang="uk-UA"/>
              <a:t>честь підняти пензель із підлоги, до </a:t>
            </a:r>
          </a:p>
          <a:p>
            <a:pPr eaLnBrk="1" hangingPunct="1"/>
            <a:r>
              <a:rPr lang="uk-UA"/>
              <a:t>глибокої старості.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6613" y="5013325"/>
            <a:ext cx="3506787" cy="914400"/>
          </a:xfrm>
        </p:spPr>
        <p:txBody>
          <a:bodyPr/>
          <a:lstStyle/>
          <a:p>
            <a:pPr>
              <a:defRPr/>
            </a:pPr>
            <a:r>
              <a:rPr lang="uk-UA" sz="2800" dirty="0" smtClean="0"/>
              <a:t>Сандро </a:t>
            </a:r>
            <a:r>
              <a:rPr lang="uk-UA" sz="2800" dirty="0" err="1" smtClean="0"/>
              <a:t>Боттічеллі</a:t>
            </a:r>
            <a:r>
              <a:rPr lang="uk-UA" sz="2800" dirty="0" smtClean="0"/>
              <a:t> </a:t>
            </a:r>
            <a:br>
              <a:rPr lang="uk-UA" sz="2800" dirty="0" smtClean="0"/>
            </a:br>
            <a:r>
              <a:rPr lang="uk-UA" sz="2800" dirty="0" smtClean="0"/>
              <a:t>(1445-1510)</a:t>
            </a:r>
            <a:endParaRPr lang="uk-UA" sz="2800" dirty="0"/>
          </a:p>
        </p:txBody>
      </p:sp>
      <p:pic>
        <p:nvPicPr>
          <p:cNvPr id="23555" name="Picture 2" descr="E:\29.09.2016\Ренесанс\Митці\Sandro_Botticelli_08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63" y="1268413"/>
            <a:ext cx="3289300" cy="359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TextBox 3"/>
          <p:cNvSpPr txBox="1">
            <a:spLocks noChangeArrowheads="1"/>
          </p:cNvSpPr>
          <p:nvPr/>
        </p:nvSpPr>
        <p:spPr bwMode="auto">
          <a:xfrm>
            <a:off x="4221163" y="1125538"/>
            <a:ext cx="4537075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9pPr>
          </a:lstStyle>
          <a:p>
            <a:pPr eaLnBrk="1" hangingPunct="1"/>
            <a:r>
              <a:rPr lang="uk-UA" sz="2000"/>
              <a:t>Сандро Боттічеллі - представник Раннього Відродження. За життя не мав популярності. Гострота бачення і тонка поетичність — два крила його творчості. Він глибоко зазирнув у духовний світ людини і, зіставивши його з дійсністю, визнав сум та біль природними людськими почуттями та відтворив їх у своїх полотнах. «Душа людини прагне до вічності, а тіло – в</a:t>
            </a:r>
            <a:r>
              <a:rPr lang="en-US" sz="2000"/>
              <a:t>‘</a:t>
            </a:r>
            <a:r>
              <a:rPr lang="uk-UA" sz="2000"/>
              <a:t>язниця людської душі». Твори писав переважно на релігійну тематику, а також звертався до міфічних образів античності. Реальне поєднував з фантастичним.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088" y="1125538"/>
            <a:ext cx="7543800" cy="539908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3200" dirty="0" smtClean="0"/>
              <a:t>Інтерактивна методика:</a:t>
            </a:r>
            <a:br>
              <a:rPr lang="uk-UA" sz="3200" dirty="0" smtClean="0"/>
            </a:br>
            <a:r>
              <a:rPr lang="uk-UA" sz="3200" dirty="0" smtClean="0"/>
              <a:t>«Робота в групах»: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Образи Матері в живописних творах митців Ренесансу (аналіз творів)</a:t>
            </a:r>
            <a:endParaRPr lang="uk-UA" dirty="0"/>
          </a:p>
        </p:txBody>
      </p:sp>
      <p:pic>
        <p:nvPicPr>
          <p:cNvPr id="3" name="Dzhul_o_Kach_n_-_Ave_Mar_ya_vik._CHech_l_ya_Bartoll_(xMusic.me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871681" y="2852936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955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088" y="4868863"/>
            <a:ext cx="7543800" cy="1778000"/>
          </a:xfrm>
        </p:spPr>
        <p:txBody>
          <a:bodyPr/>
          <a:lstStyle/>
          <a:p>
            <a:pPr>
              <a:defRPr/>
            </a:pPr>
            <a:r>
              <a:rPr lang="uk-UA" dirty="0" smtClean="0"/>
              <a:t>                        </a:t>
            </a:r>
            <a:r>
              <a:rPr lang="uk-UA" sz="3600" dirty="0" smtClean="0">
                <a:solidFill>
                  <a:srgbClr val="FF0000"/>
                </a:solidFill>
              </a:rPr>
              <a:t>Рафаель</a:t>
            </a:r>
            <a:r>
              <a:rPr lang="uk-UA" dirty="0" smtClean="0">
                <a:solidFill>
                  <a:srgbClr val="FF0000"/>
                </a:solidFill>
              </a:rPr>
              <a:t> </a:t>
            </a:r>
            <a:r>
              <a:rPr lang="uk-UA" sz="3600" dirty="0" smtClean="0">
                <a:solidFill>
                  <a:srgbClr val="FF0000"/>
                </a:solidFill>
              </a:rPr>
              <a:t>Санті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err="1" smtClean="0"/>
              <a:t>Сикстинська</a:t>
            </a:r>
            <a:r>
              <a:rPr lang="uk-UA" dirty="0" smtClean="0"/>
              <a:t> Мадонна</a:t>
            </a:r>
            <a:endParaRPr lang="uk-UA" dirty="0"/>
          </a:p>
        </p:txBody>
      </p:sp>
      <p:pic>
        <p:nvPicPr>
          <p:cNvPr id="25603" name="Picture 2" descr="E:\29.09.2016\Ренесанс\Мадонни\sikstinskaja-madonna-rafajelja-opisanie-kartiny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60350"/>
            <a:ext cx="3960812" cy="538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TextBox 2"/>
          <p:cNvSpPr txBox="1">
            <a:spLocks noChangeArrowheads="1"/>
          </p:cNvSpPr>
          <p:nvPr/>
        </p:nvSpPr>
        <p:spPr bwMode="auto">
          <a:xfrm>
            <a:off x="5148263" y="765175"/>
            <a:ext cx="3744912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9pPr>
          </a:lstStyle>
          <a:p>
            <a:pPr eaLnBrk="1" hangingPunct="1"/>
            <a:r>
              <a:rPr lang="uk-UA"/>
              <a:t>Хто смів сказать, що не богиня ти?</a:t>
            </a:r>
          </a:p>
          <a:p>
            <a:pPr eaLnBrk="1" hangingPunct="1"/>
            <a:r>
              <a:rPr lang="uk-UA"/>
              <a:t>Де той безбожник, що без серця дрожі</a:t>
            </a:r>
          </a:p>
          <a:p>
            <a:pPr eaLnBrk="1" hangingPunct="1"/>
            <a:r>
              <a:rPr lang="uk-UA"/>
              <a:t>В твоє лице небесне глянуть може,</a:t>
            </a:r>
          </a:p>
          <a:p>
            <a:pPr eaLnBrk="1" hangingPunct="1"/>
            <a:r>
              <a:rPr lang="uk-UA"/>
              <a:t>Неткнутий блиском твоєї красоти?</a:t>
            </a:r>
          </a:p>
          <a:p>
            <a:pPr eaLnBrk="1" hangingPunct="1"/>
            <a:r>
              <a:rPr lang="uk-UA"/>
              <a:t>Так, ти Богиня! Мати, райський роже,</a:t>
            </a:r>
          </a:p>
          <a:p>
            <a:pPr eaLnBrk="1" hangingPunct="1"/>
            <a:r>
              <a:rPr lang="uk-UA"/>
              <a:t>О глянь на мене з висоти!</a:t>
            </a:r>
          </a:p>
          <a:p>
            <a:pPr eaLnBrk="1" hangingPunct="1"/>
            <a:endParaRPr lang="uk-UA"/>
          </a:p>
          <a:p>
            <a:pPr eaLnBrk="1" hangingPunct="1"/>
            <a:r>
              <a:rPr lang="uk-UA"/>
              <a:t>              І. Франко.  Сикстинська Мадонна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 descr="E:\29.09.2016\0003-002-Neb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-1241425"/>
            <a:ext cx="9156700" cy="812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-160338" y="1268413"/>
            <a:ext cx="9217026" cy="22320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4400" dirty="0" smtClean="0">
                <a:solidFill>
                  <a:srgbClr val="C00000"/>
                </a:solidFill>
              </a:rPr>
              <a:t/>
            </a:r>
            <a:br>
              <a:rPr lang="uk-UA" sz="4400" dirty="0" smtClean="0">
                <a:solidFill>
                  <a:srgbClr val="C00000"/>
                </a:solidFill>
              </a:rPr>
            </a:br>
            <a:r>
              <a:rPr lang="uk-UA" sz="4400" dirty="0">
                <a:solidFill>
                  <a:srgbClr val="C00000"/>
                </a:solidFill>
              </a:rPr>
              <a:t/>
            </a:r>
            <a:br>
              <a:rPr lang="uk-UA" sz="4400" dirty="0">
                <a:solidFill>
                  <a:srgbClr val="C00000"/>
                </a:solidFill>
              </a:rPr>
            </a:br>
            <a:r>
              <a:rPr lang="uk-UA" sz="4400" dirty="0" smtClean="0">
                <a:solidFill>
                  <a:srgbClr val="C00000"/>
                </a:solidFill>
              </a:rPr>
              <a:t/>
            </a:r>
            <a:br>
              <a:rPr lang="uk-UA" sz="4400" dirty="0" smtClean="0">
                <a:solidFill>
                  <a:srgbClr val="C00000"/>
                </a:solidFill>
              </a:rPr>
            </a:br>
            <a:r>
              <a:rPr lang="uk-UA" sz="4400" dirty="0" smtClean="0">
                <a:solidFill>
                  <a:srgbClr val="002060"/>
                </a:solidFill>
              </a:rPr>
              <a:t/>
            </a:r>
            <a:br>
              <a:rPr lang="uk-UA" sz="4400" dirty="0" smtClean="0">
                <a:solidFill>
                  <a:srgbClr val="002060"/>
                </a:solidFill>
              </a:rPr>
            </a:br>
            <a:r>
              <a:rPr lang="uk-UA" sz="4400" dirty="0">
                <a:solidFill>
                  <a:srgbClr val="002060"/>
                </a:solidFill>
              </a:rPr>
              <a:t> </a:t>
            </a:r>
            <a:r>
              <a:rPr lang="uk-UA" sz="4400" dirty="0" smtClean="0">
                <a:solidFill>
                  <a:srgbClr val="002060"/>
                </a:solidFill>
              </a:rPr>
              <a:t> </a:t>
            </a:r>
            <a:endParaRPr lang="ru-RU" sz="4400" i="1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07950" y="4117975"/>
            <a:ext cx="8785225" cy="28733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2000" i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Вперше </a:t>
            </a:r>
            <a:r>
              <a:rPr lang="uk-UA" sz="2000" i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цей термін </a:t>
            </a:r>
            <a:r>
              <a:rPr lang="uk-UA" sz="2000" i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використано </a:t>
            </a:r>
            <a:r>
              <a:rPr lang="uk-UA" sz="2000" i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у 1550 р. </a:t>
            </a:r>
            <a:r>
              <a:rPr lang="uk-UA" sz="2000" i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італійським художником, архітектором, істориком </a:t>
            </a:r>
            <a:r>
              <a:rPr lang="uk-UA" sz="2000" i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мистецтва  </a:t>
            </a:r>
            <a:r>
              <a:rPr lang="uk-UA" sz="2000" i="1" dirty="0" err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Джорджо</a:t>
            </a:r>
            <a:r>
              <a:rPr lang="uk-UA" sz="2000" i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uk-UA" sz="2000" i="1" dirty="0" err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Вазарі</a:t>
            </a:r>
            <a:r>
              <a:rPr lang="uk-UA" sz="2000" i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endParaRPr lang="uk-UA" sz="2000" i="1" dirty="0" smtClean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197" name="TextBox 2"/>
          <p:cNvSpPr txBox="1">
            <a:spLocks noChangeArrowheads="1"/>
          </p:cNvSpPr>
          <p:nvPr/>
        </p:nvSpPr>
        <p:spPr bwMode="auto">
          <a:xfrm>
            <a:off x="3924300" y="69215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9pPr>
          </a:lstStyle>
          <a:p>
            <a:pPr eaLnBrk="1" hangingPunct="1"/>
            <a:endParaRPr lang="uk-UA"/>
          </a:p>
        </p:txBody>
      </p:sp>
      <p:sp>
        <p:nvSpPr>
          <p:cNvPr id="8198" name="Прямоугольник 3"/>
          <p:cNvSpPr>
            <a:spLocks noChangeArrowheads="1"/>
          </p:cNvSpPr>
          <p:nvPr/>
        </p:nvSpPr>
        <p:spPr bwMode="auto">
          <a:xfrm>
            <a:off x="163513" y="1341438"/>
            <a:ext cx="8805862" cy="353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uk-UA" sz="4400">
                <a:solidFill>
                  <a:srgbClr val="C00000"/>
                </a:solidFill>
              </a:rPr>
              <a:t>Ренесанс – </a:t>
            </a:r>
            <a:r>
              <a:rPr lang="uk-UA" sz="4400">
                <a:solidFill>
                  <a:srgbClr val="002060"/>
                </a:solidFill>
              </a:rPr>
              <a:t>епоха в історії </a:t>
            </a:r>
          </a:p>
          <a:p>
            <a:r>
              <a:rPr lang="uk-UA" sz="4400">
                <a:solidFill>
                  <a:srgbClr val="002060"/>
                </a:solidFill>
              </a:rPr>
              <a:t>мистецтва і культури, а також </a:t>
            </a:r>
          </a:p>
          <a:p>
            <a:r>
              <a:rPr lang="uk-UA" sz="4400">
                <a:solidFill>
                  <a:srgbClr val="002060"/>
                </a:solidFill>
              </a:rPr>
              <a:t>напрям мистецтва, який виник і найяскравіше проявився в Італії, охоплює період з ХІ</a:t>
            </a:r>
            <a:r>
              <a:rPr lang="en-US" sz="4400">
                <a:solidFill>
                  <a:srgbClr val="002060"/>
                </a:solidFill>
              </a:rPr>
              <a:t>V</a:t>
            </a:r>
            <a:r>
              <a:rPr lang="uk-UA" sz="4400">
                <a:solidFill>
                  <a:srgbClr val="002060"/>
                </a:solidFill>
              </a:rPr>
              <a:t> до Х</a:t>
            </a:r>
            <a:r>
              <a:rPr lang="en-US" sz="4400">
                <a:solidFill>
                  <a:srgbClr val="002060"/>
                </a:solidFill>
              </a:rPr>
              <a:t>V</a:t>
            </a:r>
            <a:r>
              <a:rPr lang="uk-UA" sz="4400">
                <a:solidFill>
                  <a:srgbClr val="002060"/>
                </a:solidFill>
              </a:rPr>
              <a:t>І ст</a:t>
            </a:r>
            <a:r>
              <a:rPr lang="uk-UA" sz="4800">
                <a:solidFill>
                  <a:srgbClr val="002060"/>
                </a:solidFill>
              </a:rPr>
              <a:t>.</a:t>
            </a:r>
            <a:endParaRPr lang="uk-UA" sz="480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 descr="E:\29.09.2016\Ренесанс\Мадонни\прод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76250"/>
            <a:ext cx="3557587" cy="566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TextBox 2"/>
          <p:cNvSpPr txBox="1">
            <a:spLocks noChangeArrowheads="1"/>
          </p:cNvSpPr>
          <p:nvPr/>
        </p:nvSpPr>
        <p:spPr bwMode="auto">
          <a:xfrm>
            <a:off x="4237038" y="1670050"/>
            <a:ext cx="3024187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9pPr>
          </a:lstStyle>
          <a:p>
            <a:pPr eaLnBrk="1" hangingPunct="1"/>
            <a:r>
              <a:rPr lang="uk-UA" sz="4400"/>
              <a:t>Мадонна з квіткою</a:t>
            </a:r>
          </a:p>
        </p:txBody>
      </p:sp>
      <p:sp>
        <p:nvSpPr>
          <p:cNvPr id="26628" name="Прямоугольник 3"/>
          <p:cNvSpPr>
            <a:spLocks noChangeArrowheads="1"/>
          </p:cNvSpPr>
          <p:nvPr/>
        </p:nvSpPr>
        <p:spPr bwMode="auto">
          <a:xfrm>
            <a:off x="5219700" y="684213"/>
            <a:ext cx="3522663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uk-UA" sz="2800" b="1">
                <a:solidFill>
                  <a:srgbClr val="C00000"/>
                </a:solidFill>
                <a:latin typeface="Georgia" pitchFamily="18" charset="0"/>
              </a:rPr>
              <a:t>Леонардо</a:t>
            </a:r>
            <a:r>
              <a:rPr lang="uk-UA" b="1">
                <a:solidFill>
                  <a:srgbClr val="C00000"/>
                </a:solidFill>
                <a:latin typeface="Georgia" pitchFamily="18" charset="0"/>
              </a:rPr>
              <a:t> </a:t>
            </a:r>
            <a:r>
              <a:rPr lang="uk-UA" sz="2400" b="1">
                <a:solidFill>
                  <a:srgbClr val="C00000"/>
                </a:solidFill>
                <a:latin typeface="Georgia" pitchFamily="18" charset="0"/>
              </a:rPr>
              <a:t>да Вінчі</a:t>
            </a:r>
            <a:r>
              <a:rPr lang="uk-UA" b="1">
                <a:solidFill>
                  <a:srgbClr val="C00000"/>
                </a:solidFill>
                <a:latin typeface="Georgia" pitchFamily="18" charset="0"/>
              </a:rPr>
              <a:t/>
            </a:r>
            <a:br>
              <a:rPr lang="uk-UA" b="1">
                <a:solidFill>
                  <a:srgbClr val="C00000"/>
                </a:solidFill>
                <a:latin typeface="Georgia" pitchFamily="18" charset="0"/>
              </a:rPr>
            </a:br>
            <a:endParaRPr lang="uk-UA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uk-UA" sz="3200" dirty="0" err="1" smtClean="0"/>
              <a:t>Тіціан</a:t>
            </a:r>
            <a:r>
              <a:rPr lang="uk-UA" sz="3200" dirty="0" smtClean="0"/>
              <a:t>. Мадонна з кроликом</a:t>
            </a:r>
            <a:endParaRPr lang="uk-UA" sz="3200" dirty="0"/>
          </a:p>
        </p:txBody>
      </p:sp>
      <p:pic>
        <p:nvPicPr>
          <p:cNvPr id="27651" name="Picture 2" descr="E:\29.09.2016\Ренесанс\Мадонни\image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88913"/>
            <a:ext cx="6289675" cy="508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650" y="5445125"/>
            <a:ext cx="7543800" cy="914400"/>
          </a:xfrm>
        </p:spPr>
        <p:txBody>
          <a:bodyPr/>
          <a:lstStyle/>
          <a:p>
            <a:pPr>
              <a:defRPr/>
            </a:pPr>
            <a:r>
              <a:rPr lang="uk-UA" sz="2400" dirty="0" smtClean="0"/>
              <a:t>Сандро </a:t>
            </a:r>
            <a:r>
              <a:rPr lang="uk-UA" sz="2400" dirty="0" err="1" smtClean="0"/>
              <a:t>Боттічеллі</a:t>
            </a:r>
            <a:r>
              <a:rPr lang="uk-UA" sz="3200" dirty="0" smtClean="0"/>
              <a:t/>
            </a:r>
            <a:br>
              <a:rPr lang="uk-UA" sz="3200" dirty="0" smtClean="0"/>
            </a:br>
            <a:r>
              <a:rPr lang="uk-UA" sz="3200" dirty="0" smtClean="0"/>
              <a:t>Мадонна </a:t>
            </a:r>
            <a:r>
              <a:rPr lang="uk-UA" sz="3200" dirty="0" err="1" smtClean="0"/>
              <a:t>магніфікат</a:t>
            </a:r>
            <a:r>
              <a:rPr lang="uk-UA" sz="3200" dirty="0" smtClean="0"/>
              <a:t>.</a:t>
            </a:r>
            <a:endParaRPr lang="uk-UA" sz="3200" dirty="0"/>
          </a:p>
        </p:txBody>
      </p:sp>
      <p:pic>
        <p:nvPicPr>
          <p:cNvPr id="28675" name="Picture 2" descr="E:\29.09.2016\Ренесанс\Мадонни\6a039d50487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549275"/>
            <a:ext cx="4732337" cy="470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650" y="5445125"/>
            <a:ext cx="7543800" cy="914400"/>
          </a:xfrm>
        </p:spPr>
        <p:txBody>
          <a:bodyPr/>
          <a:lstStyle/>
          <a:p>
            <a:pPr>
              <a:defRPr/>
            </a:pPr>
            <a:endParaRPr lang="uk-UA" sz="3200" dirty="0"/>
          </a:p>
        </p:txBody>
      </p:sp>
      <p:pic>
        <p:nvPicPr>
          <p:cNvPr id="29699" name="Picture 2" descr="E:\29.09.2016\Ренесанс\Мадонни\6a039d50487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13" y="3594100"/>
            <a:ext cx="2706687" cy="268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2" descr="E:\29.09.2016\Ренесанс\Мадонни\image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31750"/>
            <a:ext cx="3482975" cy="281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2" descr="E:\29.09.2016\Ренесанс\Мадонни\sikstinskaja-madonna-rafajelja-opisanie-kartiny_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13" y="144463"/>
            <a:ext cx="2478087" cy="337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4" descr="E:\29.09.2016\Ренесанс\Мадонни\прод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5413" y="3335338"/>
            <a:ext cx="1836737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3097213"/>
            <a:ext cx="2319337" cy="339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uk-UA" dirty="0"/>
          </a:p>
        </p:txBody>
      </p:sp>
      <p:sp>
        <p:nvSpPr>
          <p:cNvPr id="30723" name="Прямоугольник 2"/>
          <p:cNvSpPr>
            <a:spLocks noChangeArrowheads="1"/>
          </p:cNvSpPr>
          <p:nvPr/>
        </p:nvSpPr>
        <p:spPr bwMode="auto">
          <a:xfrm>
            <a:off x="827584" y="385763"/>
            <a:ext cx="813690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15875">
              <a:buFont typeface="Wingdings" pitchFamily="2" charset="2"/>
              <a:buNone/>
            </a:pPr>
            <a:r>
              <a:rPr lang="uk-UA" dirty="0"/>
              <a:t>Прослуховування </a:t>
            </a:r>
            <a:r>
              <a:rPr lang="uk-UA" dirty="0" smtClean="0"/>
              <a:t>концертного відеозапису </a:t>
            </a:r>
            <a:r>
              <a:rPr lang="uk-UA" dirty="0"/>
              <a:t>пісні «У маминих очах» на сл. тернопільського поета Б. Мельничука, муз. Л. </a:t>
            </a:r>
            <a:r>
              <a:rPr lang="uk-UA" dirty="0" smtClean="0"/>
              <a:t>Мацьків. (в оформленні сцени використана репродукція картини Мадонни з немовлям). Вказати до якої епохи відноситься картина. </a:t>
            </a:r>
            <a:endParaRPr lang="uk-UA" dirty="0"/>
          </a:p>
        </p:txBody>
      </p:sp>
      <p:pic>
        <p:nvPicPr>
          <p:cNvPr id="4" name="У маминих очах.mpg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772816"/>
            <a:ext cx="5221635" cy="4177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31747" name="TextBox 2"/>
          <p:cNvSpPr txBox="1">
            <a:spLocks noChangeArrowheads="1"/>
          </p:cNvSpPr>
          <p:nvPr/>
        </p:nvSpPr>
        <p:spPr bwMode="auto">
          <a:xfrm>
            <a:off x="250825" y="1484313"/>
            <a:ext cx="1073785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9pPr>
          </a:lstStyle>
          <a:p>
            <a:pPr eaLnBrk="1" hangingPunct="1"/>
            <a:r>
              <a:rPr lang="uk-UA"/>
              <a:t>В цей світ колись приходить кожен з нас,</a:t>
            </a:r>
          </a:p>
          <a:p>
            <a:pPr eaLnBrk="1" hangingPunct="1"/>
            <a:r>
              <a:rPr lang="uk-UA"/>
              <a:t>Народжуємось всі ми із любові.</a:t>
            </a:r>
          </a:p>
          <a:p>
            <a:pPr eaLnBrk="1" hangingPunct="1"/>
            <a:r>
              <a:rPr lang="uk-UA"/>
              <a:t>І в кожного дитинства світлий час,</a:t>
            </a:r>
          </a:p>
          <a:p>
            <a:pPr eaLnBrk="1" hangingPunct="1"/>
            <a:r>
              <a:rPr lang="uk-UA"/>
              <a:t>Співає ненька ніжну колискову.</a:t>
            </a:r>
          </a:p>
          <a:p>
            <a:pPr eaLnBrk="1" hangingPunct="1"/>
            <a:endParaRPr lang="uk-UA"/>
          </a:p>
          <a:p>
            <a:pPr eaLnBrk="1" hangingPunct="1"/>
            <a:r>
              <a:rPr lang="uk-UA"/>
              <a:t>Приспів:</a:t>
            </a:r>
          </a:p>
          <a:p>
            <a:pPr eaLnBrk="1" hangingPunct="1"/>
            <a:r>
              <a:rPr lang="uk-UA"/>
              <a:t>У маминих очах, нема дітей невдах, </a:t>
            </a:r>
          </a:p>
          <a:p>
            <a:pPr eaLnBrk="1" hangingPunct="1"/>
            <a:r>
              <a:rPr lang="uk-UA"/>
              <a:t>Надії світлий знак, що завжди зігріва</a:t>
            </a:r>
          </a:p>
          <a:p>
            <a:pPr eaLnBrk="1" hangingPunct="1"/>
            <a:r>
              <a:rPr lang="uk-UA"/>
              <a:t>Звучать як струни арф немовлені слова.</a:t>
            </a:r>
          </a:p>
          <a:p>
            <a:pPr eaLnBrk="1" hangingPunct="1"/>
            <a:r>
              <a:rPr lang="uk-UA"/>
              <a:t>А в них любов жива у маминих очах.</a:t>
            </a:r>
          </a:p>
          <a:p>
            <a:pPr eaLnBrk="1" hangingPunct="1"/>
            <a:endParaRPr lang="uk-UA"/>
          </a:p>
          <a:p>
            <a:pPr eaLnBrk="1" hangingPunct="1"/>
            <a:r>
              <a:rPr lang="uk-UA"/>
              <a:t>Матуся стелить долю як рушник</a:t>
            </a:r>
          </a:p>
          <a:p>
            <a:pPr eaLnBrk="1" hangingPunct="1"/>
            <a:r>
              <a:rPr lang="uk-UA"/>
              <a:t>З молитв щоденних вишиває квіти</a:t>
            </a:r>
          </a:p>
          <a:p>
            <a:pPr eaLnBrk="1" hangingPunct="1"/>
            <a:r>
              <a:rPr lang="uk-UA"/>
              <a:t>Матуся дітям щастя садівник</a:t>
            </a:r>
          </a:p>
          <a:p>
            <a:pPr eaLnBrk="1" hangingPunct="1"/>
            <a:r>
              <a:rPr lang="uk-UA"/>
              <a:t>Не забувайма ж ми її зігріти.</a:t>
            </a:r>
          </a:p>
          <a:p>
            <a:pPr eaLnBrk="1" hangingPunct="1"/>
            <a:endParaRPr lang="uk-UA"/>
          </a:p>
        </p:txBody>
      </p:sp>
      <p:sp>
        <p:nvSpPr>
          <p:cNvPr id="31748" name="TextBox 3"/>
          <p:cNvSpPr txBox="1">
            <a:spLocks noChangeArrowheads="1"/>
          </p:cNvSpPr>
          <p:nvPr/>
        </p:nvSpPr>
        <p:spPr bwMode="auto">
          <a:xfrm>
            <a:off x="3563938" y="1196975"/>
            <a:ext cx="19335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9pPr>
          </a:lstStyle>
          <a:p>
            <a:pPr eaLnBrk="1" hangingPunct="1"/>
            <a:r>
              <a:rPr lang="uk-UA"/>
              <a:t>У маминих очах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403350" y="685800"/>
            <a:ext cx="6826250" cy="1951038"/>
          </a:xfrm>
        </p:spPr>
        <p:txBody>
          <a:bodyPr/>
          <a:lstStyle/>
          <a:p>
            <a:pPr>
              <a:defRPr/>
            </a:pPr>
            <a:r>
              <a:rPr lang="uk-UA" dirty="0" smtClean="0"/>
              <a:t>Інтерактивне завдання:</a:t>
            </a:r>
          </a:p>
          <a:p>
            <a:pPr>
              <a:defRPr/>
            </a:pPr>
            <a:r>
              <a:rPr lang="uk-UA" dirty="0" smtClean="0"/>
              <a:t>«Знайди зайве»</a:t>
            </a:r>
          </a:p>
          <a:p>
            <a:pPr>
              <a:defRPr/>
            </a:pPr>
            <a:endParaRPr lang="uk-UA" dirty="0"/>
          </a:p>
          <a:p>
            <a:pPr>
              <a:defRPr/>
            </a:pPr>
            <a:endParaRPr lang="uk-UA" dirty="0" smtClean="0"/>
          </a:p>
          <a:p>
            <a:pPr marL="17462" indent="0">
              <a:buFont typeface="Wingdings" pitchFamily="2" charset="2"/>
              <a:buNone/>
              <a:defRPr/>
            </a:pPr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pic>
        <p:nvPicPr>
          <p:cNvPr id="32772" name="Picture 2" descr="E:\29.09.2016\Ренесанс\Собори\0_b524e_9cdf6537_or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2386013"/>
            <a:ext cx="2225675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3" descr="E:\29.09.2016\Ренесанс\Собори\Собор-Святого-Петра-Ватикан-фото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2324100"/>
            <a:ext cx="2376487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Picture 4" descr="E:\29.09.2016\Ренесанс\Митці\800px-Vilnius.Sv.Onos_baznycia.Saint_Ann's_church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1658938"/>
            <a:ext cx="1935163" cy="257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E:\29.09.2016\Ренесанс\Мадонни\прод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92150"/>
            <a:ext cx="2444750" cy="388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5" name="Picture 3" descr="E:\29.09.2016\Ренесанс\Michelangelo's_Pieta_5450_cut_out_detall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792163"/>
            <a:ext cx="3219450" cy="263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6" name="Picture 4" descr="E:\29.09.2016\Ренесанс\Митці\Discobolus_in_National_Roman_Museum_Palazzo_Massimo_alle_Term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692150"/>
            <a:ext cx="1984375" cy="331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Picture 5" descr="E:\29.09.2016\Ренесанс\Собори\Santa_Maria_del_Fior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4292600"/>
            <a:ext cx="3155950" cy="234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E:\29.09.2016\0003-002-Neb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42963" y="-633413"/>
            <a:ext cx="9986963" cy="8124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Заголовок 1"/>
          <p:cNvSpPr>
            <a:spLocks noGrp="1"/>
          </p:cNvSpPr>
          <p:nvPr>
            <p:ph type="ctrTitle"/>
          </p:nvPr>
        </p:nvSpPr>
        <p:spPr bwMode="auto">
          <a:xfrm>
            <a:off x="214313" y="214313"/>
            <a:ext cx="8715375" cy="1071562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uk-UA" sz="2000" i="1" smtClean="0">
                <a:effectLst/>
                <a:latin typeface="Arial" charset="0"/>
                <a:cs typeface="Arial" charset="0"/>
              </a:rPr>
              <a:t>В своїй творчості митці орієнтувались на ідеали античності. Антична спадщина переосмилюється по-новому. Митці піднімають нову ідею, ідею гуманізму</a:t>
            </a:r>
            <a:r>
              <a:rPr lang="uk-UA" sz="2000" i="1" smtClean="0">
                <a:effectLst/>
              </a:rPr>
              <a:t>.</a:t>
            </a:r>
            <a:r>
              <a:rPr lang="uk-UA" sz="2000" i="1" smtClean="0">
                <a:solidFill>
                  <a:srgbClr val="FF0000"/>
                </a:solidFill>
                <a:effectLst/>
              </a:rPr>
              <a:t>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50" y="3141663"/>
            <a:ext cx="8572500" cy="3359150"/>
          </a:xfrm>
        </p:spPr>
        <p:txBody>
          <a:bodyPr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uk-UA" sz="4400" b="1" dirty="0" smtClean="0">
              <a:solidFill>
                <a:srgbClr val="C00000"/>
              </a:solidFill>
              <a:latin typeface="Georgia" pitchFamily="18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uk-UA" sz="4400" b="1" dirty="0">
              <a:solidFill>
                <a:srgbClr val="C00000"/>
              </a:solidFill>
              <a:latin typeface="Georgia" pitchFamily="18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uk-UA" sz="4400" b="1" dirty="0" smtClean="0">
              <a:solidFill>
                <a:srgbClr val="C00000"/>
              </a:solidFill>
              <a:latin typeface="Georgia" pitchFamily="18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uk-UA" sz="4400" b="1" dirty="0">
              <a:solidFill>
                <a:srgbClr val="C00000"/>
              </a:solidFill>
              <a:latin typeface="Georgia" pitchFamily="18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uk-UA" sz="4400" b="1" dirty="0" smtClean="0">
                <a:solidFill>
                  <a:srgbClr val="C00000"/>
                </a:solidFill>
                <a:latin typeface="Georgia" pitchFamily="18" charset="0"/>
              </a:rPr>
              <a:t>Гуманізм </a:t>
            </a:r>
            <a:r>
              <a:rPr lang="uk-UA" sz="4400" b="1" dirty="0">
                <a:solidFill>
                  <a:srgbClr val="C00000"/>
                </a:solidFill>
                <a:latin typeface="Georgia" pitchFamily="18" charset="0"/>
              </a:rPr>
              <a:t>– людяність. </a:t>
            </a:r>
            <a:endParaRPr lang="uk-UA" sz="4400" b="1" dirty="0" smtClean="0">
              <a:solidFill>
                <a:srgbClr val="C00000"/>
              </a:solidFill>
              <a:latin typeface="Georgia" pitchFamily="18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uk-UA" sz="2400" dirty="0" smtClean="0">
                <a:solidFill>
                  <a:srgbClr val="FF0000"/>
                </a:solidFill>
                <a:effectLst/>
              </a:rPr>
              <a:t>Гуманізм </a:t>
            </a:r>
            <a:r>
              <a:rPr lang="uk-UA" sz="2400" dirty="0">
                <a:solidFill>
                  <a:srgbClr val="FF0000"/>
                </a:solidFill>
                <a:effectLst/>
              </a:rPr>
              <a:t>(від лат. </a:t>
            </a:r>
            <a:r>
              <a:rPr lang="en-US" sz="2400" dirty="0" err="1">
                <a:solidFill>
                  <a:srgbClr val="FF0000"/>
                </a:solidFill>
                <a:effectLst/>
              </a:rPr>
              <a:t>humanus</a:t>
            </a:r>
            <a:r>
              <a:rPr lang="en-US" sz="2400" dirty="0">
                <a:solidFill>
                  <a:srgbClr val="FF0000"/>
                </a:solidFill>
                <a:effectLst/>
              </a:rPr>
              <a:t> </a:t>
            </a:r>
            <a:r>
              <a:rPr lang="uk-UA" sz="2400" dirty="0">
                <a:solidFill>
                  <a:srgbClr val="FF0000"/>
                </a:solidFill>
                <a:effectLst/>
              </a:rPr>
              <a:t>– людяний), визнання цінності людини як особистості, її права на вільний розвиток. Людина як особистість стає основним джерелом творчості </a:t>
            </a:r>
            <a:r>
              <a:rPr lang="uk-UA" sz="2400" dirty="0" smtClean="0">
                <a:solidFill>
                  <a:srgbClr val="FF0000"/>
                </a:solidFill>
                <a:effectLst/>
              </a:rPr>
              <a:t>митців.</a:t>
            </a:r>
            <a:endParaRPr lang="uk-UA" sz="1800" dirty="0">
              <a:solidFill>
                <a:srgbClr val="FF0000"/>
              </a:solidFill>
              <a:effectLst/>
            </a:endParaRPr>
          </a:p>
        </p:txBody>
      </p:sp>
      <p:pic>
        <p:nvPicPr>
          <p:cNvPr id="9221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1557338"/>
            <a:ext cx="4537075" cy="351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E:\29.09.2016\0003-002-Neb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6613" y="-100013"/>
            <a:ext cx="10829926" cy="8124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1763" y="692150"/>
            <a:ext cx="8893175" cy="720725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3200" dirty="0" smtClean="0">
                <a:effectLst/>
              </a:rPr>
              <a:t>Центром </a:t>
            </a:r>
            <a:r>
              <a:rPr lang="uk-UA" sz="3200" dirty="0">
                <a:effectLst/>
              </a:rPr>
              <a:t>мистецтва стало місто </a:t>
            </a:r>
            <a:r>
              <a:rPr lang="uk-UA" sz="3200" dirty="0" smtClean="0">
                <a:effectLst/>
              </a:rPr>
              <a:t>Флоренція</a:t>
            </a:r>
            <a:endParaRPr lang="ru-RU" sz="3200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6013" y="6165850"/>
            <a:ext cx="7712075" cy="14906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2060"/>
                </a:solidFill>
                <a:latin typeface="Georgia" pitchFamily="18" charset="0"/>
              </a:rPr>
              <a:t>               Собор Санта </a:t>
            </a:r>
            <a:r>
              <a:rPr lang="ru-RU" b="1" dirty="0" err="1" smtClean="0">
                <a:solidFill>
                  <a:srgbClr val="002060"/>
                </a:solidFill>
                <a:latin typeface="Georgia" pitchFamily="18" charset="0"/>
              </a:rPr>
              <a:t>Марія</a:t>
            </a:r>
            <a:r>
              <a:rPr lang="ru-RU" b="1" dirty="0" smtClean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Georgia" pitchFamily="18" charset="0"/>
              </a:rPr>
              <a:t>дель</a:t>
            </a:r>
            <a:r>
              <a:rPr lang="ru-RU" b="1" dirty="0" smtClean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Georgia" pitchFamily="18" charset="0"/>
              </a:rPr>
              <a:t>Ф</a:t>
            </a:r>
            <a:r>
              <a:rPr lang="ru-RU" b="1" dirty="0" err="1" smtClean="0">
                <a:solidFill>
                  <a:srgbClr val="002060"/>
                </a:solidFill>
                <a:latin typeface="Georgia" pitchFamily="18" charset="0"/>
              </a:rPr>
              <a:t>ьоре</a:t>
            </a:r>
            <a:endParaRPr lang="ru-RU" b="1" dirty="0">
              <a:solidFill>
                <a:srgbClr val="002060"/>
              </a:solidFill>
              <a:latin typeface="Georgia" pitchFamily="18" charset="0"/>
            </a:endParaRPr>
          </a:p>
        </p:txBody>
      </p:sp>
      <p:pic>
        <p:nvPicPr>
          <p:cNvPr id="10245" name="Picture 3" descr="E:\29.09.2016\Ренесанс\Собори\0_b524e_9cdf6537_ori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350" y="1557338"/>
            <a:ext cx="7620000" cy="508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E:\29.09.2016\0003-002-Neb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42963" y="-633413"/>
            <a:ext cx="10829926" cy="8124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14313" y="214313"/>
            <a:ext cx="8929687" cy="2928937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2400" dirty="0" smtClean="0">
                <a:latin typeface="Georgia" pitchFamily="18" charset="0"/>
              </a:rPr>
              <a:t>      </a:t>
            </a:r>
            <a:r>
              <a:rPr lang="uk-UA" sz="2400" dirty="0" smtClean="0">
                <a:solidFill>
                  <a:srgbClr val="002060"/>
                </a:solidFill>
                <a:latin typeface="Georgia" pitchFamily="18" charset="0"/>
              </a:rPr>
              <a:t/>
            </a:r>
            <a:br>
              <a:rPr lang="uk-UA" sz="2400" dirty="0" smtClean="0">
                <a:solidFill>
                  <a:srgbClr val="002060"/>
                </a:solidFill>
                <a:latin typeface="Georgia" pitchFamily="18" charset="0"/>
              </a:rPr>
            </a:br>
            <a:r>
              <a:rPr lang="uk-UA" sz="2400" dirty="0" smtClean="0">
                <a:solidFill>
                  <a:srgbClr val="002060"/>
                </a:solidFill>
                <a:latin typeface="Georgia" pitchFamily="18" charset="0"/>
              </a:rPr>
              <a:t>     </a:t>
            </a:r>
            <a:endParaRPr lang="ru-RU" sz="2400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57188" y="2857500"/>
            <a:ext cx="8286750" cy="378618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 smtClean="0">
              <a:solidFill>
                <a:srgbClr val="002060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ru-RU" dirty="0">
              <a:solidFill>
                <a:srgbClr val="002060"/>
              </a:solidFill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endParaRPr lang="ru-RU" sz="3200" dirty="0">
              <a:solidFill>
                <a:srgbClr val="002060"/>
              </a:solidFill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endParaRPr lang="ru-RU" sz="3200" dirty="0" smtClean="0">
              <a:solidFill>
                <a:srgbClr val="002060"/>
              </a:solidFill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solidFill>
                  <a:srgbClr val="002060"/>
                </a:solidFill>
              </a:rPr>
              <a:t>Пантеон в </a:t>
            </a:r>
            <a:r>
              <a:rPr lang="ru-RU" sz="3200" dirty="0" err="1" smtClean="0">
                <a:solidFill>
                  <a:srgbClr val="002060"/>
                </a:solidFill>
              </a:rPr>
              <a:t>Римі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11269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2388" y="1052513"/>
            <a:ext cx="5740400" cy="408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E:\29.09.2016\0003-002-Nebo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366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5650" y="836613"/>
            <a:ext cx="7543800" cy="9144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3200" dirty="0" smtClean="0"/>
              <a:t>Згодом мистецький центр переміщується до Риму</a:t>
            </a:r>
            <a:endParaRPr lang="uk-UA" sz="3200" dirty="0"/>
          </a:p>
        </p:txBody>
      </p:sp>
      <p:pic>
        <p:nvPicPr>
          <p:cNvPr id="12292" name="Picture 3" descr="E:\29.09.2016\Ренесанс\Собори\origina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692150"/>
            <a:ext cx="7145338" cy="519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TextBox 4"/>
          <p:cNvSpPr txBox="1">
            <a:spLocks noChangeArrowheads="1"/>
          </p:cNvSpPr>
          <p:nvPr/>
        </p:nvSpPr>
        <p:spPr bwMode="auto">
          <a:xfrm>
            <a:off x="1547813" y="6453188"/>
            <a:ext cx="54721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uk-UA" sz="2000">
                <a:solidFill>
                  <a:srgbClr val="FF0000"/>
                </a:solidFill>
              </a:rPr>
              <a:t>Собор Святого Петра, м. Рим, Італія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76250"/>
            <a:ext cx="7705725" cy="616585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2988" y="981075"/>
            <a:ext cx="7543800" cy="10223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2800" dirty="0" smtClean="0"/>
              <a:t>Основні характеристики архітектурного стилю:</a:t>
            </a:r>
            <a:endParaRPr lang="uk-UA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33600" y="3375025"/>
            <a:ext cx="6172200" cy="6858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2000" dirty="0" smtClean="0"/>
              <a:t>- Симетрична композиція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uk-UA" sz="2000" dirty="0" smtClean="0"/>
              <a:t>- пропорційність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uk-UA" sz="2000" dirty="0" smtClean="0"/>
              <a:t>- наявність фронтонів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uk-UA" sz="2000" dirty="0" smtClean="0"/>
              <a:t>- застосування ордерів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uk-UA" sz="2000" dirty="0" smtClean="0"/>
              <a:t>- наявність куполів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uk-UA" sz="2000" dirty="0" smtClean="0"/>
              <a:t>- ритмічне чергування вікон, колон, </a:t>
            </a:r>
            <a:r>
              <a:rPr lang="uk-UA" sz="2000" dirty="0" err="1" smtClean="0"/>
              <a:t>піляст</a:t>
            </a:r>
            <a:endParaRPr lang="uk-UA" sz="2000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E:\29.09.2016\Ренесанс\Митці\Miguel_Ángel,_por_Daniele_da_Volterra_(detalle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13" y="1022350"/>
            <a:ext cx="2928937" cy="338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Прямоугольник 4"/>
          <p:cNvSpPr>
            <a:spLocks noChangeArrowheads="1"/>
          </p:cNvSpPr>
          <p:nvPr/>
        </p:nvSpPr>
        <p:spPr bwMode="auto">
          <a:xfrm>
            <a:off x="827088" y="4529138"/>
            <a:ext cx="3068637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uk-UA" sz="3200"/>
              <a:t>Мікеланджело</a:t>
            </a:r>
          </a:p>
        </p:txBody>
      </p:sp>
      <p:sp>
        <p:nvSpPr>
          <p:cNvPr id="15364" name="TextBox 7"/>
          <p:cNvSpPr txBox="1">
            <a:spLocks noChangeArrowheads="1"/>
          </p:cNvSpPr>
          <p:nvPr/>
        </p:nvSpPr>
        <p:spPr bwMode="auto">
          <a:xfrm>
            <a:off x="3779838" y="1125538"/>
            <a:ext cx="5256212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9pPr>
          </a:lstStyle>
          <a:p>
            <a:pPr eaLnBrk="1" hangingPunct="1"/>
            <a:r>
              <a:rPr lang="uk-UA" sz="2000"/>
              <a:t>Мікеланджело Буонарроті (1475 – 1564) –</a:t>
            </a:r>
          </a:p>
          <a:p>
            <a:pPr eaLnBrk="1" hangingPunct="1"/>
            <a:r>
              <a:rPr lang="uk-UA" sz="2000"/>
              <a:t>італійський скульптор, художник, архітектор, поет, інженер. Ще за життя його твори вважалися найвищим досягненням епохи Відродження. Як скульптор Мікеланджело став відомим завдяки скульптурам: «Давид», «П</a:t>
            </a:r>
            <a:r>
              <a:rPr lang="en-US" sz="2000"/>
              <a:t>’</a:t>
            </a:r>
            <a:r>
              <a:rPr lang="uk-UA" sz="2000"/>
              <a:t>єта» 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1828</TotalTime>
  <Words>715</Words>
  <Application>Microsoft Office PowerPoint</Application>
  <PresentationFormat>Экран (4:3)</PresentationFormat>
  <Paragraphs>97</Paragraphs>
  <Slides>27</Slides>
  <Notes>1</Notes>
  <HiddenSlides>1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Базовая</vt:lpstr>
      <vt:lpstr>Ідеали і образи Ренесансу</vt:lpstr>
      <vt:lpstr>      </vt:lpstr>
      <vt:lpstr>В своїй творчості митці орієнтувались на ідеали античності. Антична спадщина переосмилюється по-новому. Митці піднімають нову ідею, ідею гуманізму. </vt:lpstr>
      <vt:lpstr>Центром мистецтва стало місто Флоренція</vt:lpstr>
      <vt:lpstr>            </vt:lpstr>
      <vt:lpstr>Згодом мистецький центр переміщується до Риму</vt:lpstr>
      <vt:lpstr>Презентация PowerPoint</vt:lpstr>
      <vt:lpstr>Основні характеристики архітектурного стилю:</vt:lpstr>
      <vt:lpstr>Презентация PowerPoint</vt:lpstr>
      <vt:lpstr>«П’єта» Мікеланджело</vt:lpstr>
      <vt:lpstr>У скульптурі митці Ренесансу звеличували красу людського тіла, а також намагались одухотворити образи персонажів, передати їхній характер, емоцію.</vt:lpstr>
      <vt:lpstr>Мікеланджело «Давид» Створив образ могутньої, сильної людини-титана</vt:lpstr>
      <vt:lpstr>Леонардо да Вінчі (1452-1519)</vt:lpstr>
      <vt:lpstr>Рафаель Санті</vt:lpstr>
      <vt:lpstr>Костел Успіння Пресвятої Богородиці м. Бучач</vt:lpstr>
      <vt:lpstr>Тіціан Вечелліо (1490-1576)</vt:lpstr>
      <vt:lpstr>Сандро Боттічеллі  (1445-1510)</vt:lpstr>
      <vt:lpstr>Інтерактивна методика: «Робота в групах»: Образи Матері в живописних творах митців Ренесансу (аналіз творів)</vt:lpstr>
      <vt:lpstr>                        Рафаель Санті Сикстинська Мадонна</vt:lpstr>
      <vt:lpstr>Презентация PowerPoint</vt:lpstr>
      <vt:lpstr>Тіціан. Мадонна з кроликом</vt:lpstr>
      <vt:lpstr>Сандро Боттічеллі Мадонна магніфікат.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DG Win&amp;Soft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Епоха Відродження (Ренесанс)</dc:title>
  <dc:creator>Грицина О.М.</dc:creator>
  <cp:lastModifiedBy>Admin</cp:lastModifiedBy>
  <cp:revision>134</cp:revision>
  <dcterms:created xsi:type="dcterms:W3CDTF">2011-03-31T15:35:33Z</dcterms:created>
  <dcterms:modified xsi:type="dcterms:W3CDTF">2016-12-19T07:54:02Z</dcterms:modified>
</cp:coreProperties>
</file>