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57" r:id="rId3"/>
    <p:sldId id="264" r:id="rId4"/>
    <p:sldId id="270" r:id="rId5"/>
    <p:sldId id="258" r:id="rId6"/>
    <p:sldId id="259" r:id="rId7"/>
    <p:sldId id="261" r:id="rId8"/>
    <p:sldId id="262" r:id="rId9"/>
    <p:sldId id="263" r:id="rId10"/>
    <p:sldId id="260" r:id="rId11"/>
    <p:sldId id="265" r:id="rId12"/>
    <p:sldId id="266" r:id="rId13"/>
    <p:sldId id="272" r:id="rId14"/>
    <p:sldId id="268" r:id="rId15"/>
    <p:sldId id="269" r:id="rId16"/>
    <p:sldId id="271" r:id="rId17"/>
  </p:sldIdLst>
  <p:sldSz cx="12192000" cy="6858000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02CD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22" autoAdjust="0"/>
    <p:restoredTop sz="94660"/>
  </p:normalViewPr>
  <p:slideViewPr>
    <p:cSldViewPr snapToGrid="0">
      <p:cViewPr varScale="1">
        <p:scale>
          <a:sx n="60" d="100"/>
          <a:sy n="60" d="100"/>
        </p:scale>
        <p:origin x="-102" y="-4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/>
          <a:lstStyle>
            <a:lvl1pPr algn="ctr">
              <a:defRPr sz="48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 smtClean="0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EF3A8D-D8B3-4602-BD2B-9C49A85CA6AE}" type="datetimeFigureOut">
              <a:rPr lang="uk-UA"/>
              <a:pPr>
                <a:defRPr/>
              </a:pPr>
              <a:t>20.12.2016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AC0F2A-C64C-435F-96A4-7AC6C971E8AB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 фотографі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/>
          <a:lstStyle>
            <a:lvl1pPr>
              <a:defRPr sz="28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uk-UA" noProof="0" smtClean="0"/>
              <a:t>Клацніть піктограму, щоб додати зображення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/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FD105E-B15D-4CF2-8FA6-87F24DC7D693}" type="datetimeFigureOut">
              <a:rPr lang="uk-UA"/>
              <a:pPr>
                <a:defRPr/>
              </a:pPr>
              <a:t>20.12.2016</a:t>
            </a:fld>
            <a:endParaRPr lang="uk-U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CD6312-EDA8-41BF-B980-F72E510E599C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E5AF9-D205-47A0-AFF3-5562FAE9D850}" type="datetimeFigureOut">
              <a:rPr lang="uk-UA"/>
              <a:pPr>
                <a:defRPr/>
              </a:pPr>
              <a:t>20.12.2016</a:t>
            </a:fld>
            <a:endParaRPr lang="uk-U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3708E9-F21C-4D00-8CD2-C4B3163D4A4D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0"/>
          <p:cNvSpPr txBox="1"/>
          <p:nvPr/>
        </p:nvSpPr>
        <p:spPr>
          <a:xfrm>
            <a:off x="836613" y="735013"/>
            <a:ext cx="609600" cy="585787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8000" dirty="0">
                <a:effectLst/>
                <a:latin typeface="+mn-lt"/>
              </a:rPr>
              <a:t>“</a:t>
            </a:r>
          </a:p>
        </p:txBody>
      </p:sp>
      <p:sp>
        <p:nvSpPr>
          <p:cNvPr id="6" name="TextBox 12"/>
          <p:cNvSpPr txBox="1"/>
          <p:nvPr/>
        </p:nvSpPr>
        <p:spPr>
          <a:xfrm>
            <a:off x="10658475" y="2971800"/>
            <a:ext cx="609600" cy="585788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fontAlgn="auto">
              <a:spcAft>
                <a:spcPts val="0"/>
              </a:spcAft>
              <a:defRPr/>
            </a:pPr>
            <a:r>
              <a:rPr lang="en-US" sz="8000" dirty="0">
                <a:effectLst/>
                <a:latin typeface="+mn-lt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/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7B6846-F10F-41A3-9B35-84E2BB8CBFD7}" type="datetimeFigureOut">
              <a:rPr lang="uk-UA"/>
              <a:pPr>
                <a:defRPr/>
              </a:pPr>
              <a:t>20.12.2016</a:t>
            </a:fld>
            <a:endParaRPr lang="uk-UA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FA30A9-C336-4D70-913B-364E3D33CF5D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E801D6-0970-4106-B496-8E47EC66BD65}" type="datetimeFigureOut">
              <a:rPr lang="uk-UA"/>
              <a:pPr>
                <a:defRPr/>
              </a:pPr>
              <a:t>20.12.2016</a:t>
            </a:fld>
            <a:endParaRPr lang="uk-U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1A7F24-6128-4F1B-B279-8EE9F3EB8E9D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FC28EE-8D8C-4E4C-A83F-0ABFE5A3E7D6}" type="datetimeFigureOut">
              <a:rPr lang="uk-UA"/>
              <a:pPr>
                <a:defRPr/>
              </a:pPr>
              <a:t>20.12.2016</a:t>
            </a:fld>
            <a:endParaRPr lang="uk-UA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BCF367-80FA-4C88-8C63-3DEDE06E7EC0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 з малю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uk-UA" noProof="0" smtClean="0"/>
              <a:t>Клацніть піктограму, щоб додати зображення</a:t>
            </a:r>
            <a:endParaRPr lang="en-US" noProof="0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uk-UA" noProof="0" smtClean="0"/>
              <a:t>Клацніть піктограму, щоб додати зображення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uk-UA" noProof="0" smtClean="0"/>
              <a:t>Клацніть піктограму, щоб додати зображення</a:t>
            </a:r>
            <a:endParaRPr lang="en-US" noProof="0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3F3D89-1174-4D1E-8B7B-BCBC4A4182B0}" type="datetimeFigureOut">
              <a:rPr lang="uk-UA"/>
              <a:pPr>
                <a:defRPr/>
              </a:pPr>
              <a:t>20.12.2016</a:t>
            </a:fld>
            <a:endParaRPr lang="uk-UA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4E9CB7-F1FA-4119-831A-578698558F5A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64636E-BE38-40A9-8535-AFEB61238C11}" type="datetimeFigureOut">
              <a:rPr lang="uk-UA"/>
              <a:pPr>
                <a:defRPr/>
              </a:pPr>
              <a:t>20.12.2016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DCF59F-C85A-4C06-8DB9-C724BC381FEB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648B01-5135-49F0-A426-F67E6FDE3259}" type="datetimeFigureOut">
              <a:rPr lang="uk-UA"/>
              <a:pPr>
                <a:defRPr/>
              </a:pPr>
              <a:t>20.12.2016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7BBC6D-3582-458F-AA30-C6E6BCEAA011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’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01FDD5-4216-4338-B81F-8CA608E72731}" type="datetimeFigureOut">
              <a:rPr lang="uk-UA"/>
              <a:pPr>
                <a:defRPr/>
              </a:pPr>
              <a:t>20.12.2016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C21CE6-2AE5-42C2-A962-D7F0DC8AF892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/>
          <a:lstStyle>
            <a:lvl1pPr>
              <a:defRPr sz="34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B21962-593E-42B6-B463-DCB2465C0268}" type="datetimeFigureOut">
              <a:rPr lang="uk-UA"/>
              <a:pPr>
                <a:defRPr/>
              </a:pPr>
              <a:t>20.12.2016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E87126-CD89-4716-8F4B-4173E3F77D97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B26A4C-4F2D-41C4-802C-81C6D84F9980}" type="datetimeFigureOut">
              <a:rPr lang="uk-UA"/>
              <a:pPr>
                <a:defRPr/>
              </a:pPr>
              <a:t>20.12.2016</a:t>
            </a:fld>
            <a:endParaRPr lang="uk-U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C16D2F-A5DF-4FD3-8799-696F07EA201F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E25D6C-273E-44F6-B619-09E622F0F9C2}" type="datetimeFigureOut">
              <a:rPr lang="uk-UA"/>
              <a:pPr>
                <a:defRPr/>
              </a:pPr>
              <a:t>20.12.2016</a:t>
            </a:fld>
            <a:endParaRPr lang="uk-UA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F887CC-4431-4625-A2DF-B5FE8A158C29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046D72-956E-4BBE-AE0C-4F6D90A3F584}" type="datetimeFigureOut">
              <a:rPr lang="uk-UA"/>
              <a:pPr>
                <a:defRPr/>
              </a:pPr>
              <a:t>20.12.2016</a:t>
            </a:fld>
            <a:endParaRPr lang="uk-U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2CBD9D-2B2D-49C3-BB4A-58644119891C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3109C2-294F-4CE9-9E78-4D91B516BFBA}" type="datetimeFigureOut">
              <a:rPr lang="uk-UA"/>
              <a:pPr>
                <a:defRPr/>
              </a:pPr>
              <a:t>20.12.2016</a:t>
            </a:fld>
            <a:endParaRPr lang="uk-UA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A804A9-9197-4487-9488-080C09B2AC0C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/>
          <a:lstStyle>
            <a:lvl1pPr>
              <a:defRPr sz="28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E21C3B-ED80-4948-A5F2-DD79EFD6A3E1}" type="datetimeFigureOut">
              <a:rPr lang="uk-UA"/>
              <a:pPr>
                <a:defRPr/>
              </a:pPr>
              <a:t>20.12.2016</a:t>
            </a:fld>
            <a:endParaRPr lang="uk-U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6B1A72-B714-4446-943D-C84D5BDA5861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uk-UA" noProof="0" smtClean="0"/>
              <a:t>Клацніть піктограму, щоб додати зображення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/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E652D2-6B44-4EF5-9AB5-FD8FB577B739}" type="datetimeFigureOut">
              <a:rPr lang="uk-UA"/>
              <a:pPr>
                <a:defRPr/>
              </a:pPr>
              <a:t>20.12.2016</a:t>
            </a:fld>
            <a:endParaRPr lang="uk-U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5627A3-9DE2-4E26-AC89-7915A86B422F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5367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095500"/>
            <a:ext cx="10353675" cy="3695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8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764FAB9-8313-4968-8AAC-B38B28DDF808}" type="datetimeFigureOut">
              <a:rPr lang="uk-UA"/>
              <a:pPr>
                <a:defRPr/>
              </a:pPr>
              <a:t>20.12.2016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0" y="5883275"/>
            <a:ext cx="66722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3" y="5883275"/>
            <a:ext cx="7540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32F6437-6264-4617-9EB5-10A272F8ED24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1" r:id="rId1"/>
    <p:sldLayoutId id="2147483730" r:id="rId2"/>
    <p:sldLayoutId id="2147483729" r:id="rId3"/>
    <p:sldLayoutId id="2147483728" r:id="rId4"/>
    <p:sldLayoutId id="2147483727" r:id="rId5"/>
    <p:sldLayoutId id="2147483726" r:id="rId6"/>
    <p:sldLayoutId id="2147483725" r:id="rId7"/>
    <p:sldLayoutId id="2147483724" r:id="rId8"/>
    <p:sldLayoutId id="2147483723" r:id="rId9"/>
    <p:sldLayoutId id="2147483722" r:id="rId10"/>
    <p:sldLayoutId id="2147483721" r:id="rId11"/>
    <p:sldLayoutId id="2147483732" r:id="rId12"/>
    <p:sldLayoutId id="2147483720" r:id="rId13"/>
    <p:sldLayoutId id="2147483719" r:id="rId14"/>
    <p:sldLayoutId id="2147483718" r:id="rId15"/>
    <p:sldLayoutId id="2147483717" r:id="rId16"/>
    <p:sldLayoutId id="2147483716" r:id="rId17"/>
  </p:sldLayoutIdLst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b="1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Bookman Old Style" pitchFamily="18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Bookman Old Style" pitchFamily="18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Bookman Old Style" pitchFamily="18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Bookman Old Style" pitchFamily="18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Bookman Old Style" pitchFamily="18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Bookman Old Style" pitchFamily="18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Bookman Old Style" pitchFamily="18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Bookman Old Style" pitchFamily="18" charset="0"/>
        </a:defRPr>
      </a:lvl9pPr>
    </p:titleStyle>
    <p:bodyStyle>
      <a:lvl1pPr marL="228600" indent="-228600" algn="l" rtl="0" eaLnBrk="0" fontAlgn="base" hangingPunct="0">
        <a:lnSpc>
          <a:spcPct val="120000"/>
        </a:lnSpc>
        <a:spcBef>
          <a:spcPts val="1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Font typeface="Arial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95438" y="1122363"/>
            <a:ext cx="9001125" cy="23876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uk-UA" cap="none" smtClean="0">
                <a:effectLst>
                  <a:outerShdw blurRad="38100" dist="38100" dir="2700000" algn="tl">
                    <a:srgbClr val="2A5B7F"/>
                  </a:outerShdw>
                </a:effectLst>
              </a:rPr>
              <a:t>«ВЧИТЕЛЬ РОКУ – 201</a:t>
            </a:r>
            <a:r>
              <a:rPr lang="en-US" cap="none" smtClean="0">
                <a:effectLst>
                  <a:outerShdw blurRad="38100" dist="38100" dir="2700000" algn="tl">
                    <a:srgbClr val="2A5B7F"/>
                  </a:outerShdw>
                </a:effectLst>
              </a:rPr>
              <a:t>7</a:t>
            </a:r>
            <a:r>
              <a:rPr lang="uk-UA" cap="none" smtClean="0">
                <a:effectLst>
                  <a:outerShdw blurRad="38100" dist="38100" dir="2700000" algn="tl">
                    <a:srgbClr val="2A5B7F"/>
                  </a:outerShdw>
                </a:effectLst>
              </a:rPr>
              <a:t>» 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595438" y="3602038"/>
            <a:ext cx="9001125" cy="16557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dirty="0" smtClean="0"/>
              <a:t>номінація «Музичне мистецтво»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 smtClean="0"/>
              <a:t>Музичні проекти</a:t>
            </a:r>
            <a:endParaRPr lang="uk-UA" dirty="0"/>
          </a:p>
        </p:txBody>
      </p:sp>
      <p:pic>
        <p:nvPicPr>
          <p:cNvPr id="28674" name="Місце для вмісту 4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14400" y="2116138"/>
            <a:ext cx="4927600" cy="3695700"/>
          </a:xfrm>
        </p:spPr>
      </p:pic>
      <p:pic>
        <p:nvPicPr>
          <p:cNvPr id="28675" name="Рисунок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30963" y="2085975"/>
            <a:ext cx="4967287" cy="3725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altLang="uk-UA" sz="3600" dirty="0" smtClean="0"/>
              <a:t>нестандартні заняття</a:t>
            </a:r>
            <a:endParaRPr lang="uk-UA" dirty="0"/>
          </a:p>
        </p:txBody>
      </p:sp>
      <p:pic>
        <p:nvPicPr>
          <p:cNvPr id="29698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17500" y="1776413"/>
            <a:ext cx="5348288" cy="3582987"/>
          </a:xfrm>
        </p:spPr>
      </p:pic>
      <p:pic>
        <p:nvPicPr>
          <p:cNvPr id="29699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13438" y="1776413"/>
            <a:ext cx="5761037" cy="3582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0" name="TextBox 5"/>
          <p:cNvSpPr txBox="1">
            <a:spLocks noChangeArrowheads="1"/>
          </p:cNvSpPr>
          <p:nvPr/>
        </p:nvSpPr>
        <p:spPr bwMode="auto">
          <a:xfrm flipH="1">
            <a:off x="1374775" y="5816600"/>
            <a:ext cx="35909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>
                <a:latin typeface="Rockwell" pitchFamily="18" charset="0"/>
              </a:rPr>
              <a:t>Модуль (урок)-концерт</a:t>
            </a:r>
          </a:p>
        </p:txBody>
      </p:sp>
      <p:sp>
        <p:nvSpPr>
          <p:cNvPr id="29701" name="TextBox 6"/>
          <p:cNvSpPr txBox="1">
            <a:spLocks noChangeArrowheads="1"/>
          </p:cNvSpPr>
          <p:nvPr/>
        </p:nvSpPr>
        <p:spPr bwMode="auto">
          <a:xfrm flipH="1">
            <a:off x="7172325" y="5816600"/>
            <a:ext cx="35909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>
                <a:latin typeface="Rockwell" pitchFamily="18" charset="0"/>
              </a:rPr>
              <a:t>Модуль (урок)-вікторина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altLang="uk-UA" sz="3600" dirty="0" smtClean="0"/>
              <a:t>нестандартні заняття</a:t>
            </a:r>
            <a:endParaRPr lang="uk-UA" dirty="0"/>
          </a:p>
        </p:txBody>
      </p:sp>
      <p:sp>
        <p:nvSpPr>
          <p:cNvPr id="30722" name="TextBox 5"/>
          <p:cNvSpPr txBox="1">
            <a:spLocks noChangeArrowheads="1"/>
          </p:cNvSpPr>
          <p:nvPr/>
        </p:nvSpPr>
        <p:spPr bwMode="auto">
          <a:xfrm flipH="1">
            <a:off x="1374775" y="5816600"/>
            <a:ext cx="35909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>
                <a:latin typeface="Rockwell" pitchFamily="18" charset="0"/>
              </a:rPr>
              <a:t>Модуль (урок)-концерт</a:t>
            </a:r>
          </a:p>
        </p:txBody>
      </p:sp>
      <p:sp>
        <p:nvSpPr>
          <p:cNvPr id="30723" name="TextBox 6"/>
          <p:cNvSpPr txBox="1">
            <a:spLocks noChangeArrowheads="1"/>
          </p:cNvSpPr>
          <p:nvPr/>
        </p:nvSpPr>
        <p:spPr bwMode="auto">
          <a:xfrm flipH="1">
            <a:off x="7172325" y="5816600"/>
            <a:ext cx="35909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>
                <a:latin typeface="Rockwell" pitchFamily="18" charset="0"/>
              </a:rPr>
              <a:t>Театралізований урок(модуль)</a:t>
            </a:r>
          </a:p>
        </p:txBody>
      </p:sp>
      <p:pic>
        <p:nvPicPr>
          <p:cNvPr id="30724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7500" y="1776413"/>
            <a:ext cx="5348288" cy="3582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Рисунок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5188" y="1776413"/>
            <a:ext cx="5803900" cy="3582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altLang="uk-UA" sz="3600" dirty="0" smtClean="0"/>
              <a:t>нестандартні заняття</a:t>
            </a:r>
            <a:endParaRPr lang="uk-UA" dirty="0"/>
          </a:p>
        </p:txBody>
      </p:sp>
      <p:sp>
        <p:nvSpPr>
          <p:cNvPr id="31746" name="TextBox 5"/>
          <p:cNvSpPr txBox="1">
            <a:spLocks noChangeArrowheads="1"/>
          </p:cNvSpPr>
          <p:nvPr/>
        </p:nvSpPr>
        <p:spPr bwMode="auto">
          <a:xfrm flipH="1">
            <a:off x="1374775" y="5816600"/>
            <a:ext cx="35909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>
                <a:latin typeface="Rockwell" pitchFamily="18" charset="0"/>
              </a:rPr>
              <a:t>Модуль (урок)-концерт</a:t>
            </a:r>
          </a:p>
        </p:txBody>
      </p:sp>
      <p:sp>
        <p:nvSpPr>
          <p:cNvPr id="31747" name="TextBox 6"/>
          <p:cNvSpPr txBox="1">
            <a:spLocks noChangeArrowheads="1"/>
          </p:cNvSpPr>
          <p:nvPr/>
        </p:nvSpPr>
        <p:spPr bwMode="auto">
          <a:xfrm flipH="1">
            <a:off x="6896100" y="5805488"/>
            <a:ext cx="35909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>
                <a:latin typeface="Rockwell" pitchFamily="18" charset="0"/>
              </a:rPr>
              <a:t>Відвідування концертів, театрів</a:t>
            </a:r>
          </a:p>
        </p:txBody>
      </p:sp>
      <p:pic>
        <p:nvPicPr>
          <p:cNvPr id="31748" name="Рисунок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94400" y="1701800"/>
            <a:ext cx="5133975" cy="385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2913" y="1701800"/>
            <a:ext cx="291465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 smtClean="0"/>
              <a:t>Мистецькі подорожі</a:t>
            </a:r>
            <a:endParaRPr lang="uk-UA" dirty="0"/>
          </a:p>
        </p:txBody>
      </p:sp>
      <p:sp>
        <p:nvSpPr>
          <p:cNvPr id="33794" name="TextBox 5"/>
          <p:cNvSpPr txBox="1">
            <a:spLocks noChangeArrowheads="1"/>
          </p:cNvSpPr>
          <p:nvPr/>
        </p:nvSpPr>
        <p:spPr bwMode="auto">
          <a:xfrm>
            <a:off x="1382713" y="5964238"/>
            <a:ext cx="98853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>
                <a:latin typeface="Rockwell" pitchFamily="18" charset="0"/>
              </a:rPr>
              <a:t>Інтерактивний музей «Камертон» с. Ішків</a:t>
            </a:r>
          </a:p>
        </p:txBody>
      </p:sp>
      <p:pic>
        <p:nvPicPr>
          <p:cNvPr id="33795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3" y="1935163"/>
            <a:ext cx="5440362" cy="369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Рисунок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69025" y="1919288"/>
            <a:ext cx="5626100" cy="371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 smtClean="0"/>
              <a:t>Мистецькі подорожі</a:t>
            </a:r>
            <a:endParaRPr lang="uk-UA" dirty="0"/>
          </a:p>
        </p:txBody>
      </p:sp>
      <p:sp>
        <p:nvSpPr>
          <p:cNvPr id="34818" name="TextBox 5"/>
          <p:cNvSpPr txBox="1">
            <a:spLocks noChangeArrowheads="1"/>
          </p:cNvSpPr>
          <p:nvPr/>
        </p:nvSpPr>
        <p:spPr bwMode="auto">
          <a:xfrm>
            <a:off x="1382713" y="5964238"/>
            <a:ext cx="98853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>
                <a:latin typeface="Rockwell" pitchFamily="18" charset="0"/>
              </a:rPr>
              <a:t>Будинок-музей М. Грушевського у Львові</a:t>
            </a:r>
          </a:p>
        </p:txBody>
      </p:sp>
      <p:pic>
        <p:nvPicPr>
          <p:cNvPr id="34819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24600" y="1917700"/>
            <a:ext cx="5359400" cy="371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6888" y="1935163"/>
            <a:ext cx="5265737" cy="37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 smtClean="0"/>
              <a:t>Висновок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altLang="uk-UA" dirty="0" err="1"/>
              <a:t>Послідовне</a:t>
            </a:r>
            <a:r>
              <a:rPr lang="ru-RU" altLang="uk-UA" dirty="0"/>
              <a:t>  й </a:t>
            </a:r>
            <a:r>
              <a:rPr lang="ru-RU" altLang="uk-UA" dirty="0" err="1"/>
              <a:t>систематичне</a:t>
            </a:r>
            <a:r>
              <a:rPr lang="ru-RU" altLang="uk-UA" dirty="0"/>
              <a:t> </a:t>
            </a:r>
            <a:r>
              <a:rPr lang="ru-RU" altLang="uk-UA" dirty="0" err="1"/>
              <a:t>використання</a:t>
            </a:r>
            <a:r>
              <a:rPr lang="ru-RU" altLang="uk-UA" dirty="0"/>
              <a:t> на уроках </a:t>
            </a:r>
            <a:r>
              <a:rPr lang="ru-RU" altLang="uk-UA" dirty="0" err="1"/>
              <a:t>музичного</a:t>
            </a:r>
            <a:r>
              <a:rPr lang="ru-RU" altLang="uk-UA" dirty="0"/>
              <a:t> </a:t>
            </a:r>
            <a:r>
              <a:rPr lang="ru-RU" altLang="uk-UA" dirty="0" err="1"/>
              <a:t>мистецтва</a:t>
            </a:r>
            <a:r>
              <a:rPr lang="ru-RU" altLang="uk-UA" dirty="0"/>
              <a:t> </a:t>
            </a:r>
            <a:r>
              <a:rPr lang="ru-RU" altLang="uk-UA" dirty="0" err="1"/>
              <a:t>комп'ютерних</a:t>
            </a:r>
            <a:r>
              <a:rPr lang="ru-RU" altLang="uk-UA" dirty="0"/>
              <a:t> </a:t>
            </a:r>
            <a:r>
              <a:rPr lang="ru-RU" altLang="uk-UA" dirty="0" err="1"/>
              <a:t>технологій</a:t>
            </a:r>
            <a:r>
              <a:rPr lang="ru-RU" altLang="uk-UA" dirty="0"/>
              <a:t> в </a:t>
            </a:r>
            <a:r>
              <a:rPr lang="ru-RU" altLang="uk-UA" dirty="0" err="1"/>
              <a:t>поєднанні</a:t>
            </a:r>
            <a:r>
              <a:rPr lang="ru-RU" altLang="uk-UA" dirty="0"/>
              <a:t> з </a:t>
            </a:r>
            <a:r>
              <a:rPr lang="ru-RU" altLang="uk-UA" dirty="0" err="1"/>
              <a:t>інтерактивними</a:t>
            </a:r>
            <a:r>
              <a:rPr lang="ru-RU" altLang="uk-UA" dirty="0"/>
              <a:t> методами </a:t>
            </a:r>
            <a:r>
              <a:rPr lang="ru-RU" altLang="uk-UA" dirty="0" err="1"/>
              <a:t>навчання</a:t>
            </a:r>
            <a:r>
              <a:rPr lang="ru-RU" altLang="uk-UA" dirty="0"/>
              <a:t>, </a:t>
            </a:r>
            <a:r>
              <a:rPr lang="ru-RU" altLang="uk-UA" dirty="0" err="1"/>
              <a:t>дає</a:t>
            </a:r>
            <a:r>
              <a:rPr lang="ru-RU" altLang="uk-UA" dirty="0"/>
              <a:t> </a:t>
            </a:r>
            <a:r>
              <a:rPr lang="ru-RU" altLang="uk-UA" dirty="0" err="1"/>
              <a:t>можливість</a:t>
            </a:r>
            <a:r>
              <a:rPr lang="ru-RU" altLang="uk-UA" dirty="0"/>
              <a:t>:</a:t>
            </a:r>
          </a:p>
          <a:p>
            <a:pPr eaLnBrk="1" fontAlgn="auto" hangingPunct="1">
              <a:spcAft>
                <a:spcPts val="0"/>
              </a:spcAft>
              <a:buFontTx/>
              <a:buChar char="•"/>
              <a:defRPr/>
            </a:pPr>
            <a:r>
              <a:rPr lang="ru-RU" altLang="uk-UA" dirty="0"/>
              <a:t> </a:t>
            </a:r>
            <a:r>
              <a:rPr lang="ru-RU" altLang="uk-UA" dirty="0" err="1"/>
              <a:t>впливати</a:t>
            </a:r>
            <a:r>
              <a:rPr lang="ru-RU" altLang="uk-UA" dirty="0"/>
              <a:t>  на </a:t>
            </a:r>
            <a:r>
              <a:rPr lang="ru-RU" altLang="uk-UA" dirty="0" err="1"/>
              <a:t>творчий</a:t>
            </a:r>
            <a:r>
              <a:rPr lang="ru-RU" altLang="uk-UA" dirty="0"/>
              <a:t> </a:t>
            </a:r>
            <a:r>
              <a:rPr lang="ru-RU" altLang="uk-UA" dirty="0" err="1"/>
              <a:t>розвиток</a:t>
            </a:r>
            <a:r>
              <a:rPr lang="ru-RU" altLang="uk-UA" dirty="0"/>
              <a:t> </a:t>
            </a:r>
            <a:r>
              <a:rPr lang="ru-RU" altLang="uk-UA" dirty="0" err="1"/>
              <a:t>учнів</a:t>
            </a:r>
            <a:r>
              <a:rPr lang="ru-RU" altLang="uk-UA" dirty="0"/>
              <a:t>;</a:t>
            </a:r>
          </a:p>
          <a:p>
            <a:pPr eaLnBrk="1" fontAlgn="auto" hangingPunct="1">
              <a:spcAft>
                <a:spcPts val="0"/>
              </a:spcAft>
              <a:buFontTx/>
              <a:buChar char="•"/>
              <a:defRPr/>
            </a:pPr>
            <a:r>
              <a:rPr lang="ru-RU" altLang="uk-UA" dirty="0"/>
              <a:t> </a:t>
            </a:r>
            <a:r>
              <a:rPr lang="ru-RU" altLang="uk-UA" dirty="0" err="1"/>
              <a:t>формувати</a:t>
            </a:r>
            <a:r>
              <a:rPr lang="ru-RU" altLang="uk-UA" dirty="0"/>
              <a:t> </a:t>
            </a:r>
            <a:r>
              <a:rPr lang="ru-RU" altLang="uk-UA" dirty="0" err="1"/>
              <a:t>вміння</a:t>
            </a:r>
            <a:r>
              <a:rPr lang="ru-RU" altLang="uk-UA" dirty="0"/>
              <a:t> та </a:t>
            </a:r>
            <a:r>
              <a:rPr lang="ru-RU" altLang="uk-UA" dirty="0" err="1"/>
              <a:t>навички</a:t>
            </a:r>
            <a:r>
              <a:rPr lang="ru-RU" altLang="uk-UA" dirty="0"/>
              <a:t>;</a:t>
            </a:r>
          </a:p>
          <a:p>
            <a:pPr eaLnBrk="1" fontAlgn="auto" hangingPunct="1">
              <a:spcAft>
                <a:spcPts val="0"/>
              </a:spcAft>
              <a:buFontTx/>
              <a:buChar char="•"/>
              <a:defRPr/>
            </a:pPr>
            <a:r>
              <a:rPr lang="ru-RU" altLang="uk-UA" dirty="0"/>
              <a:t> </a:t>
            </a:r>
            <a:r>
              <a:rPr lang="ru-RU" altLang="uk-UA" dirty="0" err="1"/>
              <a:t>сприяти</a:t>
            </a:r>
            <a:r>
              <a:rPr lang="ru-RU" altLang="uk-UA" dirty="0"/>
              <a:t> </a:t>
            </a:r>
            <a:r>
              <a:rPr lang="ru-RU" altLang="uk-UA" dirty="0" err="1"/>
              <a:t>самореалізації</a:t>
            </a:r>
            <a:r>
              <a:rPr lang="ru-RU" altLang="uk-UA" dirty="0"/>
              <a:t> </a:t>
            </a:r>
            <a:r>
              <a:rPr lang="ru-RU" altLang="uk-UA" dirty="0" err="1"/>
              <a:t>особистості</a:t>
            </a:r>
            <a:r>
              <a:rPr lang="ru-RU" altLang="uk-UA" dirty="0"/>
              <a:t>;</a:t>
            </a:r>
          </a:p>
          <a:p>
            <a:pPr eaLnBrk="1" fontAlgn="auto" hangingPunct="1">
              <a:spcAft>
                <a:spcPts val="0"/>
              </a:spcAft>
              <a:buFontTx/>
              <a:buChar char="•"/>
              <a:defRPr/>
            </a:pPr>
            <a:r>
              <a:rPr lang="ru-RU" altLang="uk-UA" dirty="0" err="1"/>
              <a:t>реалізувати</a:t>
            </a:r>
            <a:r>
              <a:rPr lang="ru-RU" altLang="uk-UA" dirty="0"/>
              <a:t> </a:t>
            </a:r>
            <a:r>
              <a:rPr lang="ru-RU" altLang="uk-UA" dirty="0" err="1"/>
              <a:t>можливості</a:t>
            </a:r>
            <a:r>
              <a:rPr lang="ru-RU" altLang="uk-UA" dirty="0"/>
              <a:t> </a:t>
            </a:r>
            <a:r>
              <a:rPr lang="ru-RU" altLang="uk-UA" dirty="0" err="1"/>
              <a:t>сучасних</a:t>
            </a:r>
            <a:r>
              <a:rPr lang="ru-RU" altLang="uk-UA" dirty="0"/>
              <a:t> </a:t>
            </a:r>
            <a:r>
              <a:rPr lang="ru-RU" altLang="uk-UA" dirty="0" err="1"/>
              <a:t>засобів</a:t>
            </a:r>
            <a:r>
              <a:rPr lang="ru-RU" altLang="uk-UA" dirty="0"/>
              <a:t> </a:t>
            </a:r>
            <a:r>
              <a:rPr lang="ru-RU" altLang="uk-UA" dirty="0" err="1"/>
              <a:t>навчання</a:t>
            </a:r>
            <a:r>
              <a:rPr lang="ru-RU" altLang="uk-UA" dirty="0"/>
              <a:t>;</a:t>
            </a:r>
          </a:p>
          <a:p>
            <a:pPr eaLnBrk="1" fontAlgn="auto" hangingPunct="1">
              <a:spcAft>
                <a:spcPts val="0"/>
              </a:spcAft>
              <a:buFontTx/>
              <a:buChar char="•"/>
              <a:defRPr/>
            </a:pPr>
            <a:r>
              <a:rPr lang="uk-UA" altLang="uk-UA" dirty="0"/>
              <a:t>здійснювати художньо-творчий розвиток особистості учня;</a:t>
            </a:r>
          </a:p>
          <a:p>
            <a:pPr eaLnBrk="1" fontAlgn="auto" hangingPunct="1">
              <a:spcAft>
                <a:spcPts val="0"/>
              </a:spcAft>
              <a:buFontTx/>
              <a:buChar char="•"/>
              <a:defRPr/>
            </a:pPr>
            <a:r>
              <a:rPr lang="uk-UA" altLang="uk-UA" dirty="0"/>
              <a:t>формування системи музично-художніх смаків та   інформаційної культури сучасних школярів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Місце для вмісту 6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61975" y="1814513"/>
            <a:ext cx="2679700" cy="2863850"/>
          </a:xfrm>
        </p:spPr>
      </p:pic>
      <p:sp>
        <p:nvSpPr>
          <p:cNvPr id="20482" name="TextBox 8"/>
          <p:cNvSpPr txBox="1">
            <a:spLocks noChangeArrowheads="1"/>
          </p:cNvSpPr>
          <p:nvPr/>
        </p:nvSpPr>
        <p:spPr bwMode="auto">
          <a:xfrm>
            <a:off x="755650" y="658813"/>
            <a:ext cx="1050448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>
                <a:latin typeface="Rockwell" pitchFamily="18" charset="0"/>
              </a:rPr>
              <a:t>Вчитель музичного мистецтва Козівської державної української гімназії ім. В. Герети</a:t>
            </a:r>
          </a:p>
          <a:p>
            <a:endParaRPr lang="uk-UA">
              <a:latin typeface="Rockwell" pitchFamily="18" charset="0"/>
            </a:endParaRPr>
          </a:p>
        </p:txBody>
      </p:sp>
      <p:sp>
        <p:nvSpPr>
          <p:cNvPr id="20483" name="TextBox 9"/>
          <p:cNvSpPr txBox="1">
            <a:spLocks noChangeArrowheads="1"/>
          </p:cNvSpPr>
          <p:nvPr/>
        </p:nvSpPr>
        <p:spPr bwMode="auto">
          <a:xfrm>
            <a:off x="3571875" y="1446213"/>
            <a:ext cx="8091488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>
                <a:latin typeface="Rockwell" pitchFamily="18" charset="0"/>
              </a:rPr>
              <a:t>ЗДЕБ НАТАЛІЯ ВАСИЛІВНА</a:t>
            </a:r>
          </a:p>
          <a:p>
            <a:endParaRPr lang="uk-UA">
              <a:latin typeface="Rockwell" pitchFamily="18" charset="0"/>
            </a:endParaRPr>
          </a:p>
          <a:p>
            <a:pPr algn="ctr"/>
            <a:r>
              <a:rPr lang="uk-UA">
                <a:latin typeface="Rockwell" pitchFamily="18" charset="0"/>
              </a:rPr>
              <a:t>Педагогічний стаж -  12 років</a:t>
            </a:r>
          </a:p>
          <a:p>
            <a:pPr algn="ctr"/>
            <a:endParaRPr lang="uk-UA">
              <a:latin typeface="Rockwell" pitchFamily="18" charset="0"/>
            </a:endParaRPr>
          </a:p>
          <a:p>
            <a:pPr algn="ctr"/>
            <a:r>
              <a:rPr lang="uk-UA">
                <a:latin typeface="Rockwell" pitchFamily="18" charset="0"/>
              </a:rPr>
              <a:t>Закінчила:</a:t>
            </a:r>
          </a:p>
          <a:p>
            <a:endParaRPr lang="uk-UA">
              <a:latin typeface="Rockwell" pitchFamily="18" charset="0"/>
            </a:endParaRPr>
          </a:p>
          <a:p>
            <a:r>
              <a:rPr lang="uk-UA">
                <a:latin typeface="Rockwell" pitchFamily="18" charset="0"/>
              </a:rPr>
              <a:t>Тернопільське державне музичне училище ім. С. Крушельницької</a:t>
            </a:r>
          </a:p>
          <a:p>
            <a:r>
              <a:rPr lang="uk-UA">
                <a:latin typeface="Rockwell" pitchFamily="18" charset="0"/>
              </a:rPr>
              <a:t>(артист оркестру, ансамблю, викладач з кл. акордеона, керівник оркестру, ансамблю -1999р.)</a:t>
            </a:r>
          </a:p>
          <a:p>
            <a:endParaRPr lang="uk-UA">
              <a:latin typeface="Rockwell" pitchFamily="18" charset="0"/>
            </a:endParaRPr>
          </a:p>
          <a:p>
            <a:r>
              <a:rPr lang="uk-UA">
                <a:latin typeface="Rockwell" pitchFamily="18" charset="0"/>
              </a:rPr>
              <a:t>Львівський національний університет ім. І. Франка (філософія, викладач – 2004р.)</a:t>
            </a:r>
          </a:p>
        </p:txBody>
      </p:sp>
      <p:sp>
        <p:nvSpPr>
          <p:cNvPr id="20484" name="TextBox 10"/>
          <p:cNvSpPr txBox="1">
            <a:spLocks noChangeArrowheads="1"/>
          </p:cNvSpPr>
          <p:nvPr/>
        </p:nvSpPr>
        <p:spPr bwMode="auto">
          <a:xfrm>
            <a:off x="755650" y="5092700"/>
            <a:ext cx="108013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>
                <a:latin typeface="Rockwell" pitchFamily="18" charset="0"/>
              </a:rPr>
              <a:t>Тернопільський національний педагогічний університет ім. В. Гнатюка (вчитель історії і правознавства- 2009р.)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 smtClean="0"/>
              <a:t>Мої відзнаки</a:t>
            </a:r>
            <a:endParaRPr lang="uk-UA" dirty="0"/>
          </a:p>
        </p:txBody>
      </p:sp>
      <p:pic>
        <p:nvPicPr>
          <p:cNvPr id="21506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1963" y="1931988"/>
            <a:ext cx="5332412" cy="404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Рисунок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5513" y="1931988"/>
            <a:ext cx="5849937" cy="404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29" name="Diagram 6"/>
          <p:cNvGrpSpPr>
            <a:grpSpLocks/>
          </p:cNvGrpSpPr>
          <p:nvPr/>
        </p:nvGrpSpPr>
        <p:grpSpPr bwMode="auto">
          <a:xfrm>
            <a:off x="1222375" y="173038"/>
            <a:ext cx="9675813" cy="6573837"/>
            <a:chOff x="1289" y="243"/>
            <a:chExt cx="3137" cy="3488"/>
          </a:xfrm>
        </p:grpSpPr>
        <p:sp>
          <p:nvSpPr>
            <p:cNvPr id="22530" name="_s1028"/>
            <p:cNvSpPr>
              <a:spLocks noChangeShapeType="1"/>
            </p:cNvSpPr>
            <p:nvPr/>
          </p:nvSpPr>
          <p:spPr bwMode="auto">
            <a:xfrm flipH="1" flipV="1">
              <a:off x="2101" y="1551"/>
              <a:ext cx="378" cy="21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en-US"/>
            </a:p>
          </p:txBody>
        </p:sp>
        <p:sp>
          <p:nvSpPr>
            <p:cNvPr id="22531" name="_s1029"/>
            <p:cNvSpPr>
              <a:spLocks noChangeArrowheads="1"/>
            </p:cNvSpPr>
            <p:nvPr/>
          </p:nvSpPr>
          <p:spPr bwMode="auto">
            <a:xfrm>
              <a:off x="1289" y="898"/>
              <a:ext cx="872" cy="872"/>
            </a:xfrm>
            <a:prstGeom prst="ellipse">
              <a:avLst/>
            </a:prstGeom>
            <a:solidFill>
              <a:srgbClr val="D636B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defTabSz="914400"/>
              <a:r>
                <a:rPr lang="uk-UA" altLang="uk-UA" sz="1600" b="1" i="1"/>
                <a:t>Музичне</a:t>
              </a:r>
            </a:p>
            <a:p>
              <a:pPr algn="ctr" defTabSz="914400"/>
              <a:r>
                <a:rPr lang="uk-UA" altLang="uk-UA" sz="1600" b="1" i="1"/>
                <a:t> сприймання</a:t>
              </a:r>
            </a:p>
            <a:p>
              <a:pPr algn="ctr" defTabSz="914400"/>
              <a:r>
                <a:rPr lang="uk-UA" altLang="uk-UA" sz="1600" b="1" i="1"/>
                <a:t> та аналіз </a:t>
              </a:r>
            </a:p>
            <a:p>
              <a:pPr algn="ctr" defTabSz="914400"/>
              <a:r>
                <a:rPr lang="uk-UA" altLang="uk-UA" sz="1600" b="1" i="1"/>
                <a:t>твору</a:t>
              </a:r>
              <a:endParaRPr lang="ru-RU" altLang="uk-UA" sz="1600" b="1" i="1"/>
            </a:p>
            <a:p>
              <a:pPr algn="ctr" defTabSz="914400"/>
              <a:endParaRPr lang="uk-UA" altLang="uk-UA" sz="1300"/>
            </a:p>
          </p:txBody>
        </p:sp>
        <p:sp>
          <p:nvSpPr>
            <p:cNvPr id="22532" name="_s1030"/>
            <p:cNvSpPr>
              <a:spLocks noChangeShapeType="1"/>
            </p:cNvSpPr>
            <p:nvPr/>
          </p:nvSpPr>
          <p:spPr bwMode="auto">
            <a:xfrm flipH="1">
              <a:off x="2101" y="2206"/>
              <a:ext cx="379" cy="21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en-US"/>
            </a:p>
          </p:txBody>
        </p:sp>
        <p:sp>
          <p:nvSpPr>
            <p:cNvPr id="22533" name="_s1031"/>
            <p:cNvSpPr>
              <a:spLocks noChangeArrowheads="1"/>
            </p:cNvSpPr>
            <p:nvPr/>
          </p:nvSpPr>
          <p:spPr bwMode="auto">
            <a:xfrm>
              <a:off x="1289" y="2205"/>
              <a:ext cx="872" cy="872"/>
            </a:xfrm>
            <a:prstGeom prst="ellipse">
              <a:avLst/>
            </a:prstGeom>
            <a:solidFill>
              <a:srgbClr val="7FE8F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defTabSz="914400"/>
              <a:r>
                <a:rPr lang="uk-UA" altLang="uk-UA" sz="1600" b="1" i="1"/>
                <a:t>Вокальна</a:t>
              </a:r>
            </a:p>
            <a:p>
              <a:pPr algn="ctr" defTabSz="914400"/>
              <a:r>
                <a:rPr lang="uk-UA" altLang="uk-UA" sz="1600" b="1" i="1"/>
                <a:t> імпровізація</a:t>
              </a:r>
            </a:p>
          </p:txBody>
        </p:sp>
        <p:sp>
          <p:nvSpPr>
            <p:cNvPr id="22534" name="_s1032"/>
            <p:cNvSpPr>
              <a:spLocks noChangeShapeType="1"/>
            </p:cNvSpPr>
            <p:nvPr/>
          </p:nvSpPr>
          <p:spPr bwMode="auto">
            <a:xfrm>
              <a:off x="2857" y="2423"/>
              <a:ext cx="1" cy="43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en-US"/>
            </a:p>
          </p:txBody>
        </p:sp>
        <p:sp>
          <p:nvSpPr>
            <p:cNvPr id="22535" name="_s1033"/>
            <p:cNvSpPr>
              <a:spLocks noChangeArrowheads="1"/>
            </p:cNvSpPr>
            <p:nvPr/>
          </p:nvSpPr>
          <p:spPr bwMode="auto">
            <a:xfrm>
              <a:off x="2421" y="2859"/>
              <a:ext cx="872" cy="872"/>
            </a:xfrm>
            <a:prstGeom prst="ellipse">
              <a:avLst/>
            </a:prstGeom>
            <a:solidFill>
              <a:srgbClr val="21EB3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defTabSz="914400"/>
              <a:r>
                <a:rPr lang="uk-UA" altLang="uk-UA" sz="1600" b="1" i="1"/>
                <a:t>Пластична </a:t>
              </a:r>
            </a:p>
            <a:p>
              <a:pPr algn="ctr" defTabSz="914400"/>
              <a:r>
                <a:rPr lang="uk-UA" altLang="uk-UA" sz="1600" b="1" i="1"/>
                <a:t>імпровізація та </a:t>
              </a:r>
            </a:p>
            <a:p>
              <a:pPr algn="ctr" defTabSz="914400"/>
              <a:r>
                <a:rPr lang="uk-UA" altLang="uk-UA" sz="1600" b="1" i="1"/>
                <a:t>фізкульт-</a:t>
              </a:r>
            </a:p>
            <a:p>
              <a:pPr algn="ctr" defTabSz="914400"/>
              <a:r>
                <a:rPr lang="uk-UA" altLang="uk-UA" sz="1600" b="1" i="1"/>
                <a:t>хвилинки</a:t>
              </a:r>
            </a:p>
          </p:txBody>
        </p:sp>
        <p:sp>
          <p:nvSpPr>
            <p:cNvPr id="22536" name="_s1034"/>
            <p:cNvSpPr>
              <a:spLocks noChangeShapeType="1"/>
            </p:cNvSpPr>
            <p:nvPr/>
          </p:nvSpPr>
          <p:spPr bwMode="auto">
            <a:xfrm>
              <a:off x="3235" y="2204"/>
              <a:ext cx="378" cy="22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en-US"/>
            </a:p>
          </p:txBody>
        </p:sp>
        <p:sp>
          <p:nvSpPr>
            <p:cNvPr id="22537" name="_s1035"/>
            <p:cNvSpPr>
              <a:spLocks noChangeArrowheads="1"/>
            </p:cNvSpPr>
            <p:nvPr/>
          </p:nvSpPr>
          <p:spPr bwMode="auto">
            <a:xfrm>
              <a:off x="3554" y="2205"/>
              <a:ext cx="872" cy="872"/>
            </a:xfrm>
            <a:prstGeom prst="ellipse">
              <a:avLst/>
            </a:prstGeom>
            <a:solidFill>
              <a:srgbClr val="702CD4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defTabSz="914400"/>
              <a:r>
                <a:rPr lang="uk-UA" altLang="uk-UA" sz="1600" b="1" i="1"/>
                <a:t>Виконання </a:t>
              </a:r>
            </a:p>
            <a:p>
              <a:pPr algn="ctr" defTabSz="914400"/>
              <a:r>
                <a:rPr lang="uk-UA" altLang="uk-UA" sz="1600" b="1" i="1"/>
                <a:t>пісень</a:t>
              </a:r>
              <a:endParaRPr lang="ru-RU" altLang="uk-UA" sz="1600" b="1" i="1"/>
            </a:p>
            <a:p>
              <a:pPr algn="ctr" defTabSz="914400"/>
              <a:endParaRPr lang="uk-UA" altLang="uk-UA" sz="1300"/>
            </a:p>
          </p:txBody>
        </p:sp>
        <p:sp>
          <p:nvSpPr>
            <p:cNvPr id="22538" name="_s1036"/>
            <p:cNvSpPr>
              <a:spLocks noChangeShapeType="1"/>
            </p:cNvSpPr>
            <p:nvPr/>
          </p:nvSpPr>
          <p:spPr bwMode="auto">
            <a:xfrm flipV="1">
              <a:off x="3234" y="1551"/>
              <a:ext cx="379" cy="21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en-US"/>
            </a:p>
          </p:txBody>
        </p:sp>
        <p:sp>
          <p:nvSpPr>
            <p:cNvPr id="22539" name="_s1037"/>
            <p:cNvSpPr>
              <a:spLocks noChangeArrowheads="1"/>
            </p:cNvSpPr>
            <p:nvPr/>
          </p:nvSpPr>
          <p:spPr bwMode="auto">
            <a:xfrm>
              <a:off x="3554" y="897"/>
              <a:ext cx="872" cy="872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defTabSz="914400"/>
              <a:r>
                <a:rPr lang="uk-UA" altLang="uk-UA" sz="1600" b="1" i="1"/>
                <a:t>Засвоєння </a:t>
              </a:r>
            </a:p>
            <a:p>
              <a:pPr algn="ctr" defTabSz="914400"/>
              <a:r>
                <a:rPr lang="uk-UA" altLang="uk-UA" sz="1600" b="1" i="1"/>
                <a:t>музичних </a:t>
              </a:r>
            </a:p>
            <a:p>
              <a:pPr algn="ctr" defTabSz="914400"/>
              <a:r>
                <a:rPr lang="uk-UA" altLang="uk-UA" sz="1600" b="1" i="1"/>
                <a:t>понять і </a:t>
              </a:r>
            </a:p>
            <a:p>
              <a:pPr algn="ctr" defTabSz="914400"/>
              <a:r>
                <a:rPr lang="uk-UA" altLang="uk-UA" sz="1600" b="1" i="1"/>
                <a:t>термінів</a:t>
              </a:r>
              <a:endParaRPr lang="ru-RU" altLang="uk-UA" sz="1600" b="1" i="1"/>
            </a:p>
            <a:p>
              <a:pPr algn="ctr" defTabSz="914400"/>
              <a:endParaRPr lang="uk-UA" altLang="uk-UA" sz="1300"/>
            </a:p>
          </p:txBody>
        </p:sp>
        <p:sp>
          <p:nvSpPr>
            <p:cNvPr id="22540" name="_s1038"/>
            <p:cNvSpPr>
              <a:spLocks noChangeShapeType="1"/>
            </p:cNvSpPr>
            <p:nvPr/>
          </p:nvSpPr>
          <p:spPr bwMode="auto">
            <a:xfrm flipV="1">
              <a:off x="2857" y="1115"/>
              <a:ext cx="0" cy="43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en-US"/>
            </a:p>
          </p:txBody>
        </p:sp>
        <p:sp>
          <p:nvSpPr>
            <p:cNvPr id="22541" name="_s1039"/>
            <p:cNvSpPr>
              <a:spLocks noChangeArrowheads="1"/>
            </p:cNvSpPr>
            <p:nvPr/>
          </p:nvSpPr>
          <p:spPr bwMode="auto">
            <a:xfrm>
              <a:off x="2421" y="243"/>
              <a:ext cx="872" cy="872"/>
            </a:xfrm>
            <a:prstGeom prst="ellipse">
              <a:avLst/>
            </a:prstGeom>
            <a:solidFill>
              <a:srgbClr val="F21C3B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defTabSz="914400"/>
              <a:r>
                <a:rPr lang="uk-UA" altLang="uk-UA" sz="1600" b="1" i="1"/>
                <a:t>Елементарне </a:t>
              </a:r>
            </a:p>
            <a:p>
              <a:pPr algn="ctr" defTabSz="914400"/>
              <a:r>
                <a:rPr lang="uk-UA" altLang="uk-UA" sz="1600" b="1" i="1"/>
                <a:t>музикування</a:t>
              </a:r>
            </a:p>
          </p:txBody>
        </p:sp>
        <p:sp>
          <p:nvSpPr>
            <p:cNvPr id="22542" name="_s1040"/>
            <p:cNvSpPr>
              <a:spLocks noChangeArrowheads="1"/>
            </p:cNvSpPr>
            <p:nvPr/>
          </p:nvSpPr>
          <p:spPr bwMode="auto">
            <a:xfrm>
              <a:off x="2421" y="1552"/>
              <a:ext cx="872" cy="87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defTabSz="914400"/>
              <a:r>
                <a:rPr lang="uk-UA" altLang="uk-UA" sz="1600" b="1" i="1"/>
                <a:t>Структурні </a:t>
              </a:r>
            </a:p>
            <a:p>
              <a:pPr algn="ctr" defTabSz="914400"/>
              <a:r>
                <a:rPr lang="uk-UA" altLang="uk-UA" sz="1600" b="1" i="1"/>
                <a:t>компоненти </a:t>
              </a:r>
            </a:p>
            <a:p>
              <a:pPr algn="ctr" defTabSz="914400"/>
              <a:r>
                <a:rPr lang="uk-UA" altLang="uk-UA" sz="1600" b="1" i="1"/>
                <a:t> уроку</a:t>
              </a:r>
            </a:p>
            <a:p>
              <a:pPr algn="ctr" defTabSz="914400"/>
              <a:r>
                <a:rPr lang="uk-UA" altLang="uk-UA" sz="1600" b="1" i="1"/>
                <a:t> музичного</a:t>
              </a:r>
            </a:p>
            <a:p>
              <a:pPr algn="ctr" defTabSz="914400"/>
              <a:r>
                <a:rPr lang="uk-UA" altLang="uk-UA" sz="1600" b="1" i="1"/>
                <a:t> мистецтва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 smtClean="0"/>
              <a:t>Проблемне питання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57200" y="2233613"/>
            <a:ext cx="5221288" cy="3695700"/>
          </a:xfrm>
        </p:spPr>
        <p:txBody>
          <a:bodyPr/>
          <a:lstStyle/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sz="2800" dirty="0" smtClean="0"/>
              <a:t>«Підвищення ефективності навчально-виховного процесу шляхом використання інтерактивних методів навчання»</a:t>
            </a:r>
            <a:endParaRPr lang="uk-UA" sz="2800" dirty="0"/>
          </a:p>
        </p:txBody>
      </p:sp>
      <p:pic>
        <p:nvPicPr>
          <p:cNvPr id="23555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1238" y="1789113"/>
            <a:ext cx="5746750" cy="431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 smtClean="0"/>
              <a:t>Інтерактивні технології кооперативного навчання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752475" y="2176463"/>
            <a:ext cx="3286125" cy="36941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dirty="0" smtClean="0"/>
              <a:t>Робота в парах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dirty="0" smtClean="0"/>
              <a:t>Ротаційні трійки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dirty="0" smtClean="0"/>
              <a:t>Два-чотири-всі разом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dirty="0" smtClean="0"/>
              <a:t>Карусель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dirty="0" smtClean="0"/>
              <a:t>Робота в малих групах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dirty="0" smtClean="0"/>
              <a:t>Акваріум</a:t>
            </a:r>
            <a:endParaRPr lang="uk-UA" dirty="0"/>
          </a:p>
        </p:txBody>
      </p:sp>
      <p:pic>
        <p:nvPicPr>
          <p:cNvPr id="24579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8563" y="1830388"/>
            <a:ext cx="5565775" cy="417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>
                <a:effectLst/>
              </a:rPr>
              <a:t>Технології колективно-групового навчання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815975" y="1830388"/>
            <a:ext cx="3286125" cy="44116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dirty="0" smtClean="0"/>
              <a:t>Обговорення проблеми в загальному колі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dirty="0" smtClean="0"/>
              <a:t>Мікрофон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dirty="0" smtClean="0"/>
              <a:t>Незакінчені речення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dirty="0" smtClean="0"/>
              <a:t>Мозковий штурм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dirty="0" smtClean="0"/>
              <a:t>Навчаючи - учусь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dirty="0" smtClean="0"/>
              <a:t>Ажурна пилка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dirty="0" smtClean="0"/>
              <a:t>Аналіз ситуації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dirty="0" smtClean="0"/>
              <a:t>Дерево рішень</a:t>
            </a:r>
            <a:endParaRPr lang="uk-UA" dirty="0"/>
          </a:p>
        </p:txBody>
      </p:sp>
      <p:pic>
        <p:nvPicPr>
          <p:cNvPr id="25603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03825" y="1935163"/>
            <a:ext cx="5449888" cy="408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>
                <a:effectLst/>
              </a:rPr>
              <a:t>Технології ситуативного моделювання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752475" y="2305050"/>
            <a:ext cx="3286125" cy="33496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dirty="0">
                <a:effectLst/>
              </a:rPr>
              <a:t>Симуляції або імітаційні </a:t>
            </a:r>
            <a:r>
              <a:rPr lang="uk-UA" dirty="0" smtClean="0">
                <a:effectLst/>
              </a:rPr>
              <a:t>ігри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dirty="0">
                <a:effectLst/>
              </a:rPr>
              <a:t>Спрощене судове </a:t>
            </a:r>
            <a:r>
              <a:rPr lang="uk-UA" dirty="0" smtClean="0">
                <a:effectLst/>
              </a:rPr>
              <a:t>слухання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dirty="0">
                <a:effectLst/>
              </a:rPr>
              <a:t>Громадські </a:t>
            </a:r>
            <a:r>
              <a:rPr lang="uk-UA" dirty="0" smtClean="0">
                <a:effectLst/>
              </a:rPr>
              <a:t>слухання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dirty="0">
                <a:effectLst/>
              </a:rPr>
              <a:t>Розігрування ситуацій </a:t>
            </a:r>
            <a:r>
              <a:rPr lang="uk-UA" dirty="0" smtClean="0">
                <a:effectLst/>
              </a:rPr>
              <a:t>за ролями</a:t>
            </a:r>
            <a:endParaRPr lang="uk-UA" dirty="0"/>
          </a:p>
        </p:txBody>
      </p:sp>
      <p:pic>
        <p:nvPicPr>
          <p:cNvPr id="26627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60938" y="1935163"/>
            <a:ext cx="6307137" cy="417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>
                <a:effectLst/>
              </a:rPr>
              <a:t>Технології опрацювання дискусійних питань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752475" y="1817688"/>
            <a:ext cx="3286125" cy="4551362"/>
          </a:xfrm>
        </p:spPr>
        <p:txBody>
          <a:bodyPr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dirty="0">
                <a:effectLst/>
              </a:rPr>
              <a:t>Метод </a:t>
            </a:r>
            <a:r>
              <a:rPr lang="uk-UA" dirty="0" smtClean="0">
                <a:effectLst/>
              </a:rPr>
              <a:t>ПРЕС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dirty="0">
                <a:effectLst/>
              </a:rPr>
              <a:t>Займи </a:t>
            </a:r>
            <a:r>
              <a:rPr lang="uk-UA" dirty="0" smtClean="0">
                <a:effectLst/>
              </a:rPr>
              <a:t>позицію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dirty="0">
                <a:effectLst/>
              </a:rPr>
              <a:t>Зміни </a:t>
            </a:r>
            <a:r>
              <a:rPr lang="uk-UA" dirty="0" smtClean="0">
                <a:effectLst/>
              </a:rPr>
              <a:t>позицію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dirty="0">
                <a:effectLst/>
              </a:rPr>
              <a:t>Неперервна шкала </a:t>
            </a:r>
            <a:r>
              <a:rPr lang="uk-UA" dirty="0" smtClean="0">
                <a:effectLst/>
              </a:rPr>
              <a:t>думок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dirty="0" smtClean="0">
                <a:effectLst/>
              </a:rPr>
              <a:t>Дискусія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err="1">
                <a:effectLst/>
              </a:rPr>
              <a:t>Дискусія</a:t>
            </a:r>
            <a:r>
              <a:rPr lang="ru-RU" dirty="0">
                <a:effectLst/>
              </a:rPr>
              <a:t> в </a:t>
            </a:r>
            <a:r>
              <a:rPr lang="ru-RU" dirty="0" err="1">
                <a:effectLst/>
              </a:rPr>
              <a:t>стилі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телевізійного</a:t>
            </a:r>
            <a:r>
              <a:rPr lang="ru-RU" dirty="0">
                <a:effectLst/>
              </a:rPr>
              <a:t> </a:t>
            </a:r>
            <a:r>
              <a:rPr lang="ru-RU" dirty="0" smtClean="0">
                <a:effectLst/>
              </a:rPr>
              <a:t>ток-шоу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dirty="0">
                <a:effectLst/>
              </a:rPr>
              <a:t>Оцінювальна </a:t>
            </a:r>
            <a:r>
              <a:rPr lang="uk-UA" dirty="0" smtClean="0">
                <a:effectLst/>
              </a:rPr>
              <a:t>дискусія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dirty="0">
                <a:effectLst/>
              </a:rPr>
              <a:t>Дебати</a:t>
            </a:r>
            <a:endParaRPr lang="uk-UA" dirty="0"/>
          </a:p>
        </p:txBody>
      </p:sp>
      <p:pic>
        <p:nvPicPr>
          <p:cNvPr id="27651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60950" y="1935163"/>
            <a:ext cx="6069013" cy="419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144</TotalTime>
  <Words>268</Words>
  <Application>Microsoft Office PowerPoint</Application>
  <PresentationFormat>Произвольный</PresentationFormat>
  <Paragraphs>92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2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Bookman Old Style</vt:lpstr>
      <vt:lpstr>Rockwell</vt:lpstr>
      <vt:lpstr>Calibri</vt:lpstr>
      <vt:lpstr>Damask</vt:lpstr>
      <vt:lpstr>Damask</vt:lpstr>
      <vt:lpstr>«ВЧИТЕЛЬ РОКУ – 2017» </vt:lpstr>
      <vt:lpstr>Слайд 2</vt:lpstr>
      <vt:lpstr>МОЇ ВІДЗНАКИ</vt:lpstr>
      <vt:lpstr>Слайд 4</vt:lpstr>
      <vt:lpstr>ПРОБЛЕМНЕ ПИТАННЯ</vt:lpstr>
      <vt:lpstr>ІНТЕРАКТИВНІ ТЕХНОЛОГІЇ КООПЕРАТИВНОГО НАВЧАННЯ</vt:lpstr>
      <vt:lpstr>ТЕХНОЛОГІЇ КОЛЕКТИВНО-ГРУПОВОГО НАВЧАННЯ</vt:lpstr>
      <vt:lpstr>ТЕХНОЛОГІЇ СИТУАТИВНОГО МОДЕЛЮВАННЯ</vt:lpstr>
      <vt:lpstr>ТЕХНОЛОГІЇ ОПРАЦЮВАННЯ ДИСКУСІЙНИХ ПИТАНЬ</vt:lpstr>
      <vt:lpstr>МУЗИЧНІ ПРОЕКТИ</vt:lpstr>
      <vt:lpstr>НЕСТАНДАРТНІ ЗАНЯТТЯ</vt:lpstr>
      <vt:lpstr>НЕСТАНДАРТНІ ЗАНЯТТЯ</vt:lpstr>
      <vt:lpstr>НЕСТАНДАРТНІ ЗАНЯТТЯ</vt:lpstr>
      <vt:lpstr>МИСТЕЦЬКІ ПОДОРОЖІ</vt:lpstr>
      <vt:lpstr>МИСТЕЦЬКІ ПОДОРОЖІ</vt:lpstr>
      <vt:lpstr>ВИСНОВОК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«Вчитель року – 2016»</dc:title>
  <dc:creator>З Василь</dc:creator>
  <cp:lastModifiedBy>Microsoft Office</cp:lastModifiedBy>
  <cp:revision>21</cp:revision>
  <dcterms:created xsi:type="dcterms:W3CDTF">2016-11-30T15:25:26Z</dcterms:created>
  <dcterms:modified xsi:type="dcterms:W3CDTF">2016-12-20T10:03:13Z</dcterms:modified>
</cp:coreProperties>
</file>