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1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7" r:id="rId11"/>
    <p:sldId id="275" r:id="rId12"/>
    <p:sldId id="276" r:id="rId13"/>
    <p:sldId id="278" r:id="rId14"/>
    <p:sldId id="306" r:id="rId15"/>
    <p:sldId id="305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4" r:id="rId29"/>
    <p:sldId id="295" r:id="rId30"/>
    <p:sldId id="296" r:id="rId31"/>
    <p:sldId id="297" r:id="rId32"/>
    <p:sldId id="298" r:id="rId33"/>
    <p:sldId id="299" r:id="rId34"/>
    <p:sldId id="303" r:id="rId35"/>
    <p:sldId id="293" r:id="rId36"/>
    <p:sldId id="300" r:id="rId37"/>
    <p:sldId id="301" r:id="rId38"/>
    <p:sldId id="302" r:id="rId39"/>
    <p:sldId id="30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>
        <p:scale>
          <a:sx n="68" d="100"/>
          <a:sy n="68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74577D5-89EE-444B-8D7C-17FB197D039F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304A67C-9574-4554-86C6-5A47DCCB94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kozovalibrary1.blogspot.ru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Результат пошуку зображень за запитом &quot;дизайн для презентации  про книги бібліотеку powerpoint скачать бесплатно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99922" y="3717032"/>
            <a:ext cx="637206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Номінація</a:t>
            </a:r>
          </a:p>
          <a:p>
            <a:pPr algn="ctr"/>
            <a:r>
              <a:rPr lang="uk-U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 Шкільна бібліотека – інформаційний </a:t>
            </a:r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uk-U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навчального закладу ”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4840" y="2852936"/>
            <a:ext cx="44229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Всеукраїнський конкурс</a:t>
            </a:r>
          </a:p>
          <a:p>
            <a:pPr algn="ctr"/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“ Шкільна бібліотека - 2017 ”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06084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Козівська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загальноосвітня школа І-ІІІ ст. №1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522920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Бібліотекаря </a:t>
            </a:r>
          </a:p>
          <a:p>
            <a:pPr algn="r"/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Мадери Галини Михайлівни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395983" y="1700113"/>
            <a:ext cx="8466138" cy="4176715"/>
            <a:chOff x="337" y="844"/>
            <a:chExt cx="5333" cy="2631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337" y="844"/>
              <a:ext cx="1496" cy="907"/>
            </a:xfrm>
            <a:prstGeom prst="foldedCorner">
              <a:avLst>
                <a:gd name="adj" fmla="val 32045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uk-UA" b="1" dirty="0" smtClean="0">
                <a:latin typeface="Times New Roman" pitchFamily="18" charset="0"/>
              </a:endParaRPr>
            </a:p>
            <a:p>
              <a:pPr algn="ctr"/>
              <a:endParaRPr lang="uk-UA" sz="900" b="1" dirty="0" smtClean="0">
                <a:latin typeface="Times New Roman" pitchFamily="18" charset="0"/>
              </a:endParaRPr>
            </a:p>
            <a:p>
              <a:pPr algn="ctr"/>
              <a:r>
                <a:rPr lang="uk-UA" sz="2000" b="1" dirty="0" smtClean="0">
                  <a:latin typeface="Times New Roman" pitchFamily="18" charset="0"/>
                </a:rPr>
                <a:t>Бібліотечні уроки</a:t>
              </a:r>
              <a:endParaRPr lang="ru-RU" sz="2000" dirty="0">
                <a:latin typeface="Calibri" pitchFamily="34" charset="0"/>
              </a:endParaRPr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2015" y="1162"/>
              <a:ext cx="1643" cy="677"/>
            </a:xfrm>
            <a:prstGeom prst="foldedCorner">
              <a:avLst>
                <a:gd name="adj" fmla="val 38696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uk-UA" sz="2000" b="1" dirty="0" smtClean="0">
                <a:latin typeface="Times New Roman" pitchFamily="18" charset="0"/>
              </a:endParaRPr>
            </a:p>
            <a:p>
              <a:pPr algn="ctr"/>
              <a:r>
                <a:rPr lang="uk-UA" sz="2000" b="1" dirty="0" smtClean="0">
                  <a:latin typeface="Times New Roman" pitchFamily="18" charset="0"/>
                </a:rPr>
                <a:t>Масові заходи</a:t>
              </a:r>
              <a:endParaRPr lang="ru-RU" sz="2000" dirty="0">
                <a:latin typeface="Calibri" pitchFamily="34" charset="0"/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4102" y="1434"/>
              <a:ext cx="1568" cy="677"/>
            </a:xfrm>
            <a:prstGeom prst="foldedCorner">
              <a:avLst>
                <a:gd name="adj" fmla="val 37368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uk-UA" sz="900" b="1" dirty="0" smtClean="0">
                <a:latin typeface="Times New Roman" pitchFamily="18" charset="0"/>
              </a:endParaRPr>
            </a:p>
            <a:p>
              <a:pPr algn="ctr"/>
              <a:endParaRPr lang="uk-UA" sz="900" b="1" dirty="0" smtClean="0">
                <a:latin typeface="Times New Roman" pitchFamily="18" charset="0"/>
              </a:endParaRPr>
            </a:p>
            <a:p>
              <a:pPr algn="ctr"/>
              <a:r>
                <a:rPr lang="uk-UA" sz="2000" b="1" dirty="0" smtClean="0">
                  <a:latin typeface="Times New Roman" pitchFamily="18" charset="0"/>
                </a:rPr>
                <a:t>Книжкові виставки</a:t>
              </a:r>
              <a:endParaRPr lang="ru-RU" sz="2000" dirty="0">
                <a:latin typeface="Calibri" pitchFamily="34" charset="0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8" y="2251"/>
              <a:ext cx="1633" cy="1088"/>
            </a:xfrm>
            <a:prstGeom prst="foldedCorner">
              <a:avLst>
                <a:gd name="adj" fmla="val 26344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uk-UA" sz="900" b="1" dirty="0" smtClean="0">
                <a:latin typeface="Times New Roman" pitchFamily="18" charset="0"/>
              </a:endParaRPr>
            </a:p>
            <a:p>
              <a:pPr algn="ctr"/>
              <a:endParaRPr lang="uk-UA" sz="900" b="1" dirty="0" smtClean="0">
                <a:latin typeface="Times New Roman" pitchFamily="18" charset="0"/>
              </a:endParaRPr>
            </a:p>
            <a:p>
              <a:pPr algn="ctr"/>
              <a:endParaRPr lang="uk-UA" sz="900" b="1" dirty="0" smtClean="0">
                <a:latin typeface="Times New Roman" pitchFamily="18" charset="0"/>
              </a:endParaRPr>
            </a:p>
            <a:p>
              <a:pPr algn="ctr"/>
              <a:r>
                <a:rPr lang="uk-UA" sz="2000" b="1" dirty="0" smtClean="0">
                  <a:latin typeface="Times New Roman" pitchFamily="18" charset="0"/>
                </a:rPr>
                <a:t>Рекомендаційні списки літератури</a:t>
              </a:r>
              <a:endParaRPr lang="ru-RU" sz="2000" b="1" dirty="0">
                <a:latin typeface="Calibri" pitchFamily="34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2333" y="2205"/>
              <a:ext cx="1496" cy="680"/>
            </a:xfrm>
            <a:prstGeom prst="foldedCorner">
              <a:avLst>
                <a:gd name="adj" fmla="val 38562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uk-UA" sz="800" b="1" dirty="0" smtClean="0">
                <a:latin typeface="Times New Roman" pitchFamily="18" charset="0"/>
              </a:endParaRPr>
            </a:p>
            <a:p>
              <a:pPr algn="ctr"/>
              <a:endParaRPr lang="uk-UA" sz="800" b="1" dirty="0" smtClean="0">
                <a:latin typeface="Times New Roman" pitchFamily="18" charset="0"/>
              </a:endParaRPr>
            </a:p>
            <a:p>
              <a:pPr algn="ctr"/>
              <a:r>
                <a:rPr lang="uk-UA" sz="2000" b="1" dirty="0" smtClean="0">
                  <a:latin typeface="Times New Roman" pitchFamily="18" charset="0"/>
                </a:rPr>
                <a:t>Бесіди</a:t>
              </a:r>
              <a:endParaRPr lang="ru-RU" sz="2000" b="1" dirty="0">
                <a:latin typeface="Calibri" pitchFamily="34" charset="0"/>
              </a:endParaRPr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4011" y="2659"/>
              <a:ext cx="1587" cy="816"/>
            </a:xfrm>
            <a:prstGeom prst="foldedCorner">
              <a:avLst>
                <a:gd name="adj" fmla="val 39015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uk-UA" sz="900" b="1" dirty="0" smtClean="0">
                <a:latin typeface="Times New Roman" pitchFamily="18" charset="0"/>
              </a:endParaRPr>
            </a:p>
            <a:p>
              <a:pPr algn="ctr"/>
              <a:endParaRPr lang="uk-UA" sz="900" b="1" dirty="0" smtClean="0">
                <a:latin typeface="Times New Roman" pitchFamily="18" charset="0"/>
              </a:endParaRPr>
            </a:p>
            <a:p>
              <a:pPr algn="ctr"/>
              <a:r>
                <a:rPr lang="uk-UA" sz="2000" b="1" dirty="0" smtClean="0">
                  <a:latin typeface="Times New Roman" pitchFamily="18" charset="0"/>
                </a:rPr>
                <a:t>Бібліографічні огляди</a:t>
              </a:r>
              <a:endParaRPr lang="ru-RU" sz="2000" b="1" dirty="0">
                <a:latin typeface="Calibri" pitchFamily="34" charset="0"/>
              </a:endParaRPr>
            </a:p>
          </p:txBody>
        </p:sp>
      </p:grpSp>
      <p:pic>
        <p:nvPicPr>
          <p:cNvPr id="34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339752" y="260648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Традиційні джерела інформації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1052736"/>
            <a:ext cx="8568952" cy="51125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19672" y="18864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cs typeface="Aharoni" pitchFamily="2" charset="-79"/>
              </a:rPr>
              <a:t>Основні завдання шкільної бібліотеки</a:t>
            </a:r>
            <a:endParaRPr lang="ru-RU" sz="2400" b="1" dirty="0"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1268760"/>
            <a:ext cx="79928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uk-UA" dirty="0" smtClean="0"/>
              <a:t>   </a:t>
            </a:r>
            <a:r>
              <a:rPr lang="uk-UA" sz="2400" b="1" dirty="0" smtClean="0"/>
              <a:t>Інформувати, консультувати та допомагати читачеві у виборі книги;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/>
              <a:t>  Сприяти вивченню, задоволенню і розвитку інформаційних потреб і запитів, зростанню кола, пізнавальних, читацьких інтересів;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/>
              <a:t>  Виховання в учнів інформаційної культури;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/>
              <a:t>  Виховання мислячого, вдумливого грамотного читача;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/>
              <a:t>  Створити комфортне бібліотечне середовище, забезпечувати реформування бібліотеки в таку, яка б включала як традиційні, так і сучасні носії інформації.</a:t>
            </a:r>
          </a:p>
          <a:p>
            <a:pPr>
              <a:buFont typeface="Wingdings" pitchFamily="2" charset="2"/>
              <a:buChar char="§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51520" y="1052736"/>
            <a:ext cx="8568952" cy="5400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95736" y="0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800" b="1" dirty="0" smtClean="0"/>
          </a:p>
          <a:p>
            <a:pPr algn="ctr"/>
            <a:r>
              <a:rPr lang="uk-UA" sz="3200" b="1" dirty="0" smtClean="0"/>
              <a:t>Мої задачі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196752"/>
            <a:ext cx="8208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3600" b="1" dirty="0" smtClean="0"/>
              <a:t>   допомагати учню оволодіти програмовими знаннями та закріпити їх бібліотечними засобами;</a:t>
            </a:r>
          </a:p>
          <a:p>
            <a:pPr>
              <a:buFont typeface="Arial" pitchFamily="34" charset="0"/>
              <a:buChar char="•"/>
            </a:pPr>
            <a:r>
              <a:rPr lang="uk-UA" sz="3600" b="1" dirty="0" smtClean="0"/>
              <a:t>  Виховувати бажання самостійно розширювати обсяг знань;</a:t>
            </a:r>
          </a:p>
          <a:p>
            <a:pPr>
              <a:buFont typeface="Arial" pitchFamily="34" charset="0"/>
              <a:buChar char="•"/>
            </a:pPr>
            <a:r>
              <a:rPr lang="uk-UA" sz="3600" b="1" dirty="0" smtClean="0"/>
              <a:t>  Навчити розуміти, користуватися різноманітними джерелами інформації.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Результат пошуку зображень за запитом &quot;цікаві картинки про книги малюнки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1798452" cy="1512168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979712" y="1772816"/>
            <a:ext cx="2736304" cy="1800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Бібліотека - шкільний інформаційний центр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323528" y="908720"/>
            <a:ext cx="2303463" cy="1008112"/>
          </a:xfrm>
          <a:prstGeom prst="foldedCorner">
            <a:avLst>
              <a:gd name="adj" fmla="val 41805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>
              <a:buFont typeface="+mj-lt"/>
              <a:buAutoNum type="arabicPeriod"/>
            </a:pPr>
            <a:endParaRPr lang="uk-UA" b="1" dirty="0" smtClean="0">
              <a:latin typeface="Times New Roman" pitchFamily="18" charset="0"/>
            </a:endParaRPr>
          </a:p>
          <a:p>
            <a:pPr marL="457200" indent="-457200" algn="ctr">
              <a:buFont typeface="+mj-lt"/>
              <a:buAutoNum type="arabicPeriod"/>
            </a:pPr>
            <a:endParaRPr lang="ru-RU" sz="20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908720"/>
            <a:ext cx="18662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1400" b="1" dirty="0" smtClean="0"/>
              <a:t>Учні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400" b="1" dirty="0" smtClean="0"/>
              <a:t>Вчителі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400" b="1" dirty="0" smtClean="0"/>
              <a:t>Батьки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400" b="1" dirty="0" smtClean="0"/>
              <a:t>Співробітники </a:t>
            </a:r>
          </a:p>
          <a:p>
            <a:pPr marL="342900" indent="-342900">
              <a:buFont typeface="+mj-lt"/>
              <a:buAutoNum type="arabicPeriod"/>
            </a:pP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5486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Користувачі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004048" y="620688"/>
            <a:ext cx="3960440" cy="2088232"/>
          </a:xfrm>
          <a:prstGeom prst="foldedCorner">
            <a:avLst>
              <a:gd name="adj" fmla="val 29943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>
              <a:buFont typeface="+mj-lt"/>
              <a:buAutoNum type="arabicPeriod"/>
            </a:pPr>
            <a:endParaRPr lang="uk-UA" b="1" dirty="0" smtClean="0">
              <a:latin typeface="Times New Roman" pitchFamily="18" charset="0"/>
            </a:endParaRPr>
          </a:p>
          <a:p>
            <a:pPr marL="457200" indent="-457200" algn="ctr">
              <a:buFont typeface="+mj-lt"/>
              <a:buAutoNum type="arabicPeriod"/>
            </a:pPr>
            <a:endParaRPr lang="ru-RU" sz="2000" dirty="0">
              <a:latin typeface="Calibri" pitchFamily="34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251520" y="3933056"/>
            <a:ext cx="3312368" cy="1872208"/>
          </a:xfrm>
          <a:prstGeom prst="foldedCorner">
            <a:avLst>
              <a:gd name="adj" fmla="val 23771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>
              <a:buFont typeface="+mj-lt"/>
              <a:buAutoNum type="arabicPeriod"/>
            </a:pPr>
            <a:endParaRPr lang="uk-UA" b="1" dirty="0" smtClean="0">
              <a:latin typeface="Times New Roman" pitchFamily="18" charset="0"/>
            </a:endParaRPr>
          </a:p>
          <a:p>
            <a:pPr marL="457200" indent="-457200" algn="ctr">
              <a:buFont typeface="+mj-lt"/>
              <a:buAutoNum type="arabicPeriod"/>
            </a:pPr>
            <a:endParaRPr lang="ru-RU" sz="2000" dirty="0">
              <a:latin typeface="Calibri" pitchFamily="34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851920" y="4581128"/>
            <a:ext cx="2448272" cy="1872208"/>
          </a:xfrm>
          <a:prstGeom prst="foldedCorner">
            <a:avLst>
              <a:gd name="adj" fmla="val 2151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>
              <a:buFont typeface="+mj-lt"/>
              <a:buAutoNum type="arabicPeriod"/>
            </a:pPr>
            <a:endParaRPr lang="uk-UA" b="1" dirty="0" smtClean="0">
              <a:latin typeface="Times New Roman" pitchFamily="18" charset="0"/>
            </a:endParaRPr>
          </a:p>
          <a:p>
            <a:pPr marL="457200" indent="-457200" algn="ctr">
              <a:buFont typeface="+mj-lt"/>
              <a:buAutoNum type="arabicPeriod"/>
            </a:pPr>
            <a:endParaRPr lang="ru-RU" sz="2000" dirty="0">
              <a:latin typeface="Calibri" pitchFamily="34" charset="0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44208" y="3356992"/>
            <a:ext cx="2520280" cy="1656184"/>
          </a:xfrm>
          <a:prstGeom prst="foldedCorner">
            <a:avLst>
              <a:gd name="adj" fmla="val 27789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>
              <a:buFont typeface="+mj-lt"/>
              <a:buAutoNum type="arabicPeriod"/>
            </a:pPr>
            <a:endParaRPr lang="uk-UA" b="1" dirty="0" smtClean="0">
              <a:latin typeface="Times New Roman" pitchFamily="18" charset="0"/>
            </a:endParaRPr>
          </a:p>
          <a:p>
            <a:pPr marL="457200" indent="-457200" algn="ctr">
              <a:buFont typeface="+mj-lt"/>
              <a:buAutoNum type="arabicPeriod"/>
            </a:pPr>
            <a:endParaRPr lang="ru-RU" sz="200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6136" y="2606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Цільові орієнтири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9544" y="692696"/>
            <a:ext cx="4104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1600" b="1" dirty="0" smtClean="0"/>
              <a:t>Забезпечення навчального процесу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600" b="1" dirty="0" smtClean="0"/>
              <a:t>Поповнення книжкового фонду і інформаційної структури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600" b="1" dirty="0" smtClean="0"/>
              <a:t>Підвищення кваліфікації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600" b="1" dirty="0" smtClean="0"/>
              <a:t>Виховання гармонійної особистості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600" b="1" dirty="0" smtClean="0"/>
              <a:t>Інформаційний центр школи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43608" y="3573016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Наша місія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005064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uk-UA" b="1" dirty="0" smtClean="0"/>
              <a:t>      Навчити кожну зростаючу людину шукати, знаходити і переробляти інформацію, щоб стати висококультурною і духовно багатою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39952" y="3933056"/>
            <a:ext cx="1716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Інформаційні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 ресурси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1920" y="4581128"/>
            <a:ext cx="2687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b="1" dirty="0" smtClean="0"/>
              <a:t>Традиційні</a:t>
            </a: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/>
              <a:t>Електронні</a:t>
            </a: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/>
              <a:t>Бази даних</a:t>
            </a: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/>
              <a:t>Електронний каталог</a:t>
            </a: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/>
              <a:t>С</a:t>
            </a:r>
            <a:r>
              <a:rPr lang="en-US" b="1" dirty="0" smtClean="0"/>
              <a:t>D, DVD</a:t>
            </a:r>
            <a:r>
              <a:rPr lang="uk-UA" b="1" dirty="0" smtClean="0"/>
              <a:t> диски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516216" y="2996952"/>
            <a:ext cx="2142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Книжковий фонд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72200" y="3429000"/>
            <a:ext cx="25733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b="1" dirty="0" smtClean="0"/>
              <a:t>Фонд підручників</a:t>
            </a: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/>
              <a:t>Фонд художньої </a:t>
            </a:r>
          </a:p>
          <a:p>
            <a:pPr marL="342900" indent="-342900"/>
            <a:r>
              <a:rPr lang="uk-UA" b="1" dirty="0" smtClean="0"/>
              <a:t>      літератури</a:t>
            </a:r>
          </a:p>
          <a:p>
            <a:pPr marL="342900" indent="-342900">
              <a:buAutoNum type="arabicPeriod" startAt="3"/>
            </a:pPr>
            <a:r>
              <a:rPr lang="uk-UA" b="1" dirty="0" smtClean="0"/>
              <a:t>Фонд галузевої </a:t>
            </a:r>
          </a:p>
          <a:p>
            <a:pPr marL="342900" indent="-342900"/>
            <a:r>
              <a:rPr lang="uk-UA" b="1" dirty="0" smtClean="0"/>
              <a:t>      літератури</a:t>
            </a:r>
            <a:endParaRPr lang="ru-RU" b="1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4644008" y="2852936"/>
            <a:ext cx="1768875" cy="13925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707904" y="3429000"/>
            <a:ext cx="451027" cy="1106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3923928" y="1124744"/>
            <a:ext cx="108012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2627784" y="1268760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2555776" y="3501008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Результат пошуку зображень за запитом &quot;картинки про книгу комп'ютер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085184"/>
            <a:ext cx="1944216" cy="16017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4860032" y="3212976"/>
            <a:ext cx="4032448" cy="13681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788024" y="5085184"/>
            <a:ext cx="3024336" cy="12024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55576" y="4869160"/>
            <a:ext cx="2736304" cy="14184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572000" y="1268760"/>
            <a:ext cx="3384376" cy="12024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347864" y="188640"/>
            <a:ext cx="1428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/>
              <a:t>Мета</a:t>
            </a:r>
            <a:endParaRPr lang="ru-RU" sz="4000" b="1" dirty="0"/>
          </a:p>
        </p:txBody>
      </p:sp>
      <p:pic>
        <p:nvPicPr>
          <p:cNvPr id="1028" name="Picture 4" descr="Пов’язане зображен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4013561" cy="24482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32040" y="1340768"/>
            <a:ext cx="22270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Передача</a:t>
            </a: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 інформації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3429000"/>
            <a:ext cx="32158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Визначення кола</a:t>
            </a: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 інтересів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5229200"/>
            <a:ext cx="2271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Постановка</a:t>
            </a: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 питання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5085184"/>
            <a:ext cx="1816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Пошук </a:t>
            </a: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відповіді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rot="1252515">
            <a:off x="2701423" y="2536120"/>
            <a:ext cx="1585016" cy="705300"/>
          </a:xfrm>
          <a:prstGeom prst="curved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 rot="2605974">
            <a:off x="7100947" y="4619436"/>
            <a:ext cx="342705" cy="58066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8640039">
            <a:off x="6553800" y="2428428"/>
            <a:ext cx="318001" cy="787848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5400000">
            <a:off x="3995935" y="5085185"/>
            <a:ext cx="360041" cy="108012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915816" y="188640"/>
            <a:ext cx="2576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/>
              <a:t>Реалізація</a:t>
            </a:r>
            <a:endParaRPr lang="ru-RU" sz="3600" b="1" dirty="0"/>
          </a:p>
        </p:txBody>
      </p:sp>
      <p:pic>
        <p:nvPicPr>
          <p:cNvPr id="2050" name="Picture 2" descr="Результат пошуку зображень за запитом &quot;комп'ютер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90218"/>
            <a:ext cx="4200153" cy="330071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4860032" y="1412776"/>
            <a:ext cx="3744416" cy="14401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Створення проектів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51520" y="1268760"/>
            <a:ext cx="4104456" cy="244827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Використання </a:t>
            </a:r>
            <a:r>
              <a:rPr lang="uk-UA" sz="2400" b="1" dirty="0" err="1" smtClean="0">
                <a:solidFill>
                  <a:srgbClr val="002060"/>
                </a:solidFill>
              </a:rPr>
              <a:t>комп</a:t>
            </a:r>
            <a:r>
              <a:rPr lang="en-US" sz="2400" b="1" dirty="0" smtClean="0">
                <a:solidFill>
                  <a:srgbClr val="002060"/>
                </a:solidFill>
              </a:rPr>
              <a:t>’</a:t>
            </a:r>
            <a:r>
              <a:rPr lang="uk-UA" sz="2400" b="1" dirty="0" err="1" smtClean="0">
                <a:solidFill>
                  <a:srgbClr val="002060"/>
                </a:solidFill>
              </a:rPr>
              <a:t>ютерних</a:t>
            </a:r>
            <a:r>
              <a:rPr lang="uk-UA" sz="2400" b="1" dirty="0" smtClean="0">
                <a:solidFill>
                  <a:srgbClr val="002060"/>
                </a:solidFill>
              </a:rPr>
              <a:t>  навчальних програм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39552" y="4509120"/>
            <a:ext cx="3456384" cy="156247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Демонстрація наочності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39752" y="18864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Мої професійні цілі</a:t>
            </a:r>
            <a:endParaRPr lang="ru-RU" sz="28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552" y="1124744"/>
            <a:ext cx="6336704" cy="1584176"/>
          </a:xfrm>
          <a:prstGeom prst="roundRect">
            <a:avLst>
              <a:gd name="adj" fmla="val 2199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Створити оптимальні умови для залучення нових читачів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9632" y="2996952"/>
            <a:ext cx="6552728" cy="1584176"/>
          </a:xfrm>
          <a:prstGeom prst="roundRect">
            <a:avLst>
              <a:gd name="adj" fmla="val 2199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Запрошувати до читання, пропонуючи друковані видання, і популяризуючи новітні технології – електронні книги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67744" y="4941168"/>
            <a:ext cx="6336704" cy="1584176"/>
          </a:xfrm>
          <a:prstGeom prst="roundRect">
            <a:avLst>
              <a:gd name="adj" fmla="val 2199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300" b="1" dirty="0" smtClean="0">
                <a:solidFill>
                  <a:srgbClr val="002060"/>
                </a:solidFill>
              </a:rPr>
              <a:t>Стати для читачів другом і порадником; перетворити бібліотеку на головний </a:t>
            </a:r>
            <a:r>
              <a:rPr lang="uk-UA" sz="2800" b="1" dirty="0" smtClean="0">
                <a:solidFill>
                  <a:srgbClr val="002060"/>
                </a:solidFill>
              </a:rPr>
              <a:t>інформаційний центр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51720" y="188640"/>
            <a:ext cx="485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/>
              <a:t>Основні принципи роботи</a:t>
            </a:r>
            <a:endParaRPr lang="ru-RU" sz="2800" b="1" dirty="0"/>
          </a:p>
        </p:txBody>
      </p:sp>
      <p:sp>
        <p:nvSpPr>
          <p:cNvPr id="4" name="Солнце 3"/>
          <p:cNvSpPr/>
          <p:nvPr/>
        </p:nvSpPr>
        <p:spPr>
          <a:xfrm>
            <a:off x="5436096" y="1052736"/>
            <a:ext cx="3240360" cy="3024336"/>
          </a:xfrm>
          <a:prstGeom prst="sun">
            <a:avLst>
              <a:gd name="adj" fmla="val 19790"/>
            </a:avLst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/>
                </a:solidFill>
              </a:rPr>
              <a:t>Бібліотека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251520" y="1124744"/>
            <a:ext cx="3672408" cy="25922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Цікавість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323528" y="3501008"/>
            <a:ext cx="4824536" cy="216024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Доступність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4572000" y="4437112"/>
            <a:ext cx="4104456" cy="1922512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Популярність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2339752" y="2348880"/>
            <a:ext cx="3240360" cy="1584176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</a:rPr>
              <a:t>Сучасність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9512" y="980728"/>
            <a:ext cx="8784976" cy="54509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39752" y="188640"/>
            <a:ext cx="4011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Інформаційна робота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1" y="1124744"/>
            <a:ext cx="87129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i="1" u="sng" dirty="0" smtClean="0">
              <a:solidFill>
                <a:srgbClr val="002060"/>
              </a:solidFill>
            </a:endParaRPr>
          </a:p>
          <a:p>
            <a:pPr algn="ctr"/>
            <a:r>
              <a:rPr lang="uk-UA" b="1" i="1" u="sng" dirty="0" err="1" smtClean="0">
                <a:solidFill>
                  <a:srgbClr val="002060"/>
                </a:solidFill>
              </a:rPr>
              <a:t>Комп</a:t>
            </a:r>
            <a:r>
              <a:rPr lang="en-US" b="1" i="1" u="sng" dirty="0" smtClean="0">
                <a:solidFill>
                  <a:srgbClr val="002060"/>
                </a:solidFill>
              </a:rPr>
              <a:t>’</a:t>
            </a:r>
            <a:r>
              <a:rPr lang="uk-UA" b="1" i="1" u="sng" dirty="0" err="1" smtClean="0">
                <a:solidFill>
                  <a:srgbClr val="002060"/>
                </a:solidFill>
              </a:rPr>
              <a:t>ютерні</a:t>
            </a:r>
            <a:r>
              <a:rPr lang="uk-UA" b="1" i="1" u="sng" dirty="0" smtClean="0">
                <a:solidFill>
                  <a:srgbClr val="002060"/>
                </a:solidFill>
              </a:rPr>
              <a:t> технології у своїй роботі використовую для: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/>
              <a:t> наповнення новою інформацією створеного мною бібліотечного </a:t>
            </a:r>
            <a:r>
              <a:rPr lang="uk-UA" b="1" dirty="0" err="1" smtClean="0"/>
              <a:t>блогу</a:t>
            </a:r>
            <a:r>
              <a:rPr lang="uk-UA" b="1" dirty="0" smtClean="0"/>
              <a:t> –</a:t>
            </a:r>
          </a:p>
          <a:p>
            <a:pPr algn="ctr"/>
            <a:r>
              <a:rPr lang="en-US" b="1" u="sng" dirty="0" smtClean="0">
                <a:hlinkClick r:id="rId3"/>
              </a:rPr>
              <a:t>http</a:t>
            </a:r>
            <a:r>
              <a:rPr lang="uk-UA" b="1" u="sng" dirty="0" smtClean="0">
                <a:hlinkClick r:id="rId3"/>
              </a:rPr>
              <a:t>://</a:t>
            </a:r>
            <a:r>
              <a:rPr lang="en-US" b="1" u="sng" dirty="0" err="1" smtClean="0">
                <a:hlinkClick r:id="rId3"/>
              </a:rPr>
              <a:t>kozovalibrary</a:t>
            </a:r>
            <a:r>
              <a:rPr lang="uk-UA" b="1" u="sng" dirty="0" smtClean="0">
                <a:hlinkClick r:id="rId3"/>
              </a:rPr>
              <a:t>1.</a:t>
            </a:r>
            <a:r>
              <a:rPr lang="en-US" b="1" u="sng" dirty="0" err="1" smtClean="0">
                <a:hlinkClick r:id="rId3"/>
              </a:rPr>
              <a:t>blogspot</a:t>
            </a:r>
            <a:r>
              <a:rPr lang="uk-UA" b="1" u="sng" dirty="0" smtClean="0">
                <a:hlinkClick r:id="rId3"/>
              </a:rPr>
              <a:t>.</a:t>
            </a:r>
            <a:r>
              <a:rPr lang="en-US" b="1" u="sng" dirty="0" err="1" smtClean="0">
                <a:hlinkClick r:id="rId3"/>
              </a:rPr>
              <a:t>ru</a:t>
            </a:r>
            <a:endParaRPr lang="uk-UA" b="1" dirty="0" smtClean="0"/>
          </a:p>
          <a:p>
            <a:pPr>
              <a:buFont typeface="Arial" pitchFamily="34" charset="0"/>
              <a:buChar char="•"/>
            </a:pPr>
            <a:r>
              <a:rPr lang="uk-UA" b="1" dirty="0" smtClean="0"/>
              <a:t> підготовки документації і звітності по роботі;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/>
              <a:t> створення електронних баз даних;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/>
              <a:t> ефективного обслуговування читачів;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/>
              <a:t>організації естетичного оформлення бібліотеки та наочної </a:t>
            </a:r>
          </a:p>
          <a:p>
            <a:r>
              <a:rPr lang="uk-UA" b="1" dirty="0" smtClean="0"/>
              <a:t>популяризації літератури (</a:t>
            </a:r>
            <a:r>
              <a:rPr lang="uk-UA" b="1" dirty="0" err="1" smtClean="0"/>
              <a:t>комп</a:t>
            </a:r>
            <a:r>
              <a:rPr lang="en-US" b="1" dirty="0" smtClean="0"/>
              <a:t>’</a:t>
            </a:r>
            <a:r>
              <a:rPr lang="uk-UA" b="1" dirty="0" err="1" smtClean="0"/>
              <a:t>ютерний</a:t>
            </a:r>
            <a:r>
              <a:rPr lang="uk-UA" b="1" dirty="0" smtClean="0"/>
              <a:t> дизайн книжкових виставок, інформаційних стендів,</a:t>
            </a:r>
            <a:r>
              <a:rPr lang="en-US" b="1" dirty="0" smtClean="0"/>
              <a:t> </a:t>
            </a:r>
            <a:r>
              <a:rPr lang="uk-UA" b="1" dirty="0" smtClean="0"/>
              <a:t>календаря </a:t>
            </a:r>
            <a:r>
              <a:rPr lang="uk-UA" b="1" dirty="0" err="1" smtClean="0"/>
              <a:t>пам</a:t>
            </a:r>
            <a:r>
              <a:rPr lang="en-US" b="1" dirty="0" smtClean="0"/>
              <a:t>’</a:t>
            </a:r>
            <a:r>
              <a:rPr lang="uk-UA" b="1" dirty="0" err="1" smtClean="0"/>
              <a:t>ятних</a:t>
            </a:r>
            <a:r>
              <a:rPr lang="uk-UA" b="1" dirty="0" smtClean="0"/>
              <a:t> та знаменних дат, тематичних полиць);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/>
              <a:t> підготовки презентацій, проведення масової роботи з читачами;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/>
              <a:t> підготовки інформаційних джерел щодо популяризації бібліотечного фонду та реклами бібліотеки</a:t>
            </a:r>
            <a:r>
              <a:rPr lang="en-US" b="1" dirty="0" smtClean="0"/>
              <a:t> </a:t>
            </a:r>
            <a:r>
              <a:rPr lang="uk-UA" b="1" dirty="0" smtClean="0"/>
              <a:t>(інформаційні </a:t>
            </a:r>
            <a:r>
              <a:rPr lang="uk-UA" b="1" dirty="0" err="1" smtClean="0"/>
              <a:t>флаєри</a:t>
            </a:r>
            <a:r>
              <a:rPr lang="uk-UA" b="1" dirty="0" smtClean="0"/>
              <a:t>, візитки бібліотеки, експрес-інформації, </a:t>
            </a:r>
            <a:r>
              <a:rPr lang="uk-UA" b="1" dirty="0" err="1" smtClean="0"/>
              <a:t>пам</a:t>
            </a:r>
            <a:r>
              <a:rPr lang="en-US" b="1" dirty="0" smtClean="0"/>
              <a:t>’</a:t>
            </a:r>
            <a:r>
              <a:rPr lang="uk-UA" b="1" dirty="0" smtClean="0"/>
              <a:t>ятки та інше);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/>
              <a:t> співпраці з учителями (пошук додаткової інформації і допомога у презентації уроків та інше).</a:t>
            </a:r>
          </a:p>
          <a:p>
            <a:endParaRPr lang="uk-UA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1196752"/>
            <a:ext cx="8568952" cy="49685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6072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/>
              <a:t>Основними напрямками роботи бібліотеки як </a:t>
            </a:r>
          </a:p>
          <a:p>
            <a:pPr algn="ctr"/>
            <a:r>
              <a:rPr lang="uk-UA" sz="2000" b="1" dirty="0" smtClean="0"/>
              <a:t>інформаційного центру є: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556792"/>
            <a:ext cx="840089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/>
              <a:t> </a:t>
            </a:r>
            <a:r>
              <a:rPr lang="uk-UA" sz="2400" b="1" dirty="0" smtClean="0">
                <a:solidFill>
                  <a:srgbClr val="002060"/>
                </a:solidFill>
              </a:rPr>
              <a:t>вивчення інформаційних потреб та запитів читачів;</a:t>
            </a: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</a:rPr>
              <a:t> повноцінне інформаційне забезпечення 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  навчально-виховного процесу;</a:t>
            </a: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</a:rPr>
              <a:t> інформаційний сервіс шкільної бібліотеки;</a:t>
            </a: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</a:rPr>
              <a:t> формування в учнів основ інформаційної культури.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  сутність інформаційної роботи полягає в тому, щоб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  довести до читача всю тю інформацію, якою 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  шкільна бібліотека володіє. У </a:t>
            </a:r>
            <a:r>
              <a:rPr lang="uk-UA" sz="2400" b="1" dirty="0" err="1" smtClean="0">
                <a:solidFill>
                  <a:srgbClr val="002060"/>
                </a:solidFill>
              </a:rPr>
              <a:t>зв</a:t>
            </a:r>
            <a:r>
              <a:rPr lang="en-US" sz="2400" b="1" dirty="0" smtClean="0">
                <a:solidFill>
                  <a:srgbClr val="002060"/>
                </a:solidFill>
              </a:rPr>
              <a:t>’</a:t>
            </a:r>
            <a:r>
              <a:rPr lang="uk-UA" sz="2400" b="1" dirty="0" err="1" smtClean="0">
                <a:solidFill>
                  <a:srgbClr val="002060"/>
                </a:solidFill>
              </a:rPr>
              <a:t>язку</a:t>
            </a:r>
            <a:r>
              <a:rPr lang="uk-UA" sz="2400" b="1" dirty="0" smtClean="0">
                <a:solidFill>
                  <a:srgbClr val="002060"/>
                </a:solidFill>
              </a:rPr>
              <a:t> з цим постійно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  працюю над створенням та поповненням 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  електронних баз даних на бібліотечному сайті для 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  всіх бажаючих </a:t>
            </a:r>
            <a:r>
              <a:rPr lang="uk-UA" sz="2400" b="1" dirty="0" err="1" smtClean="0">
                <a:solidFill>
                  <a:srgbClr val="002060"/>
                </a:solidFill>
              </a:rPr>
              <a:t>онлайн-читачів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63746" t="34862" r="11249" b="40614"/>
          <a:stretch>
            <a:fillRect/>
          </a:stretch>
        </p:blipFill>
        <p:spPr bwMode="auto">
          <a:xfrm>
            <a:off x="5940152" y="1628800"/>
            <a:ext cx="253298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584" y="1412776"/>
            <a:ext cx="5886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Посада </a:t>
            </a:r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  бібліотекар;</a:t>
            </a: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Дата народження</a:t>
            </a:r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–  05 квітня 1969 року;</a:t>
            </a: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Освіта </a:t>
            </a:r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середня спеціальна, у 1989 р. </a:t>
            </a: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закінчила Теребовлянське </a:t>
            </a: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культурно-освітнє училище;</a:t>
            </a: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Стаж роботи</a:t>
            </a:r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– 29 років, з них 23 років</a:t>
            </a: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працюю в  </a:t>
            </a:r>
            <a:r>
              <a:rPr lang="uk-UA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Козівській</a:t>
            </a:r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ЗОШ І-ІІІ ст. № 1;</a:t>
            </a: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Курсова перепідготовка</a:t>
            </a:r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– 2016 р.</a:t>
            </a:r>
            <a:endParaRPr lang="ru-RU" sz="20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23728" y="692696"/>
            <a:ext cx="4443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Мадера Галина Михайлівна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714356"/>
            <a:ext cx="8286808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kern="10" dirty="0">
                <a:ln w="9525" cap="rnd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Georgia"/>
              </a:rPr>
              <a:t>Усі бібліотечні заходи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kern="10" dirty="0">
                <a:ln w="9525" cap="rnd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Georgia"/>
              </a:rPr>
              <a:t>супроводжуються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kern="10" dirty="0">
                <a:ln w="9525" cap="rnd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Georgia"/>
              </a:rPr>
              <a:t>книжковими тематичними виставками</a:t>
            </a:r>
          </a:p>
        </p:txBody>
      </p:sp>
      <p:pic>
        <p:nvPicPr>
          <p:cNvPr id="3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C:\Documents and Settings\Admin\Рабочий стол\Мама\робота з підручниками (ф)\DSCN1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857496"/>
            <a:ext cx="5262599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188640"/>
            <a:ext cx="51435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ТЕМАТИЧНІ СТЕНДИ</a:t>
            </a:r>
            <a:endParaRPr lang="ru-RU" sz="2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dmin\Рабочий стол\Мама\робота з підручниками (ф)\DSCN1552.jpg"/>
          <p:cNvPicPr>
            <a:picLocks noChangeAspect="1" noChangeArrowheads="1"/>
          </p:cNvPicPr>
          <p:nvPr/>
        </p:nvPicPr>
        <p:blipFill>
          <a:blip r:embed="rId3" cstate="print"/>
          <a:srcRect l="2682" r="3455" b="9694"/>
          <a:stretch>
            <a:fillRect/>
          </a:stretch>
        </p:blipFill>
        <p:spPr bwMode="auto">
          <a:xfrm>
            <a:off x="928662" y="1428736"/>
            <a:ext cx="2857520" cy="206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G:\Створити папку\DSCN1938.JPG"/>
          <p:cNvPicPr>
            <a:picLocks noChangeAspect="1" noChangeArrowheads="1"/>
          </p:cNvPicPr>
          <p:nvPr/>
        </p:nvPicPr>
        <p:blipFill>
          <a:blip r:embed="rId4" cstate="print"/>
          <a:srcRect t="30339" r="1822" b="6529"/>
          <a:stretch>
            <a:fillRect/>
          </a:stretch>
        </p:blipFill>
        <p:spPr bwMode="auto">
          <a:xfrm>
            <a:off x="4786314" y="1500174"/>
            <a:ext cx="3916351" cy="188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1"/>
          <p:cNvSpPr>
            <a:spLocks noChangeAspect="1" noChangeArrowheads="1"/>
          </p:cNvSpPr>
          <p:nvPr/>
        </p:nvSpPr>
        <p:spPr bwMode="auto">
          <a:xfrm>
            <a:off x="500063" y="928688"/>
            <a:ext cx="37782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Державна символіка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Rectangle 28"/>
          <p:cNvSpPr>
            <a:spLocks noChangeAspect="1" noChangeArrowheads="1"/>
          </p:cNvSpPr>
          <p:nvPr/>
        </p:nvSpPr>
        <p:spPr bwMode="auto">
          <a:xfrm>
            <a:off x="5072063" y="1000126"/>
            <a:ext cx="3695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Календар знаменних дат</a:t>
            </a:r>
            <a:endParaRPr lang="ru-RU" dirty="0">
              <a:latin typeface="+mn-lt"/>
            </a:endParaRPr>
          </a:p>
        </p:txBody>
      </p:sp>
      <p:pic>
        <p:nvPicPr>
          <p:cNvPr id="8" name="Picture 5" descr="C:\Documents and Settings\Admin\Рабочий стол\Мама\робота з підручниками (ф)\DSCN1709.jpg"/>
          <p:cNvPicPr>
            <a:picLocks noChangeAspect="1" noChangeArrowheads="1"/>
          </p:cNvPicPr>
          <p:nvPr/>
        </p:nvPicPr>
        <p:blipFill>
          <a:blip r:embed="rId5" cstate="print"/>
          <a:srcRect l="6075" t="10421" r="5218" b="1917"/>
          <a:stretch>
            <a:fillRect/>
          </a:stretch>
        </p:blipFill>
        <p:spPr bwMode="auto">
          <a:xfrm>
            <a:off x="3071802" y="3929066"/>
            <a:ext cx="3500462" cy="259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Documents and Settings\Admin\Рабочий стол\Мама\робота з підручниками (ф)\DSCN1556.jpg"/>
          <p:cNvPicPr>
            <a:picLocks noChangeAspect="1" noChangeArrowheads="1"/>
          </p:cNvPicPr>
          <p:nvPr/>
        </p:nvPicPr>
        <p:blipFill>
          <a:blip r:embed="rId6" cstate="print"/>
          <a:srcRect l="6600" t="4167" r="6600" b="4193"/>
          <a:stretch>
            <a:fillRect/>
          </a:stretch>
        </p:blipFill>
        <p:spPr bwMode="auto">
          <a:xfrm rot="5400000">
            <a:off x="6513995" y="4201649"/>
            <a:ext cx="2616866" cy="207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User\Desktop\мама\виставки\20170306_132823.jpg"/>
          <p:cNvPicPr>
            <a:picLocks noChangeAspect="1" noChangeArrowheads="1"/>
          </p:cNvPicPr>
          <p:nvPr/>
        </p:nvPicPr>
        <p:blipFill>
          <a:blip r:embed="rId7" cstate="print"/>
          <a:srcRect t="398" r="997"/>
          <a:stretch>
            <a:fillRect/>
          </a:stretch>
        </p:blipFill>
        <p:spPr bwMode="auto">
          <a:xfrm>
            <a:off x="539552" y="3645024"/>
            <a:ext cx="2234197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85750" y="1000125"/>
            <a:ext cx="8620125" cy="3286125"/>
            <a:chOff x="35" y="615"/>
            <a:chExt cx="5711" cy="2000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 bwMode="auto">
            <a:xfrm>
              <a:off x="35" y="615"/>
              <a:ext cx="2967" cy="1642"/>
              <a:chOff x="954" y="358"/>
              <a:chExt cx="19491" cy="10780"/>
            </a:xfrm>
          </p:grpSpPr>
          <p:sp>
            <p:nvSpPr>
              <p:cNvPr id="9" name="Rectangle 6"/>
              <p:cNvSpPr>
                <a:spLocks noChangeAspect="1" noChangeArrowheads="1"/>
              </p:cNvSpPr>
              <p:nvPr/>
            </p:nvSpPr>
            <p:spPr bwMode="auto">
              <a:xfrm>
                <a:off x="7485" y="358"/>
                <a:ext cx="12960" cy="1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uk-UA" sz="1400" b="1">
                    <a:solidFill>
                      <a:srgbClr val="000000"/>
                    </a:solidFill>
                    <a:latin typeface="Bookman Old Style" pitchFamily="18" charset="0"/>
                  </a:rPr>
                  <a:t>Підручники</a:t>
                </a:r>
                <a:endParaRPr lang="ru-RU">
                  <a:latin typeface="Calibri" pitchFamily="34" charset="0"/>
                </a:endParaRPr>
              </a:p>
            </p:txBody>
          </p:sp>
          <p:pic>
            <p:nvPicPr>
              <p:cNvPr id="10" name="Picture 7" descr="підр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54" y="2071"/>
                <a:ext cx="12306" cy="90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Rectangle 9"/>
            <p:cNvSpPr>
              <a:spLocks noChangeAspect="1" noChangeArrowheads="1"/>
            </p:cNvSpPr>
            <p:nvPr/>
          </p:nvSpPr>
          <p:spPr bwMode="auto">
            <a:xfrm>
              <a:off x="3774" y="615"/>
              <a:ext cx="1972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uk-UA" sz="1400" b="1">
                  <a:solidFill>
                    <a:srgbClr val="000000"/>
                  </a:solidFill>
                  <a:latin typeface="Bookman Old Style" pitchFamily="18" charset="0"/>
                </a:rPr>
                <a:t>Художня література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8" name="Rectangle 19"/>
            <p:cNvSpPr>
              <a:spLocks noChangeAspect="1" noChangeArrowheads="1"/>
            </p:cNvSpPr>
            <p:nvPr/>
          </p:nvSpPr>
          <p:spPr bwMode="auto">
            <a:xfrm>
              <a:off x="1881" y="2397"/>
              <a:ext cx="1972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uk-UA" sz="1400" b="1">
                  <a:solidFill>
                    <a:srgbClr val="000000"/>
                  </a:solidFill>
                  <a:latin typeface="Bookman Old Style" pitchFamily="18" charset="0"/>
                </a:rPr>
                <a:t>Періодичні видання</a:t>
              </a:r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1" name="Picture 4" descr="C:\Documents and Settings\Admin\Рабочий стол\Мама\робота з підручниками (ф)\DSCN1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500174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Documents and Settings\Admin\Рабочий стол\Мама\робота з підручниками (ф)\DSCN15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500174"/>
            <a:ext cx="2858093" cy="214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G:\Створити папку\DSCN1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4357694"/>
            <a:ext cx="29527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G:\Створити папку\DSCN18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429131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2051720" y="188640"/>
            <a:ext cx="476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Фонд шкільної бібліотеки</a:t>
            </a:r>
            <a:endParaRPr lang="ru-RU" sz="28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2051720" y="188640"/>
            <a:ext cx="50022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КНИЖКОВІ ВИСТАВКИ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Admin\Рабочий стол\Мама\виставки\DSCN1337.jpg"/>
          <p:cNvPicPr>
            <a:picLocks noChangeAspect="1" noChangeArrowheads="1"/>
          </p:cNvPicPr>
          <p:nvPr/>
        </p:nvPicPr>
        <p:blipFill>
          <a:blip r:embed="rId3" cstate="print"/>
          <a:srcRect t="17600" r="2886" b="8408"/>
          <a:stretch>
            <a:fillRect/>
          </a:stretch>
        </p:blipFill>
        <p:spPr bwMode="auto">
          <a:xfrm>
            <a:off x="4139952" y="1124744"/>
            <a:ext cx="475161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C:\Documents and Settings\Admin\Рабочий стол\Мама\робота з підручниками (ф)\DSCN15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3929090" cy="294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Documents and Settings\Admin\Рабочий стол\Мама\виставки\DSCN1358.jpg"/>
          <p:cNvPicPr>
            <a:picLocks noChangeAspect="1" noChangeArrowheads="1"/>
          </p:cNvPicPr>
          <p:nvPr/>
        </p:nvPicPr>
        <p:blipFill>
          <a:blip r:embed="rId5" cstate="print"/>
          <a:srcRect t="46326" r="1364" b="6377"/>
          <a:stretch>
            <a:fillRect/>
          </a:stretch>
        </p:blipFill>
        <p:spPr bwMode="auto">
          <a:xfrm>
            <a:off x="971600" y="4005064"/>
            <a:ext cx="7215238" cy="259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C:\Documents and Settings\Admin\Рабочий стол\Мама\виставки\DSCN1320.jpg"/>
          <p:cNvPicPr>
            <a:picLocks noChangeAspect="1" noChangeArrowheads="1"/>
          </p:cNvPicPr>
          <p:nvPr/>
        </p:nvPicPr>
        <p:blipFill>
          <a:blip r:embed="rId3" cstate="print"/>
          <a:srcRect l="14748" t="19855" r="261" b="1768"/>
          <a:stretch>
            <a:fillRect/>
          </a:stretch>
        </p:blipFill>
        <p:spPr bwMode="auto">
          <a:xfrm>
            <a:off x="214282" y="428604"/>
            <a:ext cx="4143404" cy="286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Documents and Settings\Admin\Рабочий стол\Мама\виставки\DSCN1340.jpg"/>
          <p:cNvPicPr>
            <a:picLocks noChangeAspect="1" noChangeArrowheads="1"/>
          </p:cNvPicPr>
          <p:nvPr/>
        </p:nvPicPr>
        <p:blipFill>
          <a:blip r:embed="rId4" cstate="print"/>
          <a:srcRect b="14000"/>
          <a:stretch>
            <a:fillRect/>
          </a:stretch>
        </p:blipFill>
        <p:spPr bwMode="auto">
          <a:xfrm>
            <a:off x="4380509" y="285728"/>
            <a:ext cx="4763491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104NIKON\DSCN1721.JPG"/>
          <p:cNvPicPr>
            <a:picLocks noChangeAspect="1" noChangeArrowheads="1"/>
          </p:cNvPicPr>
          <p:nvPr/>
        </p:nvPicPr>
        <p:blipFill>
          <a:blip r:embed="rId5" cstate="print"/>
          <a:srcRect l="6310" t="22074" r="1170" b="3750"/>
          <a:stretch>
            <a:fillRect/>
          </a:stretch>
        </p:blipFill>
        <p:spPr bwMode="auto">
          <a:xfrm>
            <a:off x="1643042" y="3357562"/>
            <a:ext cx="5465007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C:\Documents and Settings\Admin\Рабочий стол\Мама\виставки\DSCN1365.jpg"/>
          <p:cNvPicPr>
            <a:picLocks noChangeAspect="1" noChangeArrowheads="1"/>
          </p:cNvPicPr>
          <p:nvPr/>
        </p:nvPicPr>
        <p:blipFill>
          <a:blip r:embed="rId3" cstate="print"/>
          <a:srcRect l="1185" t="17443" r="261" b="5386"/>
          <a:stretch>
            <a:fillRect/>
          </a:stretch>
        </p:blipFill>
        <p:spPr bwMode="auto">
          <a:xfrm>
            <a:off x="857224" y="214290"/>
            <a:ext cx="486671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G:\Створити папку\DSCN1843.JPG"/>
          <p:cNvPicPr>
            <a:picLocks noChangeAspect="1" noChangeArrowheads="1"/>
          </p:cNvPicPr>
          <p:nvPr/>
        </p:nvPicPr>
        <p:blipFill>
          <a:blip r:embed="rId4" cstate="print"/>
          <a:srcRect t="5444" r="-757" b="18313"/>
          <a:stretch>
            <a:fillRect/>
          </a:stretch>
        </p:blipFill>
        <p:spPr bwMode="auto">
          <a:xfrm>
            <a:off x="2285984" y="3071810"/>
            <a:ext cx="6293835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Результат пошуку зображень за запитом &quot;цікаві картинки про книги малюнки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15966">
            <a:off x="7559427" y="1840464"/>
            <a:ext cx="1232925" cy="1849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C:\Users\User\Desktop\мама\виставки\20170306_133048.jpg"/>
          <p:cNvPicPr>
            <a:picLocks noChangeAspect="1" noChangeArrowheads="1"/>
          </p:cNvPicPr>
          <p:nvPr/>
        </p:nvPicPr>
        <p:blipFill>
          <a:blip r:embed="rId4" cstate="print"/>
          <a:srcRect b="36350"/>
          <a:stretch>
            <a:fillRect/>
          </a:stretch>
        </p:blipFill>
        <p:spPr bwMode="auto">
          <a:xfrm>
            <a:off x="251520" y="260648"/>
            <a:ext cx="4824536" cy="409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C:\Users\User\Desktop\мама\виставки\20170306_133048.jpg"/>
          <p:cNvPicPr>
            <a:picLocks noChangeAspect="1" noChangeArrowheads="1"/>
          </p:cNvPicPr>
          <p:nvPr/>
        </p:nvPicPr>
        <p:blipFill>
          <a:blip r:embed="rId5" cstate="print"/>
          <a:srcRect t="61550"/>
          <a:stretch>
            <a:fillRect/>
          </a:stretch>
        </p:blipFill>
        <p:spPr bwMode="auto">
          <a:xfrm>
            <a:off x="3419872" y="4077072"/>
            <a:ext cx="542441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5" name="Picture 7" descr="Результат пошуку зображень за запитом &quot;цікаві картинки про книги малюнки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60601">
            <a:off x="5574177" y="1084976"/>
            <a:ext cx="1952834" cy="2513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C:\Users\User\Desktop\мама\виставки\20170306_133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268760"/>
            <a:ext cx="4065916" cy="5421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G:\Створити папку\DSCN1916.JPG"/>
          <p:cNvPicPr>
            <a:picLocks noChangeAspect="1" noChangeArrowheads="1"/>
          </p:cNvPicPr>
          <p:nvPr/>
        </p:nvPicPr>
        <p:blipFill>
          <a:blip r:embed="rId4" cstate="print"/>
          <a:srcRect l="6953" t="15724" r="4383" b="5463"/>
          <a:stretch>
            <a:fillRect/>
          </a:stretch>
        </p:blipFill>
        <p:spPr bwMode="auto">
          <a:xfrm>
            <a:off x="179512" y="404664"/>
            <a:ext cx="4857784" cy="323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Documents and Settings\Admin\Рабочий стол\Мама\виставки\DSCN1353.jpg"/>
          <p:cNvPicPr>
            <a:picLocks noChangeAspect="1" noChangeArrowheads="1"/>
          </p:cNvPicPr>
          <p:nvPr/>
        </p:nvPicPr>
        <p:blipFill>
          <a:blip r:embed="rId5" cstate="print"/>
          <a:srcRect l="3898" t="22267" r="1165"/>
          <a:stretch>
            <a:fillRect/>
          </a:stretch>
        </p:blipFill>
        <p:spPr bwMode="auto">
          <a:xfrm>
            <a:off x="467544" y="4077072"/>
            <a:ext cx="3960440" cy="2431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43125" y="214313"/>
            <a:ext cx="4397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РОБОТА З КАТАЛОГОМ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dmin\Рабочий стол\Мама\робота з підручниками (ф)\DSCN1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742" y="909290"/>
            <a:ext cx="2624819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Documents and Settings\Admin\Рабочий стол\Мама\робота з підручниками (ф)\DSCN1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84784"/>
            <a:ext cx="2819399" cy="3759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Documents and Settings\Admin\Рабочий стол\Мама\робота з підручниками (ф)\DSCN15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8220" y="2695240"/>
            <a:ext cx="2855735" cy="380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Documents and Settings\Admin\Рабочий стол\Мама\робота з підручниками (ф)\DSCN15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572008"/>
            <a:ext cx="2667521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User\Desktop\мама\виставки\20170306_133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3165816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Нетрадиційні джерела інформації Використання новітніх інформаційних технологій "/>
          <p:cNvPicPr>
            <a:picLocks noChangeAspect="1" noChangeArrowheads="1"/>
          </p:cNvPicPr>
          <p:nvPr/>
        </p:nvPicPr>
        <p:blipFill>
          <a:blip r:embed="rId4" cstate="print"/>
          <a:srcRect l="52961" t="32704" r="6540" b="9143"/>
          <a:stretch>
            <a:fillRect/>
          </a:stretch>
        </p:blipFill>
        <p:spPr bwMode="auto">
          <a:xfrm>
            <a:off x="6084168" y="1124744"/>
            <a:ext cx="2875177" cy="3096344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131840" y="2564904"/>
            <a:ext cx="3528392" cy="24265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75856" y="2780928"/>
            <a:ext cx="298530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/>
              <a:t>Впровадження </a:t>
            </a:r>
          </a:p>
          <a:p>
            <a:pPr algn="ctr"/>
            <a:r>
              <a:rPr lang="uk-UA" sz="2800" b="1" dirty="0" smtClean="0"/>
              <a:t>новітніх </a:t>
            </a:r>
          </a:p>
          <a:p>
            <a:pPr algn="ctr"/>
            <a:r>
              <a:rPr lang="uk-UA" sz="2800" b="1" dirty="0" smtClean="0"/>
              <a:t>інформаційних </a:t>
            </a:r>
          </a:p>
          <a:p>
            <a:pPr algn="ctr"/>
            <a:r>
              <a:rPr lang="uk-UA" sz="2800" b="1" dirty="0" smtClean="0"/>
              <a:t>технологій</a:t>
            </a:r>
            <a:endParaRPr lang="ru-RU" sz="2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2483768" y="404664"/>
            <a:ext cx="3871317" cy="550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A50021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928662" y="1285860"/>
            <a:ext cx="7000924" cy="5357850"/>
          </a:xfrm>
          <a:prstGeom prst="horizontalScroll">
            <a:avLst>
              <a:gd name="adj" fmla="val 741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Йти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вперед,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значить </a:t>
            </a: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втратити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спокій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Залишатися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на </a:t>
            </a: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місці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значить </a:t>
            </a: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втратити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себе.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188640"/>
            <a:ext cx="327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/>
              <a:t>Творче кредо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0" y="214313"/>
            <a:ext cx="469741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ОБСЛУГОВУВАННЯ ЧИТАЧІВ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Створити папку\DSCN1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94408"/>
            <a:ext cx="219076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G:\104NIKON\DSCN1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08920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G:\Створити папку\DSCN18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928670"/>
            <a:ext cx="2214578" cy="1660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G:\104NIKON\DSCN17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214422"/>
            <a:ext cx="2641541" cy="1981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G:\104NIKON\DSCN17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4857760"/>
            <a:ext cx="2344715" cy="175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" descr="C:\Documents and Settings\Admin\Рабочий стол\Мама\робота з підручниками (ф)\DSCN16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3500438"/>
            <a:ext cx="2235907" cy="298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 descr="C:\Documents and Settings\Admin\Рабочий стол\Мама\робота з підручниками (ф)\DSCN16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4714884"/>
            <a:ext cx="247651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C:\Documents and Settings\Admin\Рабочий стол\Мама\робота з підручниками (ф)\DSCN164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8992" y="2857496"/>
            <a:ext cx="2500330" cy="187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55776" y="188640"/>
            <a:ext cx="3711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РЕЙД – ПЕРЕВІРКА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:\Створити папку\DSCN2077.JPG"/>
          <p:cNvPicPr>
            <a:picLocks noChangeAspect="1" noChangeArrowheads="1"/>
          </p:cNvPicPr>
          <p:nvPr/>
        </p:nvPicPr>
        <p:blipFill>
          <a:blip r:embed="rId3" cstate="print"/>
          <a:srcRect l="13101" t="18955" r="18563" b="9293"/>
          <a:stretch>
            <a:fillRect/>
          </a:stretch>
        </p:blipFill>
        <p:spPr bwMode="auto">
          <a:xfrm>
            <a:off x="0" y="764704"/>
            <a:ext cx="2143140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G:\Створити папку\DSCN2073.JPG"/>
          <p:cNvPicPr>
            <a:picLocks noChangeAspect="1" noChangeArrowheads="1"/>
          </p:cNvPicPr>
          <p:nvPr/>
        </p:nvPicPr>
        <p:blipFill>
          <a:blip r:embed="rId4" cstate="print"/>
          <a:srcRect l="13036" t="13967" r="-560" b="14803"/>
          <a:stretch>
            <a:fillRect/>
          </a:stretch>
        </p:blipFill>
        <p:spPr bwMode="auto">
          <a:xfrm>
            <a:off x="6286480" y="764704"/>
            <a:ext cx="2857520" cy="3100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G:\Створити папку\DSCN20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979018"/>
            <a:ext cx="390527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G:\Створити папку\DSCN2081.JPG"/>
          <p:cNvPicPr>
            <a:picLocks noChangeAspect="1" noChangeArrowheads="1"/>
          </p:cNvPicPr>
          <p:nvPr/>
        </p:nvPicPr>
        <p:blipFill>
          <a:blip r:embed="rId6" cstate="print"/>
          <a:srcRect l="18867" r="5661"/>
          <a:stretch>
            <a:fillRect/>
          </a:stretch>
        </p:blipFill>
        <p:spPr bwMode="auto">
          <a:xfrm>
            <a:off x="0" y="3929066"/>
            <a:ext cx="2731716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G:\Створити папку\DSCN2085.JPG"/>
          <p:cNvPicPr>
            <a:picLocks noChangeAspect="1" noChangeArrowheads="1"/>
          </p:cNvPicPr>
          <p:nvPr/>
        </p:nvPicPr>
        <p:blipFill>
          <a:blip r:embed="rId7" cstate="print"/>
          <a:srcRect l="15928" t="21238" b="15049"/>
          <a:stretch>
            <a:fillRect/>
          </a:stretch>
        </p:blipFill>
        <p:spPr bwMode="auto">
          <a:xfrm>
            <a:off x="5286381" y="4357694"/>
            <a:ext cx="3857619" cy="2192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9" descr="G:\Створити папку\DSCN2086.JPG"/>
          <p:cNvPicPr>
            <a:picLocks noChangeAspect="1" noChangeArrowheads="1"/>
          </p:cNvPicPr>
          <p:nvPr/>
        </p:nvPicPr>
        <p:blipFill>
          <a:blip r:embed="rId8" cstate="print"/>
          <a:srcRect l="22370" r="4928"/>
          <a:stretch>
            <a:fillRect/>
          </a:stretch>
        </p:blipFill>
        <p:spPr bwMode="auto">
          <a:xfrm>
            <a:off x="2786050" y="4214818"/>
            <a:ext cx="2562208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43125" y="214313"/>
            <a:ext cx="4706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КНИЖКОВА ЛІКАРНЯ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Створити папку\DSCN1862.JPG"/>
          <p:cNvPicPr>
            <a:picLocks noChangeAspect="1" noChangeArrowheads="1"/>
          </p:cNvPicPr>
          <p:nvPr/>
        </p:nvPicPr>
        <p:blipFill>
          <a:blip r:embed="rId3" cstate="print"/>
          <a:srcRect l="5025" t="15724" r="3740" b="15743"/>
          <a:stretch>
            <a:fillRect/>
          </a:stretch>
        </p:blipFill>
        <p:spPr bwMode="auto">
          <a:xfrm>
            <a:off x="2214546" y="928670"/>
            <a:ext cx="469169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Створити папку\DSCN1860.JPG"/>
          <p:cNvPicPr>
            <a:picLocks noChangeAspect="1" noChangeArrowheads="1"/>
          </p:cNvPicPr>
          <p:nvPr/>
        </p:nvPicPr>
        <p:blipFill>
          <a:blip r:embed="rId4" cstate="print"/>
          <a:srcRect l="8109" b="9033"/>
          <a:stretch>
            <a:fillRect/>
          </a:stretch>
        </p:blipFill>
        <p:spPr bwMode="auto">
          <a:xfrm>
            <a:off x="5643570" y="3429000"/>
            <a:ext cx="327139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G:\Створити папку\DSCN1863.JPG"/>
          <p:cNvPicPr>
            <a:picLocks noChangeAspect="1" noChangeArrowheads="1"/>
          </p:cNvPicPr>
          <p:nvPr/>
        </p:nvPicPr>
        <p:blipFill>
          <a:blip r:embed="rId5" cstate="print"/>
          <a:srcRect l="32452" b="1098"/>
          <a:stretch>
            <a:fillRect/>
          </a:stretch>
        </p:blipFill>
        <p:spPr bwMode="auto">
          <a:xfrm>
            <a:off x="6858016" y="1071546"/>
            <a:ext cx="208171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G:\Створити папку\DSCN18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G:\Створити папку\DSCN1860.JPG"/>
          <p:cNvPicPr>
            <a:picLocks noChangeAspect="1" noChangeArrowheads="1"/>
          </p:cNvPicPr>
          <p:nvPr/>
        </p:nvPicPr>
        <p:blipFill>
          <a:blip r:embed="rId7" cstate="print"/>
          <a:srcRect l="16590" t="11694" r="44217" b="23453"/>
          <a:stretch>
            <a:fillRect/>
          </a:stretch>
        </p:blipFill>
        <p:spPr bwMode="auto">
          <a:xfrm>
            <a:off x="214282" y="1000108"/>
            <a:ext cx="1928794" cy="239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G:\Створити папку\DSCN1868.JPG"/>
          <p:cNvPicPr>
            <a:picLocks noChangeAspect="1" noChangeArrowheads="1"/>
          </p:cNvPicPr>
          <p:nvPr/>
        </p:nvPicPr>
        <p:blipFill>
          <a:blip r:embed="rId8" cstate="print"/>
          <a:srcRect l="6846" t="6085" r="11003"/>
          <a:stretch>
            <a:fillRect/>
          </a:stretch>
        </p:blipFill>
        <p:spPr bwMode="auto">
          <a:xfrm>
            <a:off x="3214678" y="4429132"/>
            <a:ext cx="2571768" cy="220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1259632" y="260648"/>
            <a:ext cx="673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ЗАХИСТ ЧИТАЦЬКОГО ФОРМУЛЯРА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G:\Створити папку\DSCN2104.JPG"/>
          <p:cNvPicPr>
            <a:picLocks noChangeAspect="1" noChangeArrowheads="1"/>
          </p:cNvPicPr>
          <p:nvPr/>
        </p:nvPicPr>
        <p:blipFill>
          <a:blip r:embed="rId3" cstate="print"/>
          <a:srcRect t="8871" r="528"/>
          <a:stretch>
            <a:fillRect/>
          </a:stretch>
        </p:blipFill>
        <p:spPr bwMode="auto">
          <a:xfrm>
            <a:off x="179512" y="976599"/>
            <a:ext cx="8786843" cy="588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4438" y="285750"/>
            <a:ext cx="674846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СТОРОНА БАРВІНКОВА, ДЕ Я НАРОДИВСЬ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Створити папку\DSCN1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00174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Створити папку\DSCN18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786190"/>
            <a:ext cx="3559161" cy="2669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G:\Створити папку\DSCN1894.JPG"/>
          <p:cNvPicPr>
            <a:picLocks noChangeAspect="1" noChangeArrowheads="1"/>
          </p:cNvPicPr>
          <p:nvPr/>
        </p:nvPicPr>
        <p:blipFill>
          <a:blip r:embed="rId5" cstate="print"/>
          <a:srcRect l="11378" t="3793" b="3285"/>
          <a:stretch>
            <a:fillRect/>
          </a:stretch>
        </p:blipFill>
        <p:spPr bwMode="auto">
          <a:xfrm>
            <a:off x="285720" y="3714752"/>
            <a:ext cx="3500462" cy="2752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G:\Створити папку\DSCN1895.JPG"/>
          <p:cNvPicPr>
            <a:picLocks noChangeAspect="1" noChangeArrowheads="1"/>
          </p:cNvPicPr>
          <p:nvPr/>
        </p:nvPicPr>
        <p:blipFill>
          <a:blip r:embed="rId6" cstate="print"/>
          <a:srcRect l="11135" t="6598" r="2254" b="12565"/>
          <a:stretch>
            <a:fillRect/>
          </a:stretch>
        </p:blipFill>
        <p:spPr bwMode="auto">
          <a:xfrm>
            <a:off x="5500694" y="1357298"/>
            <a:ext cx="3429024" cy="2400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G:\Створити папку\DSCN1879.JPG"/>
          <p:cNvPicPr>
            <a:picLocks noChangeAspect="1" noChangeArrowheads="1"/>
          </p:cNvPicPr>
          <p:nvPr/>
        </p:nvPicPr>
        <p:blipFill>
          <a:blip r:embed="rId7" cstate="print"/>
          <a:srcRect t="24709" r="9659"/>
          <a:stretch>
            <a:fillRect/>
          </a:stretch>
        </p:blipFill>
        <p:spPr bwMode="auto">
          <a:xfrm>
            <a:off x="3286116" y="2857496"/>
            <a:ext cx="2786082" cy="1741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714625" y="1071563"/>
            <a:ext cx="3255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ВИСТАВКА МАЛЮНКІВ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G:\Створити папку\DSCN2112.JPG"/>
          <p:cNvPicPr>
            <a:picLocks noChangeAspect="1" noChangeArrowheads="1"/>
          </p:cNvPicPr>
          <p:nvPr/>
        </p:nvPicPr>
        <p:blipFill>
          <a:blip r:embed="rId2" cstate="print"/>
          <a:srcRect l="33938" t="31144" r="31368" b="14030"/>
          <a:stretch>
            <a:fillRect/>
          </a:stretch>
        </p:blipFill>
        <p:spPr bwMode="auto">
          <a:xfrm>
            <a:off x="179512" y="836712"/>
            <a:ext cx="3456384" cy="409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285750"/>
            <a:ext cx="47148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“КРАЩИЙ ЧИТАЧ” </a:t>
            </a:r>
            <a:endParaRPr lang="ru-RU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Створити папку\DSCN2092.JPG"/>
          <p:cNvPicPr>
            <a:picLocks noChangeAspect="1" noChangeArrowheads="1"/>
          </p:cNvPicPr>
          <p:nvPr/>
        </p:nvPicPr>
        <p:blipFill>
          <a:blip r:embed="rId4" cstate="print"/>
          <a:srcRect l="38158" t="21721" r="30725" b="20883"/>
          <a:stretch>
            <a:fillRect/>
          </a:stretch>
        </p:blipFill>
        <p:spPr bwMode="auto">
          <a:xfrm>
            <a:off x="4860032" y="908720"/>
            <a:ext cx="2633641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:\Створити папку\DSCN2094.JPG"/>
          <p:cNvPicPr>
            <a:picLocks noChangeAspect="1" noChangeArrowheads="1"/>
          </p:cNvPicPr>
          <p:nvPr/>
        </p:nvPicPr>
        <p:blipFill>
          <a:blip r:embed="rId5" cstate="print"/>
          <a:srcRect l="42290" t="29431" r="28798" b="15743"/>
          <a:stretch>
            <a:fillRect/>
          </a:stretch>
        </p:blipFill>
        <p:spPr bwMode="auto">
          <a:xfrm>
            <a:off x="2987824" y="3610831"/>
            <a:ext cx="2283166" cy="3247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G:\Створити папку\DSCN2095.JPG"/>
          <p:cNvPicPr>
            <a:picLocks noChangeAspect="1" noChangeArrowheads="1"/>
          </p:cNvPicPr>
          <p:nvPr/>
        </p:nvPicPr>
        <p:blipFill>
          <a:blip r:embed="rId6" cstate="print"/>
          <a:srcRect l="52570" t="40567" r="19160" b="8890"/>
          <a:stretch>
            <a:fillRect/>
          </a:stretch>
        </p:blipFill>
        <p:spPr bwMode="auto">
          <a:xfrm>
            <a:off x="6372200" y="3428976"/>
            <a:ext cx="2557253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75656" y="188640"/>
            <a:ext cx="616426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Т.Г.ШЕВЧЕНКО – ВЕЛИКИЙ СИН УКРАЇНСЬКОГО НАРОДУ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(усний журнал)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G:\10А виховна шевченко\DSCN17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276227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G:\10А виховна шевченко\DSCN1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28" y="857232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G:\10А виховна шевченко\DSCN1803.jpg"/>
          <p:cNvPicPr>
            <a:picLocks noChangeAspect="1" noChangeArrowheads="1"/>
          </p:cNvPicPr>
          <p:nvPr/>
        </p:nvPicPr>
        <p:blipFill>
          <a:blip r:embed="rId5" cstate="print"/>
          <a:srcRect t="31051"/>
          <a:stretch>
            <a:fillRect/>
          </a:stretch>
        </p:blipFill>
        <p:spPr bwMode="auto">
          <a:xfrm>
            <a:off x="357158" y="3786190"/>
            <a:ext cx="5111441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G:\10А виховна шевченко\DSCN1793.jpg"/>
          <p:cNvPicPr>
            <a:picLocks noChangeAspect="1" noChangeArrowheads="1"/>
          </p:cNvPicPr>
          <p:nvPr/>
        </p:nvPicPr>
        <p:blipFill>
          <a:blip r:embed="rId6" cstate="print"/>
          <a:srcRect t="10153" r="12007"/>
          <a:stretch>
            <a:fillRect/>
          </a:stretch>
        </p:blipFill>
        <p:spPr bwMode="auto">
          <a:xfrm>
            <a:off x="3500430" y="857232"/>
            <a:ext cx="204645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G:\104NIKON\DSCN18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3714752"/>
            <a:ext cx="3189232" cy="239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G:\104NIKON\DSCN1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45673" y="1627335"/>
            <a:ext cx="2868594" cy="215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G:\104NIKON\DSCN1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000480"/>
            <a:ext cx="214314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G:\104NIKON\DSCN1750.JPG"/>
          <p:cNvPicPr>
            <a:picLocks noChangeAspect="1" noChangeArrowheads="1"/>
          </p:cNvPicPr>
          <p:nvPr/>
        </p:nvPicPr>
        <p:blipFill>
          <a:blip r:embed="rId5" cstate="print"/>
          <a:srcRect l="20337" t="32500"/>
          <a:stretch>
            <a:fillRect/>
          </a:stretch>
        </p:blipFill>
        <p:spPr bwMode="auto">
          <a:xfrm>
            <a:off x="251520" y="1484784"/>
            <a:ext cx="2493113" cy="281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G:\104NIKON\DSCN17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293096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G:\104NIKON\DSCN17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484784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G:\104NIKON\DSCN17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544736" y="4537363"/>
            <a:ext cx="2652157" cy="1989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58792" y="188640"/>
            <a:ext cx="682443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Конкурс: </a:t>
            </a:r>
            <a:r>
              <a:rPr lang="uk-UA" sz="2400" b="1" dirty="0" smtClean="0">
                <a:latin typeface="+mj-lt"/>
              </a:rPr>
              <a:t>до Дня української писемності та мови </a:t>
            </a:r>
          </a:p>
          <a:p>
            <a:pPr algn="ctr"/>
            <a:r>
              <a:rPr lang="uk-UA" sz="2400" b="1" dirty="0" smtClean="0">
                <a:latin typeface="+mj-lt"/>
              </a:rPr>
              <a:t>"</a:t>
            </a:r>
            <a:r>
              <a:rPr lang="uk-UA" sz="2400" b="1" dirty="0" smtClean="0"/>
              <a:t>Свято української мови"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G:\104NIKON\DSCN17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446967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мама\фото\козачата\DSCN2412.jpg"/>
          <p:cNvPicPr>
            <a:picLocks noChangeAspect="1" noChangeArrowheads="1"/>
          </p:cNvPicPr>
          <p:nvPr/>
        </p:nvPicPr>
        <p:blipFill>
          <a:blip r:embed="rId2" cstate="print"/>
          <a:srcRect r="6000" b="4042"/>
          <a:stretch>
            <a:fillRect/>
          </a:stretch>
        </p:blipFill>
        <p:spPr bwMode="auto">
          <a:xfrm>
            <a:off x="4932040" y="852290"/>
            <a:ext cx="4211960" cy="322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39752" y="188640"/>
            <a:ext cx="3720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ПОСВЯТА В КОЗАЧАТА</a:t>
            </a:r>
            <a:endParaRPr lang="ru-RU" sz="2400" b="1" dirty="0"/>
          </a:p>
        </p:txBody>
      </p:sp>
      <p:pic>
        <p:nvPicPr>
          <p:cNvPr id="55299" name="Picture 3" descr="C:\Users\User\Desktop\мама\фото\шевченко\DSCN2400.jpg"/>
          <p:cNvPicPr>
            <a:picLocks noChangeAspect="1" noChangeArrowheads="1"/>
          </p:cNvPicPr>
          <p:nvPr/>
        </p:nvPicPr>
        <p:blipFill>
          <a:blip r:embed="rId4" cstate="print"/>
          <a:srcRect t="32454" r="11488"/>
          <a:stretch>
            <a:fillRect/>
          </a:stretch>
        </p:blipFill>
        <p:spPr bwMode="auto">
          <a:xfrm>
            <a:off x="0" y="908720"/>
            <a:ext cx="503250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C:\Users\User\Desktop\мама\фото\козачата\DSCN0896.JPG"/>
          <p:cNvPicPr>
            <a:picLocks noChangeAspect="1" noChangeArrowheads="1"/>
          </p:cNvPicPr>
          <p:nvPr/>
        </p:nvPicPr>
        <p:blipFill>
          <a:blip r:embed="rId5" cstate="print"/>
          <a:srcRect l="18359" t="24478" r="4341" b="8528"/>
          <a:stretch>
            <a:fillRect/>
          </a:stretch>
        </p:blipFill>
        <p:spPr bwMode="auto">
          <a:xfrm>
            <a:off x="0" y="3953188"/>
            <a:ext cx="4067944" cy="264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1" name="Picture 5" descr="C:\Users\User\Desktop\мама\фото\козачата\DSCN2410.jpg"/>
          <p:cNvPicPr>
            <a:picLocks noChangeAspect="1" noChangeArrowheads="1"/>
          </p:cNvPicPr>
          <p:nvPr/>
        </p:nvPicPr>
        <p:blipFill>
          <a:blip r:embed="rId6" cstate="print"/>
          <a:srcRect l="15686" t="45841" r="2168" b="2862"/>
          <a:stretch>
            <a:fillRect/>
          </a:stretch>
        </p:blipFill>
        <p:spPr bwMode="auto">
          <a:xfrm>
            <a:off x="3916609" y="4077072"/>
            <a:ext cx="522739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99792" y="188640"/>
            <a:ext cx="2965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Мої досягнення</a:t>
            </a:r>
            <a:endParaRPr lang="ru-RU" sz="28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1969">
            <a:off x="4545013" y="1223963"/>
            <a:ext cx="2447925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9987">
            <a:off x="239713" y="1235075"/>
            <a:ext cx="237807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53187">
            <a:off x="6229350" y="3144838"/>
            <a:ext cx="252888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78701">
            <a:off x="1911350" y="3317875"/>
            <a:ext cx="2484438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214414" y="1214422"/>
            <a:ext cx="6643734" cy="5214974"/>
          </a:xfrm>
          <a:prstGeom prst="horizontalScroll">
            <a:avLst>
              <a:gd name="adj" fmla="val 741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Чим </a:t>
            </a: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більше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людям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віддаєш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ти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тим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більше</a:t>
            </a:r>
            <a:endParaRPr lang="ru-RU" sz="4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лишається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40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тобі</a:t>
            </a:r>
            <a:r>
              <a:rPr lang="ru-RU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5816" y="332656"/>
            <a:ext cx="2709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/>
              <a:t>Мій девіз: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14375" y="87313"/>
            <a:ext cx="7286625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4000" b="1" dirty="0">
                <a:cs typeface="Times New Roman" pitchFamily="18" charset="0"/>
              </a:rPr>
              <a:t>Паспорт бібліотеки</a:t>
            </a:r>
            <a:endParaRPr lang="uk-UA" sz="1000" b="1" dirty="0">
              <a:cs typeface="Times New Roman" pitchFamily="18" charset="0"/>
            </a:endParaRPr>
          </a:p>
          <a:p>
            <a:pPr algn="ctr"/>
            <a:endParaRPr lang="uk-UA" sz="1000" b="1" dirty="0">
              <a:cs typeface="Times New Roman" pitchFamily="18" charset="0"/>
            </a:endParaRPr>
          </a:p>
          <a:p>
            <a:pPr algn="ctr"/>
            <a:endParaRPr lang="ru-RU" sz="500" dirty="0"/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1. Загальні положення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uk-UA" sz="1600" u="sng" dirty="0" err="1">
                <a:latin typeface="Times New Roman" pitchFamily="18" charset="0"/>
                <a:cs typeface="Times New Roman" pitchFamily="18" charset="0"/>
              </a:rPr>
              <a:t>Козівська</a:t>
            </a:r>
            <a:r>
              <a:rPr lang="uk-UA" sz="1600" u="sng" dirty="0">
                <a:latin typeface="Times New Roman" pitchFamily="18" charset="0"/>
                <a:cs typeface="Times New Roman" pitchFamily="18" charset="0"/>
              </a:rPr>
              <a:t> загальноосвітня школа І-ІІІ ст. №1</a:t>
            </a:r>
            <a:endParaRPr lang="ru-RU" sz="1100" u="sng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051720" y="1340768"/>
            <a:ext cx="9144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1200" b="1" dirty="0">
                <a:cs typeface="Times New Roman" pitchFamily="18" charset="0"/>
              </a:rPr>
              <a:t>назва загальноосвітнього навчального закладу</a:t>
            </a:r>
            <a:endParaRPr lang="ru-RU" sz="1100" dirty="0"/>
          </a:p>
          <a:p>
            <a:pPr eaLnBrk="0" hangingPunct="0"/>
            <a:r>
              <a:rPr lang="uk-UA" sz="1600" u="sng" dirty="0">
                <a:latin typeface="Times New Roman" pitchFamily="18" charset="0"/>
                <a:cs typeface="Times New Roman" pitchFamily="18" charset="0"/>
              </a:rPr>
              <a:t>Тернопільська обл. </a:t>
            </a:r>
            <a:r>
              <a:rPr lang="uk-UA" sz="1600" u="sng" dirty="0" err="1" smtClean="0">
                <a:latin typeface="Times New Roman" pitchFamily="18" charset="0"/>
                <a:cs typeface="Times New Roman" pitchFamily="18" charset="0"/>
              </a:rPr>
              <a:t>Козівський</a:t>
            </a:r>
            <a:r>
              <a:rPr lang="uk-UA" sz="1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u="sng" dirty="0">
                <a:latin typeface="Times New Roman" pitchFamily="18" charset="0"/>
                <a:cs typeface="Times New Roman" pitchFamily="18" charset="0"/>
              </a:rPr>
              <a:t>р-н, </a:t>
            </a:r>
            <a:r>
              <a:rPr lang="uk-UA" sz="1600" u="sng" dirty="0" err="1">
                <a:latin typeface="Times New Roman" pitchFamily="18" charset="0"/>
                <a:cs typeface="Times New Roman" pitchFamily="18" charset="0"/>
              </a:rPr>
              <a:t>смт</a:t>
            </a:r>
            <a:r>
              <a:rPr lang="uk-UA" sz="1600" u="sng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u="sng" dirty="0" err="1">
                <a:latin typeface="Times New Roman" pitchFamily="18" charset="0"/>
                <a:cs typeface="Times New Roman" pitchFamily="18" charset="0"/>
              </a:rPr>
              <a:t>Козова</a:t>
            </a:r>
            <a:endParaRPr lang="ru-RU" sz="1100" u="sng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11560" y="1844824"/>
            <a:ext cx="77152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                                        Понеділок - п’ятниця з 9</a:t>
            </a:r>
            <a:r>
              <a:rPr lang="uk-UA" sz="1600" baseline="30000" dirty="0"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-17</a:t>
            </a:r>
            <a:r>
              <a:rPr lang="uk-UA" sz="1600" baseline="30000" dirty="0">
                <a:latin typeface="Times New Roman" pitchFamily="18" charset="0"/>
                <a:cs typeface="Times New Roman" pitchFamily="18" charset="0"/>
              </a:rPr>
              <a:t>00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2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режим роботи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2. Бібліотечний працівник: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200" b="1" u="sng" dirty="0">
                <a:latin typeface="Times New Roman" pitchFamily="18" charset="0"/>
                <a:cs typeface="Times New Roman" pitchFamily="18" charset="0"/>
              </a:rPr>
              <a:t>Зав. бібліотекою</a:t>
            </a:r>
            <a:r>
              <a:rPr lang="uk-UA" sz="1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u="sng" dirty="0">
                <a:latin typeface="Times New Roman" pitchFamily="18" charset="0"/>
                <a:cs typeface="Times New Roman" pitchFamily="18" charset="0"/>
              </a:rPr>
              <a:t>Мадера Галина Михайлівна, середня спеціальна, </a:t>
            </a:r>
            <a:r>
              <a:rPr lang="uk-UA" sz="1400" u="sng" dirty="0" smtClean="0">
                <a:latin typeface="Times New Roman" pitchFamily="18" charset="0"/>
                <a:cs typeface="Times New Roman" pitchFamily="18" charset="0"/>
              </a:rPr>
              <a:t>29р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.стажу.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39552" y="2708920"/>
            <a:ext cx="9001125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1200" b="1" dirty="0">
                <a:latin typeface="Times New Roman" pitchFamily="18" charset="0"/>
                <a:cs typeface="Times New Roman" pitchFamily="18" charset="0"/>
              </a:rPr>
              <a:t>                                            П.І.Б., освіта, стаж роботи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3. Головні показники діяльності роботи бібліотеки(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на01.09.20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.):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3.1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Фонд:42569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       ●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художня та галузева література(кількість) 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29442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примірників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       ● підручники (кількість) –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13127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примірників;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       ● періодичні видання: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журнали, газети;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3.2 Читачі (загальна кількість) - 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602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       ● учнів -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549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       ● вчителів –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53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       ● кількість класів – 26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3.3 Кількість відвідувань – 10566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3.4 Кількість книговидачі – 12636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4. Матеріально-технічна база: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      ● загальна площа приміщень – 76 м</a:t>
            </a:r>
            <a:r>
              <a:rPr lang="uk-UA" sz="1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      ● абонемент (чи є спеціалізовані) – 35 м</a:t>
            </a:r>
            <a:r>
              <a:rPr lang="uk-UA" sz="1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baseline="300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● книгосховище (площа) – 21м</a:t>
            </a:r>
            <a:r>
              <a:rPr lang="uk-UA" sz="1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1400" b="1" baseline="30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● книгосховище для підручників – 20 м</a:t>
            </a:r>
            <a:r>
              <a:rPr lang="uk-UA" sz="1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1400" b="1" dirty="0">
                <a:cs typeface="Times New Roman" pitchFamily="18" charset="0"/>
              </a:rPr>
              <a:t>    </a:t>
            </a:r>
            <a:r>
              <a:rPr lang="uk-UA" sz="1400" b="1" baseline="30000" dirty="0">
                <a:cs typeface="Times New Roman" pitchFamily="18" charset="0"/>
              </a:rPr>
              <a:t>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7"/>
          <p:cNvSpPr>
            <a:spLocks noChangeArrowheads="1"/>
          </p:cNvSpPr>
          <p:nvPr/>
        </p:nvSpPr>
        <p:spPr bwMode="auto">
          <a:xfrm>
            <a:off x="323528" y="1412776"/>
            <a:ext cx="8463285" cy="491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17500"/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4.1 Бібліотечне обладнання: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/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Технічні засоби одержання та засвоєння інформації: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>
              <a:buFontTx/>
              <a:buChar char="•"/>
            </a:pP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програвач   ----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>
              <a:buFontTx/>
              <a:buChar char="•"/>
            </a:pP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телевізор, кіноапарат, відеомагнітофон    ---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>
              <a:buFontTx/>
              <a:buChar char="•"/>
            </a:pP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комп'ютерна, копіювальна техніка   </a:t>
            </a:r>
            <a:r>
              <a:rPr lang="uk-UA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--- 1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/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4.2 Документація: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>
              <a:buFontTx/>
              <a:buChar char="•"/>
            </a:pP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інвентарні та сумарні книги -</a:t>
            </a:r>
            <a:r>
              <a:rPr lang="uk-UA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52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>
              <a:buFontTx/>
              <a:buChar char="•"/>
            </a:pP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щоденники бібліотеки -1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>
              <a:buFontTx/>
              <a:buChar char="•"/>
            </a:pP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плани роботи бібліотеки </a:t>
            </a:r>
            <a:r>
              <a:rPr lang="uk-UA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>
              <a:buFontTx/>
              <a:buChar char="•"/>
            </a:pP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посадові обов'язки: </a:t>
            </a:r>
            <a:r>
              <a:rPr lang="uk-UA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робота з книжковим фондом, керівництво читання школярів, інформаційно-бібліотечна робота, позакласна робота, ведення бібліотечної документації.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/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законодавче та нормативне забезпечення: </a:t>
            </a:r>
            <a:r>
              <a:rPr lang="uk-UA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Закон України про бібліотеки і бібліотечну справу. Положення про бібліотеку загальноосвітнього навчального закладу. Конституція України. Закон України про освіту. Державна національна програма і освіта (Україна ХХІ ст.). Конвенція про права дитини. Закон "Про мови України".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/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 Інформаційно-довідковий апарат: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>
              <a:buFontTx/>
              <a:buChar char="•"/>
            </a:pP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каталоги: </a:t>
            </a:r>
            <a:r>
              <a:rPr lang="uk-UA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алфавітний, систематичний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>
              <a:buFontTx/>
              <a:buChar char="•"/>
            </a:pP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картотеки: </a:t>
            </a:r>
            <a:r>
              <a:rPr lang="uk-UA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Історії символів України. Суспільні науки в цілому, історія, економіка. Культура, освіта, мовознавство. Творів позакласного читання українська література. Творів позакласного читання зарубіжна література. Газето-журнальних статей з питань методики навчання і виховання. Для умілих рук. Серія "шкільна бібліотека". Підручники. Народознавства.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17500" eaLnBrk="0" hangingPunct="0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79712" y="188640"/>
            <a:ext cx="5286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СХЕМА РОБОТИ БІБЛІОТЕКИ</a:t>
            </a:r>
            <a:endParaRPr lang="ru-RU" sz="2400" b="1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285750" y="642938"/>
            <a:ext cx="8569325" cy="5980112"/>
            <a:chOff x="158" y="346"/>
            <a:chExt cx="5398" cy="3724"/>
          </a:xfrm>
        </p:grpSpPr>
        <p:sp>
          <p:nvSpPr>
            <p:cNvPr id="5" name="AutoShape 10"/>
            <p:cNvSpPr>
              <a:spLocks noChangeArrowheads="1"/>
            </p:cNvSpPr>
            <p:nvPr/>
          </p:nvSpPr>
          <p:spPr bwMode="auto">
            <a:xfrm>
              <a:off x="2768" y="346"/>
              <a:ext cx="975" cy="216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400" b="1" dirty="0">
                  <a:latin typeface="Times New Roman" pitchFamily="18" charset="0"/>
                </a:rPr>
                <a:t>Бібліотека</a:t>
              </a:r>
              <a:endParaRPr lang="ru-RU" sz="1400" dirty="0">
                <a:latin typeface="Calibri" pitchFamily="34" charset="0"/>
              </a:endParaRPr>
            </a:p>
          </p:txBody>
        </p:sp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340" y="709"/>
              <a:ext cx="1406" cy="36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600" b="1" dirty="0">
                <a:latin typeface="Times New Roman" pitchFamily="18" charset="0"/>
              </a:endParaRPr>
            </a:p>
            <a:p>
              <a:pPr algn="ctr"/>
              <a:r>
                <a:rPr lang="uk-UA" sz="1200" b="1" dirty="0">
                  <a:latin typeface="Times New Roman" pitchFamily="18" charset="0"/>
                </a:rPr>
                <a:t>Методична робота</a:t>
              </a:r>
              <a:endParaRPr lang="ru-RU" dirty="0">
                <a:latin typeface="Calibri" pitchFamily="34" charset="0"/>
              </a:endParaRPr>
            </a:p>
          </p:txBody>
        </p:sp>
        <p:sp>
          <p:nvSpPr>
            <p:cNvPr id="7" name="AutoShape 12"/>
            <p:cNvSpPr>
              <a:spLocks noChangeArrowheads="1"/>
            </p:cNvSpPr>
            <p:nvPr/>
          </p:nvSpPr>
          <p:spPr bwMode="auto">
            <a:xfrm>
              <a:off x="2211" y="706"/>
              <a:ext cx="1887" cy="292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 b="1" dirty="0">
                  <a:latin typeface="Times New Roman" pitchFamily="18" charset="0"/>
                </a:rPr>
                <a:t>Робота з комплектування та збереження бібліотечного фонду</a:t>
              </a:r>
              <a:endParaRPr lang="ru-RU" dirty="0">
                <a:latin typeface="Calibri" pitchFamily="34" charset="0"/>
              </a:endParaRPr>
            </a:p>
          </p:txBody>
        </p:sp>
        <p:sp>
          <p:nvSpPr>
            <p:cNvPr id="8" name="AutoShape 13"/>
            <p:cNvSpPr>
              <a:spLocks noChangeArrowheads="1"/>
            </p:cNvSpPr>
            <p:nvPr/>
          </p:nvSpPr>
          <p:spPr bwMode="auto">
            <a:xfrm>
              <a:off x="4270" y="706"/>
              <a:ext cx="1286" cy="36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uk-UA" sz="800" b="1" dirty="0" smtClean="0">
                <a:latin typeface="Times New Roman" pitchFamily="18" charset="0"/>
              </a:endParaRPr>
            </a:p>
            <a:p>
              <a:pPr algn="ctr"/>
              <a:r>
                <a:rPr lang="uk-UA" sz="1200" b="1" dirty="0" smtClean="0">
                  <a:latin typeface="Times New Roman" pitchFamily="18" charset="0"/>
                </a:rPr>
                <a:t>Інформаційна </a:t>
              </a:r>
              <a:r>
                <a:rPr lang="uk-UA" sz="1200" b="1" dirty="0">
                  <a:latin typeface="Times New Roman" pitchFamily="18" charset="0"/>
                </a:rPr>
                <a:t>робота</a:t>
              </a:r>
              <a:endParaRPr lang="ru-RU" dirty="0">
                <a:latin typeface="Calibri" pitchFamily="34" charset="0"/>
              </a:endParaRPr>
            </a:p>
          </p:txBody>
        </p:sp>
        <p:sp>
          <p:nvSpPr>
            <p:cNvPr id="9" name="AutoShape 14"/>
            <p:cNvSpPr>
              <a:spLocks noChangeArrowheads="1"/>
            </p:cNvSpPr>
            <p:nvPr/>
          </p:nvSpPr>
          <p:spPr bwMode="auto">
            <a:xfrm>
              <a:off x="158" y="1207"/>
              <a:ext cx="1437" cy="224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 dirty="0">
                  <a:latin typeface="Times New Roman" pitchFamily="18" charset="0"/>
                </a:rPr>
                <a:t>Робота з батьками</a:t>
              </a:r>
              <a:endParaRPr lang="ru-RU" dirty="0">
                <a:latin typeface="Calibri" pitchFamily="34" charset="0"/>
              </a:endParaRPr>
            </a:p>
          </p:txBody>
        </p:sp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>
              <a:off x="158" y="1570"/>
              <a:ext cx="1437" cy="317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Робота з класоводами та класними керівниками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>
              <a:off x="158" y="1979"/>
              <a:ext cx="1316" cy="317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Хвилинки цікавих повідомлень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158" y="2432"/>
              <a:ext cx="1316" cy="226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Допомога в проведенні свят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3" name="AutoShape 18"/>
            <p:cNvSpPr>
              <a:spLocks noChangeArrowheads="1"/>
            </p:cNvSpPr>
            <p:nvPr/>
          </p:nvSpPr>
          <p:spPr bwMode="auto">
            <a:xfrm>
              <a:off x="158" y="2750"/>
              <a:ext cx="1316" cy="226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Робота з адміністрацією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158" y="3113"/>
              <a:ext cx="1225" cy="227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Виступ на педрадах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5" name="AutoShape 20"/>
            <p:cNvSpPr>
              <a:spLocks noChangeArrowheads="1"/>
            </p:cNvSpPr>
            <p:nvPr/>
          </p:nvSpPr>
          <p:spPr bwMode="auto">
            <a:xfrm>
              <a:off x="158" y="3475"/>
              <a:ext cx="1225" cy="226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Презентація книг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6" name="AutoShape 21"/>
            <p:cNvSpPr>
              <a:spLocks noChangeArrowheads="1"/>
            </p:cNvSpPr>
            <p:nvPr/>
          </p:nvSpPr>
          <p:spPr bwMode="auto">
            <a:xfrm>
              <a:off x="1823" y="1132"/>
              <a:ext cx="1746" cy="224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Комплектування бібліотечного фонду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7" name="AutoShape 22"/>
            <p:cNvSpPr>
              <a:spLocks noChangeArrowheads="1"/>
            </p:cNvSpPr>
            <p:nvPr/>
          </p:nvSpPr>
          <p:spPr bwMode="auto">
            <a:xfrm>
              <a:off x="1868" y="1399"/>
              <a:ext cx="1587" cy="181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Робота зі шкільним фондом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8" name="AutoShape 23"/>
            <p:cNvSpPr>
              <a:spLocks noChangeArrowheads="1"/>
            </p:cNvSpPr>
            <p:nvPr/>
          </p:nvSpPr>
          <p:spPr bwMode="auto">
            <a:xfrm>
              <a:off x="1823" y="1621"/>
              <a:ext cx="1519" cy="227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 dirty="0">
                  <a:latin typeface="Times New Roman" pitchFamily="18" charset="0"/>
                </a:rPr>
                <a:t>Забезпечення підручниками</a:t>
              </a:r>
              <a:endParaRPr lang="ru-RU" dirty="0">
                <a:latin typeface="Calibri" pitchFamily="34" charset="0"/>
              </a:endParaRPr>
            </a:p>
          </p:txBody>
        </p:sp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1868" y="1903"/>
              <a:ext cx="1469" cy="311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Ведення бібліотечної документації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0" name="AutoShape 25"/>
            <p:cNvSpPr>
              <a:spLocks noChangeArrowheads="1"/>
            </p:cNvSpPr>
            <p:nvPr/>
          </p:nvSpPr>
          <p:spPr bwMode="auto">
            <a:xfrm>
              <a:off x="1823" y="2288"/>
              <a:ext cx="1862" cy="216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Акція «Живи, книго!»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1" name="AutoShape 26"/>
            <p:cNvSpPr>
              <a:spLocks noChangeArrowheads="1"/>
            </p:cNvSpPr>
            <p:nvPr/>
          </p:nvSpPr>
          <p:spPr bwMode="auto">
            <a:xfrm>
              <a:off x="1823" y="2555"/>
              <a:ext cx="1690" cy="227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Акція «Подаруй бібліотеці книгі!»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2" name="AutoShape 27"/>
            <p:cNvSpPr>
              <a:spLocks noChangeArrowheads="1"/>
            </p:cNvSpPr>
            <p:nvPr/>
          </p:nvSpPr>
          <p:spPr bwMode="auto">
            <a:xfrm>
              <a:off x="1823" y="2867"/>
              <a:ext cx="1690" cy="216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Стенд «Живи, книго!»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3" name="AutoShape 28"/>
            <p:cNvSpPr>
              <a:spLocks noChangeArrowheads="1"/>
            </p:cNvSpPr>
            <p:nvPr/>
          </p:nvSpPr>
          <p:spPr bwMode="auto">
            <a:xfrm>
              <a:off x="1868" y="3133"/>
              <a:ext cx="1678" cy="36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Рейди-перевірки зі збереження підручників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4" name="AutoShape 29"/>
            <p:cNvSpPr>
              <a:spLocks noChangeArrowheads="1"/>
            </p:cNvSpPr>
            <p:nvPr/>
          </p:nvSpPr>
          <p:spPr bwMode="auto">
            <a:xfrm>
              <a:off x="1868" y="3534"/>
              <a:ext cx="1678" cy="216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Стенд «Живи, книго!»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1868" y="3801"/>
              <a:ext cx="1678" cy="269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Різноманітні виховні заходи, спрямовані на збереження книги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6" name="AutoShape 31"/>
            <p:cNvSpPr>
              <a:spLocks noChangeArrowheads="1"/>
            </p:cNvSpPr>
            <p:nvPr/>
          </p:nvSpPr>
          <p:spPr bwMode="auto">
            <a:xfrm>
              <a:off x="4012" y="1210"/>
              <a:ext cx="1372" cy="216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Довідкова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7" name="AutoShape 32"/>
            <p:cNvSpPr>
              <a:spLocks noChangeArrowheads="1"/>
            </p:cNvSpPr>
            <p:nvPr/>
          </p:nvSpPr>
          <p:spPr bwMode="auto">
            <a:xfrm>
              <a:off x="4012" y="1498"/>
              <a:ext cx="1201" cy="36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Систематичний каталог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8" name="AutoShape 33"/>
            <p:cNvSpPr>
              <a:spLocks noChangeArrowheads="1"/>
            </p:cNvSpPr>
            <p:nvPr/>
          </p:nvSpPr>
          <p:spPr bwMode="auto">
            <a:xfrm>
              <a:off x="4012" y="1930"/>
              <a:ext cx="1201" cy="36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Довідкові видання, преса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9" name="AutoShape 34"/>
            <p:cNvSpPr>
              <a:spLocks noChangeArrowheads="1"/>
            </p:cNvSpPr>
            <p:nvPr/>
          </p:nvSpPr>
          <p:spPr bwMode="auto">
            <a:xfrm>
              <a:off x="4012" y="2434"/>
              <a:ext cx="1458" cy="216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Бібліотечно-бібліграфічна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30" name="AutoShape 35"/>
            <p:cNvSpPr>
              <a:spLocks noChangeArrowheads="1"/>
            </p:cNvSpPr>
            <p:nvPr/>
          </p:nvSpPr>
          <p:spPr bwMode="auto">
            <a:xfrm>
              <a:off x="4012" y="2794"/>
              <a:ext cx="1287" cy="36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Рекомендаційні списки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31" name="AutoShape 36"/>
            <p:cNvSpPr>
              <a:spLocks noChangeArrowheads="1"/>
            </p:cNvSpPr>
            <p:nvPr/>
          </p:nvSpPr>
          <p:spPr bwMode="auto">
            <a:xfrm>
              <a:off x="4012" y="3226"/>
              <a:ext cx="1287" cy="216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Інформаційні виставки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32" name="AutoShape 37"/>
            <p:cNvSpPr>
              <a:spLocks noChangeArrowheads="1"/>
            </p:cNvSpPr>
            <p:nvPr/>
          </p:nvSpPr>
          <p:spPr bwMode="auto">
            <a:xfrm>
              <a:off x="4012" y="3514"/>
              <a:ext cx="1287" cy="36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200">
                  <a:latin typeface="Times New Roman" pitchFamily="18" charset="0"/>
                </a:rPr>
                <a:t>Бібліотечна грамотність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 flipV="1">
              <a:off x="839" y="143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1746" y="981"/>
              <a:ext cx="0" cy="19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 flipH="1">
              <a:off x="1565" y="1706"/>
              <a:ext cx="1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>
              <a:off x="1565" y="1842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H="1">
              <a:off x="1474" y="2160"/>
              <a:ext cx="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H="1">
              <a:off x="1474" y="2568"/>
              <a:ext cx="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Line 44"/>
            <p:cNvSpPr>
              <a:spLocks noChangeShapeType="1"/>
            </p:cNvSpPr>
            <p:nvPr/>
          </p:nvSpPr>
          <p:spPr bwMode="auto">
            <a:xfrm flipH="1">
              <a:off x="1474" y="2886"/>
              <a:ext cx="2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Line 45"/>
            <p:cNvSpPr>
              <a:spLocks noChangeShapeType="1"/>
            </p:cNvSpPr>
            <p:nvPr/>
          </p:nvSpPr>
          <p:spPr bwMode="auto">
            <a:xfrm>
              <a:off x="1474" y="2886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Line 46"/>
            <p:cNvSpPr>
              <a:spLocks noChangeShapeType="1"/>
            </p:cNvSpPr>
            <p:nvPr/>
          </p:nvSpPr>
          <p:spPr bwMode="auto">
            <a:xfrm flipH="1">
              <a:off x="1383" y="3249"/>
              <a:ext cx="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Line 47"/>
            <p:cNvSpPr>
              <a:spLocks noChangeShapeType="1"/>
            </p:cNvSpPr>
            <p:nvPr/>
          </p:nvSpPr>
          <p:spPr bwMode="auto">
            <a:xfrm flipH="1">
              <a:off x="1383" y="3612"/>
              <a:ext cx="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Line 48"/>
            <p:cNvSpPr>
              <a:spLocks noChangeShapeType="1"/>
            </p:cNvSpPr>
            <p:nvPr/>
          </p:nvSpPr>
          <p:spPr bwMode="auto">
            <a:xfrm>
              <a:off x="3560" y="1389"/>
              <a:ext cx="0" cy="8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Line 49"/>
            <p:cNvSpPr>
              <a:spLocks noChangeShapeType="1"/>
            </p:cNvSpPr>
            <p:nvPr/>
          </p:nvSpPr>
          <p:spPr bwMode="auto">
            <a:xfrm flipH="1">
              <a:off x="3379" y="1570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Line 50"/>
            <p:cNvSpPr>
              <a:spLocks noChangeShapeType="1"/>
            </p:cNvSpPr>
            <p:nvPr/>
          </p:nvSpPr>
          <p:spPr bwMode="auto">
            <a:xfrm flipH="1">
              <a:off x="3334" y="1797"/>
              <a:ext cx="2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Line 51"/>
            <p:cNvSpPr>
              <a:spLocks noChangeShapeType="1"/>
            </p:cNvSpPr>
            <p:nvPr/>
          </p:nvSpPr>
          <p:spPr bwMode="auto">
            <a:xfrm flipH="1">
              <a:off x="3379" y="2205"/>
              <a:ext cx="1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Line 52"/>
            <p:cNvSpPr>
              <a:spLocks noChangeShapeType="1"/>
            </p:cNvSpPr>
            <p:nvPr/>
          </p:nvSpPr>
          <p:spPr bwMode="auto">
            <a:xfrm flipH="1">
              <a:off x="3833" y="1066"/>
              <a:ext cx="8" cy="14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Line 53"/>
            <p:cNvSpPr>
              <a:spLocks noChangeShapeType="1"/>
            </p:cNvSpPr>
            <p:nvPr/>
          </p:nvSpPr>
          <p:spPr bwMode="auto">
            <a:xfrm flipH="1">
              <a:off x="3696" y="2478"/>
              <a:ext cx="1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Line 54"/>
            <p:cNvSpPr>
              <a:spLocks noChangeShapeType="1"/>
            </p:cNvSpPr>
            <p:nvPr/>
          </p:nvSpPr>
          <p:spPr bwMode="auto">
            <a:xfrm>
              <a:off x="3155" y="562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Line 55"/>
            <p:cNvSpPr>
              <a:spLocks noChangeShapeType="1"/>
            </p:cNvSpPr>
            <p:nvPr/>
          </p:nvSpPr>
          <p:spPr bwMode="auto">
            <a:xfrm flipH="1">
              <a:off x="1553" y="526"/>
              <a:ext cx="1224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Line 56"/>
            <p:cNvSpPr>
              <a:spLocks noChangeShapeType="1"/>
            </p:cNvSpPr>
            <p:nvPr/>
          </p:nvSpPr>
          <p:spPr bwMode="auto">
            <a:xfrm>
              <a:off x="3326" y="562"/>
              <a:ext cx="1372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Line 57"/>
            <p:cNvSpPr>
              <a:spLocks noChangeShapeType="1"/>
            </p:cNvSpPr>
            <p:nvPr/>
          </p:nvSpPr>
          <p:spPr bwMode="auto">
            <a:xfrm>
              <a:off x="3696" y="2520"/>
              <a:ext cx="0" cy="1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Line 58"/>
            <p:cNvSpPr>
              <a:spLocks noChangeShapeType="1"/>
            </p:cNvSpPr>
            <p:nvPr/>
          </p:nvSpPr>
          <p:spPr bwMode="auto">
            <a:xfrm flipH="1">
              <a:off x="3560" y="4020"/>
              <a:ext cx="1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Line 59"/>
            <p:cNvSpPr>
              <a:spLocks noChangeShapeType="1"/>
            </p:cNvSpPr>
            <p:nvPr/>
          </p:nvSpPr>
          <p:spPr bwMode="auto">
            <a:xfrm flipH="1">
              <a:off x="3515" y="3702"/>
              <a:ext cx="1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Line 60"/>
            <p:cNvSpPr>
              <a:spLocks noChangeShapeType="1"/>
            </p:cNvSpPr>
            <p:nvPr/>
          </p:nvSpPr>
          <p:spPr bwMode="auto">
            <a:xfrm flipH="1">
              <a:off x="3515" y="3339"/>
              <a:ext cx="1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Line 61"/>
            <p:cNvSpPr>
              <a:spLocks noChangeShapeType="1"/>
            </p:cNvSpPr>
            <p:nvPr/>
          </p:nvSpPr>
          <p:spPr bwMode="auto">
            <a:xfrm flipH="1">
              <a:off x="3515" y="3022"/>
              <a:ext cx="1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Line 62"/>
            <p:cNvSpPr>
              <a:spLocks noChangeShapeType="1"/>
            </p:cNvSpPr>
            <p:nvPr/>
          </p:nvSpPr>
          <p:spPr bwMode="auto">
            <a:xfrm flipH="1">
              <a:off x="3515" y="2750"/>
              <a:ext cx="1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Line 63"/>
            <p:cNvSpPr>
              <a:spLocks noChangeShapeType="1"/>
            </p:cNvSpPr>
            <p:nvPr/>
          </p:nvSpPr>
          <p:spPr bwMode="auto">
            <a:xfrm>
              <a:off x="2903" y="998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Line 64"/>
            <p:cNvSpPr>
              <a:spLocks noChangeShapeType="1"/>
            </p:cNvSpPr>
            <p:nvPr/>
          </p:nvSpPr>
          <p:spPr bwMode="auto">
            <a:xfrm>
              <a:off x="5556" y="994"/>
              <a:ext cx="0" cy="15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Line 65"/>
            <p:cNvSpPr>
              <a:spLocks noChangeShapeType="1"/>
            </p:cNvSpPr>
            <p:nvPr/>
          </p:nvSpPr>
          <p:spPr bwMode="auto">
            <a:xfrm flipH="1">
              <a:off x="5384" y="1282"/>
              <a:ext cx="1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Line 66"/>
            <p:cNvSpPr>
              <a:spLocks noChangeShapeType="1"/>
            </p:cNvSpPr>
            <p:nvPr/>
          </p:nvSpPr>
          <p:spPr bwMode="auto">
            <a:xfrm>
              <a:off x="5299" y="1426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Line 67"/>
            <p:cNvSpPr>
              <a:spLocks noChangeShapeType="1"/>
            </p:cNvSpPr>
            <p:nvPr/>
          </p:nvSpPr>
          <p:spPr bwMode="auto">
            <a:xfrm flipH="1">
              <a:off x="5213" y="1642"/>
              <a:ext cx="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Line 68"/>
            <p:cNvSpPr>
              <a:spLocks noChangeShapeType="1"/>
            </p:cNvSpPr>
            <p:nvPr/>
          </p:nvSpPr>
          <p:spPr bwMode="auto">
            <a:xfrm flipH="1">
              <a:off x="5213" y="2146"/>
              <a:ext cx="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Line 69"/>
            <p:cNvSpPr>
              <a:spLocks noChangeShapeType="1"/>
            </p:cNvSpPr>
            <p:nvPr/>
          </p:nvSpPr>
          <p:spPr bwMode="auto">
            <a:xfrm flipH="1">
              <a:off x="5470" y="2506"/>
              <a:ext cx="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Line 70"/>
            <p:cNvSpPr>
              <a:spLocks noChangeShapeType="1"/>
            </p:cNvSpPr>
            <p:nvPr/>
          </p:nvSpPr>
          <p:spPr bwMode="auto">
            <a:xfrm>
              <a:off x="5470" y="2506"/>
              <a:ext cx="0" cy="1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Line 71"/>
            <p:cNvSpPr>
              <a:spLocks noChangeShapeType="1"/>
            </p:cNvSpPr>
            <p:nvPr/>
          </p:nvSpPr>
          <p:spPr bwMode="auto">
            <a:xfrm flipH="1">
              <a:off x="5299" y="3658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Line 72"/>
            <p:cNvSpPr>
              <a:spLocks noChangeShapeType="1"/>
            </p:cNvSpPr>
            <p:nvPr/>
          </p:nvSpPr>
          <p:spPr bwMode="auto">
            <a:xfrm flipH="1">
              <a:off x="5299" y="3298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Line 73"/>
            <p:cNvSpPr>
              <a:spLocks noChangeShapeType="1"/>
            </p:cNvSpPr>
            <p:nvPr/>
          </p:nvSpPr>
          <p:spPr bwMode="auto">
            <a:xfrm flipH="1">
              <a:off x="5299" y="2938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79712" y="188640"/>
            <a:ext cx="5286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ФОРМИ РОБОТИ БІБЛІОТЕКИ</a:t>
            </a:r>
            <a:endParaRPr lang="ru-RU" sz="2400" b="1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357188" y="1285875"/>
            <a:ext cx="8543925" cy="5040313"/>
            <a:chOff x="246" y="663"/>
            <a:chExt cx="5382" cy="3175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1927" y="663"/>
              <a:ext cx="2082" cy="313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uk-UA" b="1" dirty="0">
                  <a:latin typeface="Times New Roman" pitchFamily="18" charset="0"/>
                </a:rPr>
                <a:t>ФОРМИ</a:t>
              </a:r>
              <a:endParaRPr lang="ru-RU" b="1" dirty="0">
                <a:latin typeface="Calibri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246" y="1180"/>
              <a:ext cx="1672" cy="36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uk-UA" b="1" dirty="0">
                  <a:latin typeface="Times New Roman" pitchFamily="18" charset="0"/>
                </a:rPr>
                <a:t>Індивідуальна</a:t>
              </a:r>
              <a:endParaRPr lang="ru-RU" dirty="0">
                <a:latin typeface="Calibri" pitchFamily="34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2172" y="1184"/>
              <a:ext cx="1643" cy="36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uk-UA" b="1">
                  <a:latin typeface="Times New Roman" pitchFamily="18" charset="0"/>
                </a:rPr>
                <a:t>Масова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4014" y="1180"/>
              <a:ext cx="1614" cy="36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uk-UA" b="1">
                  <a:latin typeface="Times New Roman" pitchFamily="18" charset="0"/>
                </a:rPr>
                <a:t>Групова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249" y="1753"/>
              <a:ext cx="1342" cy="521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Times New Roman" pitchFamily="18" charset="0"/>
                </a:rPr>
                <a:t>Аналіз читацьких формулярів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249" y="2378"/>
              <a:ext cx="1342" cy="361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Times New Roman" pitchFamily="18" charset="0"/>
                </a:rPr>
                <a:t>Плани читання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59" y="2886"/>
              <a:ext cx="1351" cy="499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Times New Roman" pitchFamily="18" charset="0"/>
                </a:rPr>
                <a:t>Вивчення читацького запиту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172" y="1753"/>
              <a:ext cx="1353" cy="313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Times New Roman" pitchFamily="18" charset="0"/>
                </a:rPr>
                <a:t>Тиждень книги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172" y="2170"/>
              <a:ext cx="1353" cy="521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Times New Roman" pitchFamily="18" charset="0"/>
                </a:rPr>
                <a:t>Свято «Посвята в читачі»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2172" y="2795"/>
              <a:ext cx="1353" cy="313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Times New Roman" pitchFamily="18" charset="0"/>
                </a:rPr>
                <a:t>Бібліотечні уроки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4095" y="1753"/>
              <a:ext cx="1297" cy="521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Times New Roman" pitchFamily="18" charset="0"/>
                </a:rPr>
                <a:t>Книжкові полиці, виставки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4095" y="2386"/>
              <a:ext cx="1297" cy="327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sz="1600">
                  <a:latin typeface="Times New Roman" pitchFamily="18" charset="0"/>
                </a:rPr>
                <a:t>Консультації, бесіди</a:t>
              </a:r>
              <a:endParaRPr lang="ru-RU" sz="1600">
                <a:latin typeface="Calibri" pitchFamily="34" charset="0"/>
              </a:endParaRPr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>
              <a:off x="4095" y="2840"/>
              <a:ext cx="1297" cy="336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Times New Roman" pitchFamily="18" charset="0"/>
                </a:rPr>
                <a:t>Огляди літератури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2172" y="3317"/>
              <a:ext cx="1353" cy="521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Times New Roman" pitchFamily="18" charset="0"/>
                </a:rPr>
                <a:t>Гурток «Книжкова лікарня»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1785" y="1544"/>
              <a:ext cx="0" cy="16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3719" y="1544"/>
              <a:ext cx="0" cy="2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2971" y="981"/>
              <a:ext cx="0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793" y="981"/>
              <a:ext cx="1134" cy="1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5585" y="1544"/>
              <a:ext cx="6" cy="14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>
              <a:off x="5392" y="1961"/>
              <a:ext cx="19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H="1">
              <a:off x="5392" y="2483"/>
              <a:ext cx="19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1591" y="2587"/>
              <a:ext cx="1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H="1">
              <a:off x="1591" y="1961"/>
              <a:ext cx="1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H="1">
              <a:off x="3525" y="1857"/>
              <a:ext cx="1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H="1">
              <a:off x="3525" y="2378"/>
              <a:ext cx="1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>
              <a:off x="3525" y="2900"/>
              <a:ext cx="1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4014" y="935"/>
              <a:ext cx="1055" cy="2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H="1">
              <a:off x="5365" y="3021"/>
              <a:ext cx="2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 flipH="1">
              <a:off x="3525" y="3629"/>
              <a:ext cx="1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 flipH="1">
              <a:off x="1592" y="3203"/>
              <a:ext cx="1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_0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500" y="188640"/>
            <a:ext cx="85725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СХЕМА ІНДИВІДУАЛЬНОГО ОБСЛУГОВУВАННЯ ДИТИНИ-ЧИТАЧА ЗА СКЛАДНИМ ЗАПИТОМ НЕВИЗНАЧЕНІСТЬ ЗАПИТУ</a:t>
            </a:r>
            <a:endParaRPr lang="ru-RU" sz="20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323850" y="1196975"/>
            <a:ext cx="8424863" cy="5184775"/>
            <a:chOff x="204" y="754"/>
            <a:chExt cx="5307" cy="3266"/>
          </a:xfrm>
        </p:grpSpPr>
        <p:sp>
          <p:nvSpPr>
            <p:cNvPr id="6" name="AutoShape 24"/>
            <p:cNvSpPr>
              <a:spLocks noChangeArrowheads="1"/>
            </p:cNvSpPr>
            <p:nvPr/>
          </p:nvSpPr>
          <p:spPr bwMode="auto">
            <a:xfrm>
              <a:off x="1429" y="754"/>
              <a:ext cx="1078" cy="245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uk-UA" b="1" dirty="0">
                  <a:latin typeface="Calibri" pitchFamily="34" charset="0"/>
                  <a:cs typeface="Times New Roman" pitchFamily="18" charset="0"/>
                </a:rPr>
                <a:t>Бібліотекар</a:t>
              </a:r>
              <a:endParaRPr lang="uk-UA" dirty="0">
                <a:latin typeface="Calibri" pitchFamily="34" charset="0"/>
              </a:endParaRPr>
            </a:p>
          </p:txBody>
        </p:sp>
        <p:sp>
          <p:nvSpPr>
            <p:cNvPr id="7" name="AutoShape 23"/>
            <p:cNvSpPr>
              <a:spLocks noChangeArrowheads="1"/>
            </p:cNvSpPr>
            <p:nvPr/>
          </p:nvSpPr>
          <p:spPr bwMode="auto">
            <a:xfrm>
              <a:off x="3208" y="754"/>
              <a:ext cx="901" cy="245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uk-UA" b="1" dirty="0">
                  <a:latin typeface="Calibri" pitchFamily="34" charset="0"/>
                  <a:cs typeface="Times New Roman" pitchFamily="18" charset="0"/>
                </a:rPr>
                <a:t>Читач</a:t>
              </a:r>
              <a:endParaRPr lang="uk-UA" dirty="0">
                <a:latin typeface="Calibri" pitchFamily="34" charset="0"/>
              </a:endParaRPr>
            </a:p>
          </p:txBody>
        </p:sp>
        <p:sp>
          <p:nvSpPr>
            <p:cNvPr id="8" name="AutoShape 22"/>
            <p:cNvSpPr>
              <a:spLocks noChangeArrowheads="1"/>
            </p:cNvSpPr>
            <p:nvPr/>
          </p:nvSpPr>
          <p:spPr bwMode="auto">
            <a:xfrm>
              <a:off x="204" y="2795"/>
              <a:ext cx="1502" cy="572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Calibri" pitchFamily="34" charset="0"/>
                  <a:cs typeface="Times New Roman" pitchFamily="18" charset="0"/>
                </a:rPr>
                <a:t>Спостереження як саме дитина вибирає книгу</a:t>
              </a:r>
              <a:endParaRPr lang="uk-UA">
                <a:latin typeface="Calibri" pitchFamily="34" charset="0"/>
              </a:endParaRPr>
            </a:p>
          </p:txBody>
        </p:sp>
        <p:sp>
          <p:nvSpPr>
            <p:cNvPr id="9" name="AutoShape 21"/>
            <p:cNvSpPr>
              <a:spLocks noChangeArrowheads="1"/>
            </p:cNvSpPr>
            <p:nvPr/>
          </p:nvSpPr>
          <p:spPr bwMode="auto">
            <a:xfrm>
              <a:off x="4009" y="2795"/>
              <a:ext cx="1502" cy="572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Calibri" pitchFamily="34" charset="0"/>
                  <a:cs typeface="Times New Roman" pitchFamily="18" charset="0"/>
                </a:rPr>
                <a:t>Бесіда про інтереси дитини</a:t>
              </a:r>
              <a:endParaRPr lang="uk-UA">
                <a:latin typeface="Calibri" pitchFamily="34" charset="0"/>
              </a:endParaRPr>
            </a:p>
          </p:txBody>
        </p:sp>
        <p:sp>
          <p:nvSpPr>
            <p:cNvPr id="10" name="AutoShape 20"/>
            <p:cNvSpPr>
              <a:spLocks noChangeArrowheads="1"/>
            </p:cNvSpPr>
            <p:nvPr/>
          </p:nvSpPr>
          <p:spPr bwMode="auto">
            <a:xfrm>
              <a:off x="3696" y="1897"/>
              <a:ext cx="1815" cy="444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Calibri" pitchFamily="34" charset="0"/>
                  <a:cs typeface="Times New Roman" pitchFamily="18" charset="0"/>
                </a:rPr>
                <a:t>Надання можливості вибрати книгу самостійно</a:t>
              </a:r>
              <a:endParaRPr lang="uk-UA">
                <a:latin typeface="Calibri" pitchFamily="34" charset="0"/>
              </a:endParaRPr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3208" y="1162"/>
              <a:ext cx="1402" cy="409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Calibri" pitchFamily="34" charset="0"/>
                  <a:cs typeface="Times New Roman" pitchFamily="18" charset="0"/>
                </a:rPr>
                <a:t>Запит: почитати щось цікаве</a:t>
              </a:r>
              <a:endParaRPr lang="uk-UA">
                <a:latin typeface="Calibri" pitchFamily="34" charset="0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1906" y="2795"/>
              <a:ext cx="1903" cy="572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Calibri" pitchFamily="34" charset="0"/>
                  <a:cs typeface="Times New Roman" pitchFamily="18" charset="0"/>
                </a:rPr>
                <a:t>Спостереження про подальший інтерес чи спад інтересу до теми</a:t>
              </a:r>
              <a:endParaRPr lang="uk-UA">
                <a:latin typeface="Calibri" pitchFamily="34" charset="0"/>
              </a:endParaRPr>
            </a:p>
          </p:txBody>
        </p:sp>
        <p:sp>
          <p:nvSpPr>
            <p:cNvPr id="13" name="AutoShape 17"/>
            <p:cNvSpPr>
              <a:spLocks noChangeArrowheads="1"/>
            </p:cNvSpPr>
            <p:nvPr/>
          </p:nvSpPr>
          <p:spPr bwMode="auto">
            <a:xfrm>
              <a:off x="1205" y="1162"/>
              <a:ext cx="1402" cy="409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uk-UA" sz="800" dirty="0" smtClean="0">
                <a:latin typeface="Calibri" pitchFamily="34" charset="0"/>
                <a:cs typeface="Times New Roman" pitchFamily="18" charset="0"/>
              </a:endParaRPr>
            </a:p>
            <a:p>
              <a:pPr algn="ctr"/>
              <a:r>
                <a:rPr lang="uk-UA" dirty="0" smtClean="0">
                  <a:latin typeface="Calibri" pitchFamily="34" charset="0"/>
                  <a:cs typeface="Times New Roman" pitchFamily="18" charset="0"/>
                </a:rPr>
                <a:t>Рекомендації</a:t>
              </a:r>
              <a:endParaRPr lang="uk-UA" dirty="0">
                <a:latin typeface="Calibri" pitchFamily="34" charset="0"/>
              </a:endParaRPr>
            </a:p>
          </p:txBody>
        </p:sp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>
              <a:off x="1701" y="1888"/>
              <a:ext cx="1903" cy="408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Calibri" pitchFamily="34" charset="0"/>
                  <a:cs typeface="Times New Roman" pitchFamily="18" charset="0"/>
                </a:rPr>
                <a:t>Рекомендації декількох книг із короткою анотацією</a:t>
              </a:r>
              <a:endParaRPr lang="uk-UA">
                <a:latin typeface="Calibri" pitchFamily="34" charset="0"/>
              </a:endParaRPr>
            </a:p>
          </p:txBody>
        </p:sp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>
              <a:off x="204" y="1897"/>
              <a:ext cx="1402" cy="408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 dirty="0">
                  <a:latin typeface="Calibri" pitchFamily="34" charset="0"/>
                  <a:cs typeface="Times New Roman" pitchFamily="18" charset="0"/>
                </a:rPr>
                <a:t>Рекомендація конкретної книги</a:t>
              </a:r>
              <a:endParaRPr lang="uk-UA" dirty="0">
                <a:latin typeface="Calibri" pitchFamily="34" charset="0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2507" y="836"/>
              <a:ext cx="70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2607" y="1407"/>
              <a:ext cx="60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flipH="1">
              <a:off x="1105" y="2341"/>
              <a:ext cx="3453" cy="45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2006" y="999"/>
              <a:ext cx="0" cy="1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AutoShape 10"/>
            <p:cNvSpPr>
              <a:spLocks noChangeArrowheads="1"/>
            </p:cNvSpPr>
            <p:nvPr/>
          </p:nvSpPr>
          <p:spPr bwMode="auto">
            <a:xfrm>
              <a:off x="1383" y="3612"/>
              <a:ext cx="2903" cy="408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uk-UA">
                  <a:latin typeface="Calibri" pitchFamily="34" charset="0"/>
                  <a:cs typeface="Times New Roman" pitchFamily="18" charset="0"/>
                </a:rPr>
                <a:t>Створення разом і читачем рекомендаційного списку літератури</a:t>
              </a:r>
              <a:endParaRPr lang="uk-UA">
                <a:latin typeface="Calibri" pitchFamily="34" charset="0"/>
              </a:endParaRPr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1606" y="1571"/>
              <a:ext cx="901" cy="32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1706" y="1571"/>
              <a:ext cx="2904" cy="32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 flipH="1">
              <a:off x="805" y="1571"/>
              <a:ext cx="701" cy="32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4558" y="2341"/>
              <a:ext cx="0" cy="45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 flipH="1">
              <a:off x="2789" y="2341"/>
              <a:ext cx="1747" cy="45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4"/>
            <p:cNvSpPr>
              <a:spLocks noChangeShapeType="1"/>
            </p:cNvSpPr>
            <p:nvPr/>
          </p:nvSpPr>
          <p:spPr bwMode="auto">
            <a:xfrm>
              <a:off x="3709" y="999"/>
              <a:ext cx="0" cy="1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3"/>
            <p:cNvSpPr>
              <a:spLocks noChangeShapeType="1"/>
            </p:cNvSpPr>
            <p:nvPr/>
          </p:nvSpPr>
          <p:spPr bwMode="auto">
            <a:xfrm>
              <a:off x="2807" y="3367"/>
              <a:ext cx="0" cy="2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1257</TotalTime>
  <Words>1242</Words>
  <Application>Microsoft Office PowerPoint</Application>
  <PresentationFormat>Экран (4:3)</PresentationFormat>
  <Paragraphs>264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125</cp:revision>
  <dcterms:created xsi:type="dcterms:W3CDTF">2017-03-07T07:48:37Z</dcterms:created>
  <dcterms:modified xsi:type="dcterms:W3CDTF">2017-03-09T21:30:09Z</dcterms:modified>
</cp:coreProperties>
</file>