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43" r:id="rId2"/>
    <p:sldMasterId id="2147483847" r:id="rId3"/>
    <p:sldMasterId id="2147483851" r:id="rId4"/>
    <p:sldMasterId id="2147483869" r:id="rId5"/>
  </p:sldMasterIdLst>
  <p:sldIdLst>
    <p:sldId id="257" r:id="rId6"/>
    <p:sldId id="259" r:id="rId7"/>
    <p:sldId id="260" r:id="rId8"/>
    <p:sldId id="272" r:id="rId9"/>
    <p:sldId id="273" r:id="rId10"/>
    <p:sldId id="261" r:id="rId11"/>
    <p:sldId id="258" r:id="rId12"/>
    <p:sldId id="262" r:id="rId13"/>
    <p:sldId id="263" r:id="rId14"/>
    <p:sldId id="264" r:id="rId15"/>
    <p:sldId id="265" r:id="rId16"/>
    <p:sldId id="267" r:id="rId17"/>
    <p:sldId id="266" r:id="rId18"/>
    <p:sldId id="268" r:id="rId19"/>
    <p:sldId id="269" r:id="rId20"/>
    <p:sldId id="270" r:id="rId21"/>
    <p:sldId id="271" r:id="rId22"/>
    <p:sldId id="274" r:id="rId23"/>
    <p:sldId id="275" r:id="rId24"/>
    <p:sldId id="27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2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66CC"/>
    <a:srgbClr val="FF0066"/>
    <a:srgbClr val="FF6600"/>
    <a:srgbClr val="6699FF"/>
    <a:srgbClr val="99CC00"/>
    <a:srgbClr val="FF9900"/>
    <a:srgbClr val="9900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58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6A68A-37B5-4E83-BF8A-60E75301304F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8573B-59E5-46DD-8630-26BE28702D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24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8E4E5-EA39-43C8-828E-9988C98DC2DD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6BF58-5FF4-4DDB-A838-318FA7B46F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72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1103-E618-4E97-AB40-662671FAEB73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68A68-9B7E-44B6-AD06-F5E0361BF1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00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6A68A-37B5-4E83-BF8A-60E75301304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8573B-59E5-46DD-8630-26BE28702D4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8E54DF-70E9-4402-A130-0A6E1C6456A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77155-A1DC-48A2-934F-39400566D90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39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2" y="980729"/>
            <a:ext cx="7810127" cy="864096"/>
          </a:xfrm>
        </p:spPr>
        <p:txBody>
          <a:bodyPr anchor="t">
            <a:normAutofit/>
          </a:bodyPr>
          <a:lstStyle>
            <a:lvl1pPr algn="ctr">
              <a:defRPr sz="2000" b="1" cap="all"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09747-BDDA-4E85-9078-E62E16D13790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6354B-ED4D-4935-8A16-10FAEA3AA5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157655"/>
            <a:ext cx="63367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 шаблону – Несенюк О.В.,</a:t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Житомирський міський колегіум</a:t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 можете використовувати дане оформлення для створення своїх презентацій, але у своїй презентації ви повинні вказати автора та  джерело шаблону</a:t>
            </a:r>
            <a:b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Сайт: </a:t>
            </a:r>
            <a:r>
              <a:rPr lang="en-US" sz="2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http://shkola-ditsad.ucoz.com</a:t>
            </a:r>
            <a:endParaRPr lang="uk-UA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6A68A-37B5-4E83-BF8A-60E75301304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8573B-59E5-46DD-8630-26BE28702D4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8E54DF-70E9-4402-A130-0A6E1C6456A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77155-A1DC-48A2-934F-39400566D90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16016" y="908720"/>
            <a:ext cx="3778696" cy="4860255"/>
          </a:xfrm>
        </p:spPr>
        <p:txBody>
          <a:bodyPr anchor="t"/>
          <a:lstStyle>
            <a:lvl1pPr algn="ctr">
              <a:defRPr sz="1800" b="1" cap="all">
                <a:latin typeface="+mn-lt"/>
              </a:defRPr>
            </a:lvl1pPr>
          </a:lstStyle>
          <a:p>
            <a:pPr lvl="0"/>
            <a:r>
              <a:rPr lang="ru-RU" dirty="0" smtClean="0"/>
              <a:t>Автор шаблону </a:t>
            </a:r>
            <a:r>
              <a:rPr lang="ru-RU" dirty="0" err="1" smtClean="0"/>
              <a:t>презентації</a:t>
            </a:r>
            <a:r>
              <a:rPr lang="ru-RU" dirty="0" smtClean="0"/>
              <a:t> -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Несенюк О.В.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Ви можете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дане</a:t>
            </a:r>
            <a:r>
              <a:rPr lang="ru-RU" dirty="0" smtClean="0"/>
              <a:t> </a:t>
            </a:r>
            <a:r>
              <a:rPr lang="ru-RU" dirty="0" err="1" smtClean="0"/>
              <a:t>оформлення</a:t>
            </a:r>
            <a:r>
              <a:rPr lang="ru-RU" dirty="0" smtClean="0"/>
              <a:t> для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презентацій</a:t>
            </a:r>
            <a:r>
              <a:rPr lang="ru-RU" dirty="0" smtClean="0"/>
              <a:t>, але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презентації</a:t>
            </a:r>
            <a:r>
              <a:rPr lang="ru-RU" dirty="0" smtClean="0"/>
              <a:t> Ви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вказати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автора та </a:t>
            </a:r>
            <a:r>
              <a:rPr lang="ru-RU" dirty="0" err="1" smtClean="0"/>
              <a:t>джерело</a:t>
            </a:r>
            <a:r>
              <a:rPr lang="ru-RU" dirty="0" smtClean="0"/>
              <a:t> шаблону – </a:t>
            </a:r>
            <a:br>
              <a:rPr lang="ru-RU" dirty="0" smtClean="0"/>
            </a:br>
            <a:r>
              <a:rPr lang="ru-RU" dirty="0" smtClean="0"/>
              <a:t>сайт </a:t>
            </a:r>
            <a:r>
              <a:rPr lang="en-US" dirty="0" smtClean="0"/>
              <a:t>http://shkola-ditsad.ucoz.com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09747-BDDA-4E85-9078-E62E16D13790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6354B-ED4D-4935-8A16-10FAEA3AA5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6A68A-37B5-4E83-BF8A-60E75301304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8573B-59E5-46DD-8630-26BE28702D4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B51873-49EF-46D3-91A4-FFF2E357AC88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B172A-D578-4CD5-B4AC-F9EA48D9EA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51873-49EF-46D3-91A4-FFF2E357AC88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B172A-D578-4CD5-B4AC-F9EA48D9EA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0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09747-BDDA-4E85-9078-E62E16D13790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6354B-ED4D-4935-8A16-10FAEA3AA5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9F30DB-F6B5-4611-9D5F-8633D8F5CEA7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D6DEA-D2AB-473E-92B3-520630BD64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71800" y="1124744"/>
            <a:ext cx="5915000" cy="4608512"/>
          </a:xfrm>
        </p:spPr>
        <p:txBody>
          <a:bodyPr>
            <a:normAutofit/>
          </a:bodyPr>
          <a:lstStyle>
            <a:lvl1pPr>
              <a:defRPr sz="2400" b="1" u="none" baseline="0"/>
            </a:lvl1pPr>
          </a:lstStyle>
          <a:p>
            <a:r>
              <a:rPr lang="ru-RU" dirty="0" smtClean="0"/>
              <a:t>Автор шаблону – Несенюк О.В.,</a:t>
            </a:r>
            <a:br>
              <a:rPr lang="ru-RU" dirty="0" smtClean="0"/>
            </a:br>
            <a:r>
              <a:rPr lang="ru-RU" dirty="0" err="1" smtClean="0"/>
              <a:t>Житомирський</a:t>
            </a:r>
            <a:r>
              <a:rPr lang="ru-RU" dirty="0" smtClean="0"/>
              <a:t> </a:t>
            </a:r>
            <a:r>
              <a:rPr lang="ru-RU" dirty="0" err="1" smtClean="0"/>
              <a:t>міський</a:t>
            </a:r>
            <a:r>
              <a:rPr lang="ru-RU" dirty="0" smtClean="0"/>
              <a:t> </a:t>
            </a:r>
            <a:r>
              <a:rPr lang="ru-RU" dirty="0" err="1" smtClean="0"/>
              <a:t>колегіум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Ви можете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дане</a:t>
            </a:r>
            <a:r>
              <a:rPr lang="ru-RU" dirty="0" smtClean="0"/>
              <a:t> </a:t>
            </a:r>
            <a:r>
              <a:rPr lang="ru-RU" dirty="0" err="1" smtClean="0"/>
              <a:t>оформлення</a:t>
            </a:r>
            <a:r>
              <a:rPr lang="ru-RU" dirty="0" smtClean="0"/>
              <a:t> для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презентацій</a:t>
            </a:r>
            <a:r>
              <a:rPr lang="ru-RU" dirty="0" smtClean="0"/>
              <a:t>, але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презентації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вказати</a:t>
            </a:r>
            <a:r>
              <a:rPr lang="ru-RU" dirty="0" smtClean="0"/>
              <a:t> автора та  </a:t>
            </a:r>
            <a:r>
              <a:rPr lang="ru-RU" dirty="0" err="1" smtClean="0"/>
              <a:t>джерело</a:t>
            </a:r>
            <a:r>
              <a:rPr lang="ru-RU" dirty="0" smtClean="0"/>
              <a:t> шаблону</a:t>
            </a:r>
            <a:br>
              <a:rPr lang="ru-RU" dirty="0" smtClean="0"/>
            </a:br>
            <a:r>
              <a:rPr lang="ru-RU" dirty="0" smtClean="0"/>
              <a:t>Сайт: </a:t>
            </a:r>
            <a:r>
              <a:rPr lang="en-US" dirty="0" smtClean="0"/>
              <a:t>http://shkola-ditsad.ucoz.com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D1C7D-9283-4512-9939-707D6BEE846E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5D02F9-982D-423D-AFD0-2C6EC059C9F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6A68A-37B5-4E83-BF8A-60E75301304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8573B-59E5-46DD-8630-26BE28702D4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B51873-49EF-46D3-91A4-FFF2E357AC88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B172A-D578-4CD5-B4AC-F9EA48D9EA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09747-BDDA-4E85-9078-E62E16D13790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6354B-ED4D-4935-8A16-10FAEA3AA5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9F30DB-F6B5-4611-9D5F-8633D8F5CEA7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D6DEA-D2AB-473E-92B3-520630BD64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037646-0AAB-421F-9BC8-0875A5C7BF17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C41769-F90A-4B86-9185-E4D8A6AF552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8E54DF-70E9-4402-A130-0A6E1C6456A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77155-A1DC-48A2-934F-39400566D90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2699792" y="1124744"/>
            <a:ext cx="4680520" cy="4032447"/>
          </a:xfrm>
        </p:spPr>
        <p:txBody>
          <a:bodyPr>
            <a:normAutofit/>
          </a:bodyPr>
          <a:lstStyle>
            <a:lvl1pPr marL="0" indent="0" algn="ctr">
              <a:buNone/>
              <a:defRPr sz="2000" b="1" baseline="0"/>
            </a:lvl1pPr>
          </a:lstStyle>
          <a:p>
            <a:pPr lvl="0"/>
            <a:r>
              <a:rPr lang="ru-RU" dirty="0" smtClean="0"/>
              <a:t>Автор шаблону </a:t>
            </a:r>
            <a:r>
              <a:rPr lang="ru-RU" dirty="0" err="1" smtClean="0"/>
              <a:t>презентації</a:t>
            </a:r>
            <a:r>
              <a:rPr lang="ru-RU" dirty="0" smtClean="0"/>
              <a:t> -  </a:t>
            </a:r>
            <a:endParaRPr lang="en-US" dirty="0" smtClean="0"/>
          </a:p>
          <a:p>
            <a:pPr lvl="0"/>
            <a:r>
              <a:rPr lang="ru-RU" dirty="0" smtClean="0"/>
              <a:t>Несенюк О.В.</a:t>
            </a:r>
            <a:br>
              <a:rPr lang="ru-RU" dirty="0" smtClean="0"/>
            </a:br>
            <a:r>
              <a:rPr lang="ru-RU" dirty="0" smtClean="0"/>
              <a:t>При </a:t>
            </a:r>
            <a:r>
              <a:rPr lang="ru-RU" dirty="0" err="1" smtClean="0"/>
              <a:t>оформленні</a:t>
            </a:r>
            <a:r>
              <a:rPr lang="ru-RU" dirty="0" smtClean="0"/>
              <a:t> </a:t>
            </a:r>
            <a:r>
              <a:rPr lang="ru-RU" dirty="0" err="1" smtClean="0"/>
              <a:t>використані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 автора </a:t>
            </a:r>
            <a:r>
              <a:rPr lang="en-US" dirty="0" err="1" smtClean="0"/>
              <a:t>KamElla</a:t>
            </a:r>
            <a:endParaRPr lang="ru-RU" dirty="0" smtClean="0"/>
          </a:p>
          <a:p>
            <a:pPr lvl="0"/>
            <a:r>
              <a:rPr lang="ru-RU" dirty="0" smtClean="0"/>
              <a:t>Ви можете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дане</a:t>
            </a:r>
            <a:r>
              <a:rPr lang="ru-RU" dirty="0" smtClean="0"/>
              <a:t> </a:t>
            </a:r>
            <a:r>
              <a:rPr lang="ru-RU" dirty="0" err="1" smtClean="0"/>
              <a:t>оформлення</a:t>
            </a:r>
            <a:r>
              <a:rPr lang="ru-RU" dirty="0" smtClean="0"/>
              <a:t> для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презентацій</a:t>
            </a:r>
            <a:r>
              <a:rPr lang="ru-RU" dirty="0" smtClean="0"/>
              <a:t>, але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презентації</a:t>
            </a:r>
            <a:r>
              <a:rPr lang="ru-RU" dirty="0" smtClean="0"/>
              <a:t> Ви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вказати</a:t>
            </a:r>
            <a:r>
              <a:rPr lang="en-US" dirty="0" smtClean="0"/>
              <a:t> </a:t>
            </a:r>
            <a:endParaRPr lang="ru-RU" dirty="0" smtClean="0"/>
          </a:p>
          <a:p>
            <a:pPr lvl="0"/>
            <a:r>
              <a:rPr lang="ru-RU" dirty="0" smtClean="0"/>
              <a:t>автора та </a:t>
            </a:r>
            <a:r>
              <a:rPr lang="ru-RU" dirty="0" err="1" smtClean="0"/>
              <a:t>джерело</a:t>
            </a:r>
            <a:r>
              <a:rPr lang="ru-RU" dirty="0" smtClean="0"/>
              <a:t> шаблону сайт </a:t>
            </a:r>
            <a:r>
              <a:rPr lang="en-US" dirty="0" smtClean="0"/>
              <a:t>http://shkola-ditsad.ucoz.com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09747-BDDA-4E85-9078-E62E16D13790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6354B-ED4D-4935-8A16-10FAEA3AA5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930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F30DB-F6B5-4611-9D5F-8633D8F5CEA7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D6DEA-D2AB-473E-92B3-520630BD64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63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37646-0AAB-421F-9BC8-0875A5C7BF17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41769-F90A-4B86-9185-E4D8A6AF55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8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D1C7D-9283-4512-9939-707D6BEE846E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D02F9-982D-423D-AFD0-2C6EC059C9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9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6883-D485-4C47-ABF1-DDE9140A463F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CCB9F-750A-4E43-BF73-866DAD0481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24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BA799-B289-44E7-9B1A-9F4C747448F7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7D6AC-D1D1-423C-9DC7-C1837A7ABC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46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DAEB2-0948-4868-9F44-1D45F43B93EE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C6950-BFFA-4FB7-88C0-C761D320A1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95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38E54DF-70E9-4402-A130-0A6E1C6456AF}" type="datetimeFigureOut">
              <a:rPr lang="ru-RU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877155-A1DC-48A2-934F-39400566D9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2" r:id="rId4"/>
    <p:sldLayoutId id="2147483838" r:id="rId5"/>
    <p:sldLayoutId id="2147483833" r:id="rId6"/>
    <p:sldLayoutId id="2147483839" r:id="rId7"/>
    <p:sldLayoutId id="2147483840" r:id="rId8"/>
    <p:sldLayoutId id="2147483841" r:id="rId9"/>
    <p:sldLayoutId id="2147483834" r:id="rId10"/>
    <p:sldLayoutId id="2147483842" r:id="rId11"/>
  </p:sldLayoutIdLst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8E54DF-70E9-4402-A130-0A6E1C6456A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877155-A1DC-48A2-934F-39400566D90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</p:sldLayoutIdLst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8E54DF-70E9-4402-A130-0A6E1C6456A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877155-A1DC-48A2-934F-39400566D90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</p:sldLayoutIdLst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8E54DF-70E9-4402-A130-0A6E1C6456A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877155-A1DC-48A2-934F-39400566D90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</p:sldLayoutIdLst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8E54DF-70E9-4402-A130-0A6E1C6456AF}" type="datetimeFigureOut">
              <a:rPr lang="ru-RU" smtClean="0"/>
              <a:pPr>
                <a:defRPr/>
              </a:pPr>
              <a:t>06.04.2016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877155-A1DC-48A2-934F-39400566D90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</p:sldLayoutIdLst>
  <mc:AlternateContent xmlns:mc="http://schemas.openxmlformats.org/markup-compatibility/2006">
    <mc:Choice xmlns:p14="http://schemas.microsoft.com/office/powerpoint/2010/main" Requires="p14">
      <p:transition spd="slow" p14:dur="2750" advTm="15807">
        <p:wheel spokes="1"/>
      </p:transition>
    </mc:Choice>
    <mc:Fallback>
      <p:transition spd="slow" advTm="15807">
        <p:wheel spokes="1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11" Type="http://schemas.openxmlformats.org/officeDocument/2006/relationships/image" Target="../media/image53.JPG"/><Relationship Id="rId5" Type="http://schemas.openxmlformats.org/officeDocument/2006/relationships/image" Target="../media/image47.jpeg"/><Relationship Id="rId10" Type="http://schemas.openxmlformats.org/officeDocument/2006/relationships/image" Target="../media/image52.JP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Заставка_Ви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4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endParaRPr lang="uk-UA" altLang="ru-RU" dirty="0"/>
          </a:p>
        </p:txBody>
      </p:sp>
      <p:sp>
        <p:nvSpPr>
          <p:cNvPr id="10244" name="WordArt 3"/>
          <p:cNvSpPr>
            <a:spLocks noChangeArrowheads="1" noChangeShapeType="1" noTextEdit="1"/>
          </p:cNvSpPr>
          <p:nvPr/>
        </p:nvSpPr>
        <p:spPr bwMode="auto">
          <a:xfrm>
            <a:off x="4716463" y="5713413"/>
            <a:ext cx="332422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kern="10" dirty="0">
              <a:ln w="12700">
                <a:solidFill>
                  <a:srgbClr val="0066FF"/>
                </a:solidFill>
                <a:round/>
                <a:headEnd/>
                <a:tailEnd/>
              </a:ln>
              <a:solidFill>
                <a:srgbClr val="0066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245" name="Прямоугольник 1"/>
          <p:cNvSpPr>
            <a:spLocks noChangeArrowheads="1"/>
          </p:cNvSpPr>
          <p:nvPr/>
        </p:nvSpPr>
        <p:spPr bwMode="auto">
          <a:xfrm>
            <a:off x="2267850" y="314248"/>
            <a:ext cx="6264275" cy="3098721"/>
          </a:xfrm>
          <a:prstGeom prst="flowChartAlternateProcess">
            <a:avLst/>
          </a:prstGeom>
          <a:ln w="57150">
            <a:solidFill>
              <a:srgbClr val="00B0F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uk-UA" altLang="ru-RU" sz="4400" b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Monotype Corsiva" pitchFamily="66" charset="0"/>
              </a:rPr>
              <a:t>Система роботи шкільної бібліотеки в формуванні  особистості засобами народознавства</a:t>
            </a:r>
            <a:endParaRPr lang="ru-RU" altLang="ru-RU" sz="4400" b="1" dirty="0">
              <a:ln>
                <a:solidFill>
                  <a:srgbClr val="FFFF00"/>
                </a:solidFill>
              </a:ln>
              <a:solidFill>
                <a:srgbClr val="0000CC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3571317"/>
            <a:ext cx="39601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 smtClean="0">
                <a:solidFill>
                  <a:srgbClr val="FF006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Підготувала  бібліотекар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 smtClean="0">
                <a:solidFill>
                  <a:srgbClr val="FF006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ЗОШ </a:t>
            </a:r>
            <a:r>
              <a:rPr lang="en-US" sz="2000" b="1" i="1" dirty="0" smtClean="0">
                <a:solidFill>
                  <a:srgbClr val="FF006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I-III </a:t>
            </a:r>
            <a:r>
              <a:rPr lang="uk-UA" sz="2000" b="1" i="1" dirty="0" smtClean="0">
                <a:solidFill>
                  <a:srgbClr val="FF006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ст. с. Перепельників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rgbClr val="FF006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Морозовська М. В.</a:t>
            </a:r>
            <a:endParaRPr lang="ru-RU" sz="2800" b="1" i="1" dirty="0">
              <a:solidFill>
                <a:srgbClr val="FF0066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80" y="4653135"/>
            <a:ext cx="7104319" cy="2212177"/>
          </a:xfrm>
          <a:prstGeom prst="rect">
            <a:avLst/>
          </a:prstGeom>
        </p:spPr>
      </p:pic>
      <p:pic>
        <p:nvPicPr>
          <p:cNvPr id="5" name="The Lonely Shephe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7325" y="61060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771">
        <p:wheel spokes="1"/>
      </p:transition>
    </mc:Choice>
    <mc:Fallback>
      <p:transition spd="slow" advTm="15771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6048672" cy="1306308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prstTxWarp prst="textPlain">
              <a:avLst/>
            </a:prstTxWarp>
            <a:normAutofit fontScale="90000"/>
          </a:bodyPr>
          <a:lstStyle/>
          <a:p>
            <a:r>
              <a:rPr lang="uk-UA" b="1" dirty="0" smtClean="0">
                <a:ln w="19050">
                  <a:solidFill>
                    <a:srgbClr val="FFC000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</a:rPr>
              <a:t>Книги з друку – читачеві в руки</a:t>
            </a:r>
            <a:endParaRPr lang="ru-RU" b="1" dirty="0">
              <a:ln w="19050">
                <a:solidFill>
                  <a:srgbClr val="FFC000"/>
                </a:solidFill>
              </a:ln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55814"/>
            <a:ext cx="4752528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4"/>
            <a:ext cx="387965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CC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24"/>
            <a:ext cx="4070188" cy="266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338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4081">
        <p:wheel spokes="1"/>
      </p:transition>
    </mc:Choice>
    <mc:Fallback>
      <p:transition spd="slow" advTm="4081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833"/>
            <a:ext cx="7772400" cy="1296144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b="1" dirty="0" smtClean="0">
                <a:ln w="19050">
                  <a:solidFill>
                    <a:srgbClr val="FFFF00"/>
                  </a:solidFill>
                </a:ln>
                <a:solidFill>
                  <a:srgbClr val="0000CC"/>
                </a:solidFill>
                <a:latin typeface="Bookman Old Style" panose="02050604050505020204" pitchFamily="18" charset="0"/>
              </a:rPr>
              <a:t>Плануємо</a:t>
            </a:r>
            <a:r>
              <a:rPr lang="ru-RU" b="1" dirty="0" smtClean="0">
                <a:ln w="19050">
                  <a:solidFill>
                    <a:srgbClr val="FFFF00"/>
                  </a:solidFill>
                </a:ln>
                <a:solidFill>
                  <a:srgbClr val="0000CC"/>
                </a:solidFill>
                <a:latin typeface="Bookman Old Style" panose="02050604050505020204" pitchFamily="18" charset="0"/>
              </a:rPr>
              <a:t>, вивчаємо, втілюєм в </a:t>
            </a:r>
            <a:r>
              <a:rPr lang="uk-UA" b="1" dirty="0" smtClean="0">
                <a:ln w="19050">
                  <a:solidFill>
                    <a:srgbClr val="FFFF00"/>
                  </a:solidFill>
                </a:ln>
                <a:solidFill>
                  <a:srgbClr val="0000CC"/>
                </a:solidFill>
                <a:latin typeface="Bookman Old Style" panose="02050604050505020204" pitchFamily="18" charset="0"/>
              </a:rPr>
              <a:t>життя</a:t>
            </a:r>
            <a:r>
              <a:rPr lang="ru-RU" b="1" dirty="0" smtClean="0">
                <a:ln w="19050">
                  <a:solidFill>
                    <a:srgbClr val="FFFF00"/>
                  </a:solidFill>
                </a:ln>
                <a:solidFill>
                  <a:srgbClr val="0000CC"/>
                </a:solidFill>
                <a:latin typeface="Bookman Old Style" panose="02050604050505020204" pitchFamily="18" charset="0"/>
              </a:rPr>
              <a:t>…</a:t>
            </a:r>
            <a:r>
              <a:rPr lang="ru-RU" b="1" dirty="0">
                <a:ln w="19050">
                  <a:solidFill>
                    <a:srgbClr val="FFFF00"/>
                  </a:solidFill>
                </a:ln>
                <a:solidFill>
                  <a:srgbClr val="0000CC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ln w="19050">
                  <a:solidFill>
                    <a:srgbClr val="FFFF00"/>
                  </a:solidFill>
                </a:ln>
                <a:solidFill>
                  <a:srgbClr val="0000CC"/>
                </a:solidFill>
                <a:latin typeface="Bookman Old Style" panose="02050604050505020204" pitchFamily="18" charset="0"/>
              </a:rPr>
            </a:br>
            <a:r>
              <a:rPr lang="ru-RU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/>
            </a:r>
            <a:br>
              <a:rPr lang="ru-RU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43" y="1358680"/>
            <a:ext cx="3821880" cy="2448000"/>
          </a:xfrm>
          <a:prstGeom prst="rect">
            <a:avLst/>
          </a:prstGeom>
          <a:ln w="5715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56992"/>
            <a:ext cx="4246392" cy="27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548680"/>
            <a:ext cx="6980422" cy="651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7949" y="584859"/>
            <a:ext cx="1872230" cy="341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9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4341">
        <p:wheel spokes="1"/>
      </p:transition>
    </mc:Choice>
    <mc:Fallback>
      <p:transition spd="slow" advTm="4341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86800" cy="841248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0000CC"/>
            </a:solidFill>
          </a:ln>
        </p:spPr>
        <p:txBody>
          <a:bodyPr>
            <a:prstTxWarp prst="textPlain">
              <a:avLst/>
            </a:prstTxWarp>
            <a:normAutofit/>
          </a:bodyPr>
          <a:lstStyle/>
          <a:p>
            <a:pPr algn="ctr"/>
            <a:r>
              <a:rPr lang="uk-UA" b="1" cap="none" dirty="0" smtClean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ambria" panose="02040503050406030204" pitchFamily="18" charset="0"/>
              </a:rPr>
              <a:t>Знань золота скарбниця</a:t>
            </a:r>
            <a:endParaRPr lang="ru-RU" b="1" cap="none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8649" y="2109415"/>
            <a:ext cx="2880320" cy="1343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2949" y="4832028"/>
            <a:ext cx="2708920" cy="1343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4675" y="1893392"/>
            <a:ext cx="3312369" cy="1343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3279" y="1716417"/>
            <a:ext cx="2958415" cy="1343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6551" y="4691055"/>
            <a:ext cx="2990864" cy="1343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03" y="814340"/>
            <a:ext cx="3696000" cy="27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43" y="836712"/>
            <a:ext cx="3792000" cy="284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66001"/>
            <a:ext cx="4656000" cy="349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75" y="3269592"/>
            <a:ext cx="4752000" cy="3564000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7"/>
            <a:ext cx="5760000" cy="43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CC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5" y="934257"/>
            <a:ext cx="6240000" cy="46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7552"/>
            <a:ext cx="6288000" cy="471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7552"/>
            <a:ext cx="672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5" y="848017"/>
            <a:ext cx="7152000" cy="53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7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27492">
        <p:wheel spokes="1"/>
      </p:transition>
    </mc:Choice>
    <mc:Fallback>
      <p:transition spd="slow" advTm="27492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75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4923"/>
            <a:ext cx="7772400" cy="147002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DoubleWave1">
              <a:avLst/>
            </a:prstTxWarp>
            <a:normAutofit fontScale="90000"/>
          </a:bodyPr>
          <a:lstStyle/>
          <a:p>
            <a:pPr algn="l"/>
            <a:r>
              <a:rPr lang="uk-UA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Мій рідний краю, Україно!</a:t>
            </a:r>
            <a:br>
              <a:rPr lang="uk-UA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</a:br>
            <a:r>
              <a:rPr lang="uk-UA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Найкраще місце на землі!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7033" y="2191695"/>
            <a:ext cx="528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6402" y="2178393"/>
            <a:ext cx="528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68760"/>
            <a:ext cx="18102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6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6997">
        <p:wheel spokes="1"/>
      </p:transition>
    </mc:Choice>
    <mc:Fallback>
      <p:transition spd="slow" advTm="6997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0379"/>
            <a:ext cx="8136904" cy="1104365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t">
            <a:prstTxWarp prst="textDoubleWave1">
              <a:avLst/>
            </a:prstTxWarp>
            <a:normAutofit fontScale="90000"/>
          </a:bodyPr>
          <a:lstStyle/>
          <a:p>
            <a:pPr algn="l"/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У світ дитинства – через книгу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C0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1" y="1190259"/>
            <a:ext cx="4346267" cy="27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2"/>
            <a:ext cx="4080948" cy="2664000"/>
          </a:xfrm>
          <a:prstGeom prst="rect">
            <a:avLst/>
          </a:prstGeom>
          <a:ln w="127000" cap="rnd">
            <a:solidFill>
              <a:srgbClr val="FF006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4" y="3881596"/>
            <a:ext cx="4371426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6" y="3215295"/>
            <a:ext cx="5541264" cy="3611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65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6223">
        <p:wheel spokes="1"/>
      </p:transition>
    </mc:Choice>
    <mc:Fallback>
      <p:transition spd="slow" advTm="6223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5299"/>
            <a:ext cx="7772400" cy="965430"/>
          </a:xfrm>
          <a:prstGeom prst="round2DiagRect">
            <a:avLst/>
          </a:prstGeom>
          <a:solidFill>
            <a:srgbClr val="92D050"/>
          </a:solidFill>
          <a:ln w="57150">
            <a:solidFill>
              <a:srgbClr val="00B0F0"/>
            </a:solidFill>
          </a:ln>
        </p:spPr>
        <p:txBody>
          <a:bodyPr anchor="t">
            <a:prstTxWarp prst="textDoubleWave1">
              <a:avLst/>
            </a:prstTxWarp>
          </a:bodyPr>
          <a:lstStyle/>
          <a:p>
            <a:r>
              <a:rPr lang="uk-UA" b="1" dirty="0" smtClean="0">
                <a:ln w="19050">
                  <a:solidFill>
                    <a:srgbClr val="FFFF00"/>
                  </a:solidFill>
                </a:ln>
                <a:solidFill>
                  <a:srgbClr val="0000CC"/>
                </a:solidFill>
                <a:latin typeface="Cambria" panose="02040503050406030204" pitchFamily="18" charset="0"/>
              </a:rPr>
              <a:t>У гості до казкових героїв</a:t>
            </a:r>
            <a:endParaRPr lang="ru-RU" b="1" dirty="0">
              <a:ln w="19050">
                <a:solidFill>
                  <a:srgbClr val="FFFF00"/>
                </a:solidFill>
              </a:ln>
              <a:solidFill>
                <a:srgbClr val="0000CC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" y="1052736"/>
            <a:ext cx="3936000" cy="295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36"/>
            <a:ext cx="4128000" cy="30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" y="2874684"/>
            <a:ext cx="5280000" cy="39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98" y="2810578"/>
            <a:ext cx="5280000" cy="39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15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0270">
        <p:wheel spokes="1"/>
      </p:transition>
    </mc:Choice>
    <mc:Fallback>
      <p:transition spd="slow" advTm="1027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58808" cy="957880"/>
          </a:xfrm>
          <a:prstGeom prst="roundRect">
            <a:avLst>
              <a:gd name="adj" fmla="val 32685"/>
            </a:avLst>
          </a:prstGeom>
          <a:solidFill>
            <a:schemeClr val="bg2">
              <a:lumMod val="75000"/>
            </a:schemeClr>
          </a:solidFill>
          <a:ln w="57150">
            <a:solidFill>
              <a:srgbClr val="0070C0"/>
            </a:solidFill>
          </a:ln>
        </p:spPr>
        <p:txBody>
          <a:bodyPr>
            <a:prstTxWarp prst="textWave2">
              <a:avLst>
                <a:gd name="adj1" fmla="val 8443"/>
                <a:gd name="adj2" fmla="val 0"/>
              </a:avLst>
            </a:prstTxWarp>
            <a:normAutofit/>
          </a:bodyPr>
          <a:lstStyle/>
          <a:p>
            <a:pPr algn="ctr"/>
            <a:r>
              <a:rPr lang="uk-UA" b="1" dirty="0" smtClean="0">
                <a:solidFill>
                  <a:srgbClr val="FF0066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Cambria" panose="02040503050406030204" pitchFamily="18" charset="0"/>
              </a:rPr>
              <a:t>Літературний ярмарок</a:t>
            </a:r>
            <a:endParaRPr lang="ru-RU" b="1" dirty="0">
              <a:solidFill>
                <a:srgbClr val="FF0066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97088"/>
            <a:ext cx="3552000" cy="266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2072"/>
            <a:ext cx="3888000" cy="291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04" y="936411"/>
            <a:ext cx="4224000" cy="316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800457"/>
            <a:ext cx="4032000" cy="302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04114"/>
            <a:ext cx="2064624" cy="59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4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4535">
        <p:wheel spokes="1"/>
      </p:transition>
    </mc:Choice>
    <mc:Fallback>
      <p:transition spd="slow" advTm="4535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568952" cy="1470025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t">
            <a:prstTxWarp prst="textWave4">
              <a:avLst/>
            </a:prstTxWarp>
            <a:normAutofit/>
          </a:bodyPr>
          <a:lstStyle/>
          <a:p>
            <a:r>
              <a:rPr lang="uk-UA" sz="3600" b="1" dirty="0" smtClean="0">
                <a:ln w="19050">
                  <a:solidFill>
                    <a:srgbClr val="99CC00"/>
                  </a:solidFill>
                </a:ln>
                <a:solidFill>
                  <a:srgbClr val="0000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Книга просить на гостини, в неї свято - іменини</a:t>
            </a:r>
            <a:endParaRPr lang="ru-RU" sz="3600" b="1" dirty="0">
              <a:ln w="19050">
                <a:solidFill>
                  <a:srgbClr val="99CC00"/>
                </a:solidFill>
              </a:ln>
              <a:solidFill>
                <a:srgbClr val="0000CC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8" y="1556792"/>
            <a:ext cx="4480826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32" y="1556792"/>
            <a:ext cx="4530798" cy="298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3212976"/>
            <a:ext cx="4800000" cy="3600000"/>
          </a:xfrm>
          <a:prstGeom prst="rect">
            <a:avLst/>
          </a:prstGeom>
          <a:ln w="127000" cap="sq">
            <a:solidFill>
              <a:srgbClr val="99CC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" y="4135503"/>
            <a:ext cx="2062567" cy="266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461" y="4224761"/>
            <a:ext cx="2062567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5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7180">
        <p:wheel spokes="1"/>
      </p:transition>
    </mc:Choice>
    <mc:Fallback>
      <p:transition spd="slow" advTm="718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44624"/>
            <a:ext cx="5832648" cy="648072"/>
          </a:xfrm>
          <a:prstGeom prst="roundRect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prstTxWarp prst="textCanUp">
              <a:avLst/>
            </a:prstTxWarp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Декорації своїми руками</a:t>
            </a:r>
            <a:endParaRPr lang="ru-RU" sz="3200" b="1" dirty="0"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23536"/>
            <a:ext cx="4272000" cy="320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4080000" cy="30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51" y="4027536"/>
            <a:ext cx="2581961" cy="147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9870" y="1101447"/>
            <a:ext cx="2173415" cy="16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6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4826">
        <p:wheel spokes="1"/>
      </p:transition>
    </mc:Choice>
    <mc:Fallback>
      <p:transition spd="slow" advTm="4826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4624"/>
            <a:ext cx="7844408" cy="936103"/>
          </a:xfrm>
          <a:prstGeom prst="roundRect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Wave4">
              <a:avLst/>
            </a:prstTxWarp>
            <a:noAutofit/>
          </a:bodyPr>
          <a:lstStyle/>
          <a:p>
            <a:r>
              <a:rPr lang="uk-UA" sz="3200" b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Виставки матеріалів на різноманітних шкільних заходах</a:t>
            </a:r>
            <a:endParaRPr lang="ru-RU" sz="3200" b="1" dirty="0">
              <a:ln>
                <a:solidFill>
                  <a:srgbClr val="FFFF00"/>
                </a:solidFill>
              </a:ln>
              <a:solidFill>
                <a:srgbClr val="0000CC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12"/>
            <a:ext cx="3696000" cy="27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699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" y="3717032"/>
            <a:ext cx="4080000" cy="30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64" y="4077032"/>
            <a:ext cx="3600000" cy="27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40088"/>
            <a:ext cx="3888000" cy="2916000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36712"/>
            <a:ext cx="1754710" cy="60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2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6733">
        <p:wheel spokes="1"/>
      </p:transition>
    </mc:Choice>
    <mc:Fallback>
      <p:transition spd="slow" advTm="6733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Заставка_В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4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endParaRPr lang="uk-UA" altLang="ru-RU" dirty="0"/>
          </a:p>
        </p:txBody>
      </p:sp>
      <p:sp>
        <p:nvSpPr>
          <p:cNvPr id="11268" name="WordArt 3"/>
          <p:cNvSpPr>
            <a:spLocks noChangeArrowheads="1" noChangeShapeType="1" noTextEdit="1"/>
          </p:cNvSpPr>
          <p:nvPr/>
        </p:nvSpPr>
        <p:spPr bwMode="auto">
          <a:xfrm>
            <a:off x="4716463" y="5713413"/>
            <a:ext cx="332422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kern="10" dirty="0">
              <a:ln w="12700">
                <a:solidFill>
                  <a:srgbClr val="0066FF"/>
                </a:solidFill>
                <a:round/>
                <a:headEnd/>
                <a:tailEnd/>
              </a:ln>
              <a:solidFill>
                <a:srgbClr val="0066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9" name="Прямоугольник 3"/>
          <p:cNvSpPr>
            <a:spLocks noChangeArrowheads="1"/>
          </p:cNvSpPr>
          <p:nvPr/>
        </p:nvSpPr>
        <p:spPr bwMode="auto">
          <a:xfrm>
            <a:off x="1907705" y="188640"/>
            <a:ext cx="70569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uk-UA" altLang="ru-RU" sz="3200" b="1" dirty="0" smtClean="0">
                <a:solidFill>
                  <a:srgbClr val="FF0066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Бібліотекар – слово, повне сонячного змісту!</a:t>
            </a:r>
          </a:p>
          <a:p>
            <a:pPr algn="ctr" eaLnBrk="1" hangingPunct="1"/>
            <a:r>
              <a:rPr lang="uk-UA" altLang="ru-RU" sz="3200" b="1" dirty="0" smtClean="0">
                <a:solidFill>
                  <a:srgbClr val="FF0066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У працю він вкладає душу всю свою</a:t>
            </a:r>
            <a:r>
              <a:rPr lang="uk-UA" altLang="ru-RU" sz="3200" dirty="0">
                <a:solidFill>
                  <a:srgbClr val="FF0066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	</a:t>
            </a:r>
            <a:r>
              <a:rPr lang="uk-UA" altLang="ru-RU" sz="3200" dirty="0">
                <a:solidFill>
                  <a:srgbClr val="FF0066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altLang="ru-RU" sz="3200" dirty="0">
              <a:solidFill>
                <a:srgbClr val="FF0066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4116" y="704088"/>
            <a:ext cx="3703320" cy="5449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4869159"/>
            <a:ext cx="7128791" cy="19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5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4816">
        <p:wheel spokes="1"/>
      </p:transition>
    </mc:Choice>
    <mc:Fallback>
      <p:transition spd="slow" advTm="4816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uk-UA" sz="2400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Хто в чарівний світ пригод потрапить бажає,</a:t>
            </a:r>
          </a:p>
          <a:p>
            <a:pPr algn="l"/>
            <a:r>
              <a:rPr lang="uk-UA" sz="2400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Той нехай в бібліотеку зразу завітає.</a:t>
            </a:r>
          </a:p>
          <a:p>
            <a:pPr algn="l"/>
            <a:r>
              <a:rPr lang="uk-UA" sz="2400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І хто хоче історію всього світу знати,</a:t>
            </a:r>
          </a:p>
          <a:p>
            <a:pPr algn="l"/>
            <a:r>
              <a:rPr lang="uk-UA" sz="2400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Тому також цей будинок раджу не минати.</a:t>
            </a:r>
          </a:p>
          <a:p>
            <a:pPr algn="l"/>
            <a:r>
              <a:rPr lang="uk-UA" sz="2400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Хто ж у море всіх наук захоче пірнути,</a:t>
            </a:r>
          </a:p>
          <a:p>
            <a:pPr algn="l"/>
            <a:r>
              <a:rPr lang="uk-UA" sz="2400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Тому вже бібліотеку  повік не забути.</a:t>
            </a:r>
          </a:p>
          <a:p>
            <a:pPr algn="r"/>
            <a:r>
              <a:rPr lang="uk-UA" sz="1800" dirty="0" smtClean="0">
                <a:solidFill>
                  <a:srgbClr val="006600"/>
                </a:solidFill>
                <a:latin typeface="Cambria" panose="02040503050406030204" pitchFamily="18" charset="0"/>
              </a:rPr>
              <a:t>І. Охтирська</a:t>
            </a:r>
          </a:p>
          <a:p>
            <a:pPr algn="l"/>
            <a:r>
              <a:rPr lang="uk-UA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Щиро дякую за увагу!</a:t>
            </a:r>
            <a:endParaRPr lang="ru-RU" sz="3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7016">
        <p:wheel spokes="1"/>
      </p:transition>
    </mc:Choice>
    <mc:Fallback>
      <p:transition spd="slow" advTm="17016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327577" cy="1897028"/>
          </a:xfrm>
          <a:prstGeom prst="roundRect">
            <a:avLst/>
          </a:prstGeom>
          <a:ln w="57150"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800" b="1" cap="none" dirty="0" smtClean="0">
                <a:solidFill>
                  <a:srgbClr val="0000CC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ambria" panose="02040503050406030204" pitchFamily="18" charset="0"/>
              </a:rPr>
              <a:t>Бібліотека школи – це інформаційний  та культурно-просвітницький центр</a:t>
            </a:r>
            <a:endParaRPr lang="ru-RU" sz="2800" b="1" cap="none" dirty="0">
              <a:solidFill>
                <a:srgbClr val="0000CC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Cambria" panose="020405030504060302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1" y="-44969"/>
            <a:ext cx="1835697" cy="6871070"/>
            <a:chOff x="-1" y="-44969"/>
            <a:chExt cx="2201850" cy="6871070"/>
          </a:xfrm>
        </p:grpSpPr>
        <p:pic>
          <p:nvPicPr>
            <p:cNvPr id="1027" name="Picture 3" descr="C:\Users\ТОЛЯ\Desktop\5555555555\Christian-Louboutin-sissi-3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19633" y="574663"/>
              <a:ext cx="3441113" cy="220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 descr="C:\Users\ТОЛЯ\Desktop\5555555555\Christian-Louboutin-sissi-3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19632" y="4004620"/>
              <a:ext cx="3441113" cy="220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Группа 36"/>
          <p:cNvGrpSpPr/>
          <p:nvPr/>
        </p:nvGrpSpPr>
        <p:grpSpPr>
          <a:xfrm flipH="1">
            <a:off x="7163273" y="0"/>
            <a:ext cx="1980727" cy="6871070"/>
            <a:chOff x="-1" y="-44969"/>
            <a:chExt cx="2201850" cy="6871070"/>
          </a:xfrm>
        </p:grpSpPr>
        <p:pic>
          <p:nvPicPr>
            <p:cNvPr id="42" name="Picture 3" descr="C:\Users\ТОЛЯ\Desktop\5555555555\Christian-Louboutin-sissi-3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19633" y="574663"/>
              <a:ext cx="3441113" cy="220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ТОЛЯ\Desktop\5555555555\Christian-Louboutin-sissi-3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19632" y="4004620"/>
              <a:ext cx="3441113" cy="220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71" y="2426236"/>
            <a:ext cx="5328000" cy="3996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043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5652">
        <p:wheel spokes="1"/>
      </p:transition>
    </mc:Choice>
    <mc:Fallback>
      <p:transition spd="slow" advTm="5652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9000" y="836712"/>
            <a:ext cx="5915000" cy="5328592"/>
          </a:xfrm>
        </p:spPr>
        <p:txBody>
          <a:bodyPr anchor="t">
            <a:normAutofit fontScale="90000"/>
          </a:bodyPr>
          <a:lstStyle/>
          <a:p>
            <a:pPr algn="l"/>
            <a:r>
              <a:rPr lang="uk-UA" sz="3600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Мета шкільної бібліотеки</a:t>
            </a:r>
            <a:r>
              <a:rPr lang="uk-UA" sz="3600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:</a:t>
            </a:r>
            <a:r>
              <a:rPr lang="uk-UA" sz="2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uk-UA" sz="2200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uk-UA" sz="3100" i="1" dirty="0" smtClean="0">
                <a:solidFill>
                  <a:srgbClr val="0000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навчити дитину любити книгу, вміло користуватися нею, </a:t>
            </a:r>
            <a:r>
              <a:rPr lang="uk-UA" sz="3100" i="1" dirty="0">
                <a:solidFill>
                  <a:srgbClr val="0000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с</a:t>
            </a:r>
            <a:r>
              <a:rPr lang="uk-UA" sz="3100" i="1" dirty="0" smtClean="0">
                <a:solidFill>
                  <a:srgbClr val="0000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приймати її як невичерпне джерело пізнання світу, знань, народної мудрості; сприяти духовному розвитку особистості, розвивати індивідуальні здібності і таланти школярів; виховувати бережливе ставлення до книги, до культури читання.</a:t>
            </a:r>
            <a:r>
              <a:rPr lang="uk-UA" sz="2700" dirty="0" smtClean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uk-UA" sz="2700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endParaRPr lang="ru-RU" sz="27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3636000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4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9806">
        <p:wheel spokes="1"/>
      </p:transition>
    </mc:Choice>
    <mc:Fallback>
      <p:transition spd="slow" advTm="9806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/>
        </p:nvSpPr>
        <p:spPr>
          <a:xfrm>
            <a:off x="1489536" y="4748740"/>
            <a:ext cx="5854772" cy="62447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/>
        </p:nvSpPr>
        <p:spPr>
          <a:xfrm>
            <a:off x="1489536" y="4293096"/>
            <a:ext cx="5926780" cy="43204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ятиугольник 7"/>
          <p:cNvSpPr/>
          <p:nvPr/>
        </p:nvSpPr>
        <p:spPr>
          <a:xfrm>
            <a:off x="1475656" y="3862704"/>
            <a:ext cx="5616624" cy="358384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1475656" y="3378072"/>
            <a:ext cx="5688632" cy="484632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439652" y="2564904"/>
            <a:ext cx="5904656" cy="792088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4"/>
          <p:cNvSpPr/>
          <p:nvPr/>
        </p:nvSpPr>
        <p:spPr>
          <a:xfrm>
            <a:off x="1439652" y="1861432"/>
            <a:ext cx="5832648" cy="703472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1439652" y="1052736"/>
            <a:ext cx="5976664" cy="808696"/>
          </a:xfrm>
          <a:prstGeom prst="homePlate">
            <a:avLst/>
          </a:prstGeom>
          <a:ln>
            <a:solidFill>
              <a:srgbClr val="99CC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0544" y="12744"/>
            <a:ext cx="6264696" cy="1008112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600" b="1" dirty="0" smtClean="0">
                <a:ln w="12700">
                  <a:solidFill>
                    <a:srgbClr val="FF9900"/>
                  </a:solidFill>
                </a:ln>
                <a:solidFill>
                  <a:srgbClr val="00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Основні завдання шкільної бібліотеки</a:t>
            </a:r>
            <a:endParaRPr lang="ru-RU" sz="3600" b="1" dirty="0">
              <a:ln w="12700">
                <a:solidFill>
                  <a:srgbClr val="FF9900"/>
                </a:solidFill>
              </a:ln>
              <a:solidFill>
                <a:srgbClr val="0000CC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072704"/>
            <a:ext cx="6400800" cy="4392488"/>
          </a:xfrm>
        </p:spPr>
        <p:txBody>
          <a:bodyPr>
            <a:normAutofit fontScale="40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4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розвитку інтелектуального потенціалу нації, зокрема шляхом підвищення читацької активності, рівня культурної компетентності та зацікавленості учнів у користуванні друкованою книгою, як джерелом  інформації;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в учнів поваги до державних символів України, Конституції України, свідомого ставлення до </a:t>
            </a:r>
            <a:r>
              <a:rPr lang="uk-UA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язків</a:t>
            </a:r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людини і громадянина;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 нових форм роботи з виховання в учнів загальнолюдських цінностей, гуманізму, милосердя, духовності, естетичної, трудової культури, здорового способу життя;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любові до рідного краю, використання різноманітних форм і методів краєзнавчої роботи;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Інформаційне обслуговування вчителів, спрямоване на підвищення їх методичної та педагогічної майстерності;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40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Своєчасне забезпечення учнів та вчителів навчальною, художньою та методичною літературою;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Подальший розвиток інформативної функції бібліотеки як інформативно-культурного центру загальноосвітнього навчального закладу.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2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7907">
        <p:wheel spokes="1"/>
      </p:transition>
    </mc:Choice>
    <mc:Fallback>
      <p:transition spd="slow" advTm="17907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91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sz="2400" b="1" i="1" cap="none" dirty="0" smtClean="0">
                <a:solidFill>
                  <a:srgbClr val="FF0000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cs typeface="Times New Roman" panose="02020603050405020304" pitchFamily="18" charset="0"/>
              </a:rPr>
              <a:t>Система роботи шкільної бібліотеки в формуванні особистості засобами народознавства</a:t>
            </a:r>
            <a:endParaRPr lang="ru-RU" sz="2400" b="1" i="1" cap="none" dirty="0">
              <a:solidFill>
                <a:srgbClr val="FF0000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635896" y="1052736"/>
            <a:ext cx="1656184" cy="745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Шкільна бібліотека</a:t>
            </a:r>
            <a:endParaRPr lang="ru-RU" sz="2000" b="1" dirty="0">
              <a:solidFill>
                <a:srgbClr val="FF0000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312609" y="1153320"/>
            <a:ext cx="339511" cy="256032"/>
          </a:xfrm>
          <a:prstGeom prst="rightArrow">
            <a:avLst/>
          </a:prstGeom>
          <a:solidFill>
            <a:srgbClr val="669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0800000">
            <a:off x="3275856" y="1135245"/>
            <a:ext cx="360040" cy="256032"/>
          </a:xfrm>
          <a:prstGeom prst="rightArrow">
            <a:avLst/>
          </a:prstGeom>
          <a:solidFill>
            <a:srgbClr val="669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4213581" y="1917779"/>
            <a:ext cx="495655" cy="256032"/>
          </a:xfrm>
          <a:prstGeom prst="rightArrow">
            <a:avLst/>
          </a:prstGeom>
          <a:solidFill>
            <a:srgbClr val="669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56425" y="2293623"/>
            <a:ext cx="1656184" cy="478903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lang="uk-UA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бібліотечні уроки</a:t>
            </a:r>
            <a:endParaRPr lang="uk-UA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4243876" y="2923898"/>
            <a:ext cx="435064" cy="256032"/>
          </a:xfrm>
          <a:prstGeom prst="rightArrow">
            <a:avLst/>
          </a:prstGeom>
          <a:solidFill>
            <a:srgbClr val="669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5671" y="3310886"/>
            <a:ext cx="1656184" cy="648072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uk-UA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позакласного читання</a:t>
            </a:r>
            <a:endParaRPr lang="uk-UA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4243642" y="4071817"/>
            <a:ext cx="481750" cy="256032"/>
          </a:xfrm>
          <a:prstGeom prst="rightArrow">
            <a:avLst/>
          </a:prstGeom>
          <a:solidFill>
            <a:srgbClr val="669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25112" y="4448109"/>
            <a:ext cx="1944216" cy="648072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uk-UA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народознавства</a:t>
            </a:r>
            <a:endParaRPr lang="uk-UA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52120" y="1053912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в роботі гуртків, об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єднань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62310" y="5518373"/>
            <a:ext cx="1944216" cy="936104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ts val="1500"/>
              </a:lnSpc>
            </a:pPr>
            <a:r>
              <a:rPr lang="uk-UA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особистості засобами народознавства</a:t>
            </a:r>
            <a:endParaRPr lang="uk-UA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4287313" y="5160576"/>
            <a:ext cx="419813" cy="256032"/>
          </a:xfrm>
          <a:prstGeom prst="rightArrow">
            <a:avLst/>
          </a:prstGeom>
          <a:solidFill>
            <a:srgbClr val="669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72372" y="1598910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Огляд новинок літератури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72372" y="2196912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тематичних картотек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72372" y="2771368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Презентація, прем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єра книг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72372" y="3369568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 Шевченківські світлиці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72372" y="3943396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Інсценізація творів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82999" y="4531703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Поетичні свята, історичні розповіді, естафети, казки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73373" y="5149494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Дискусії, диспути, конференції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82999" y="5708405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 зустрічі з поетами, письменниками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1071932"/>
            <a:ext cx="2880320" cy="104444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робота з</a:t>
            </a:r>
          </a:p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вчителями-предметниками, класними керівниками, класоводами, батьками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0184" y="2196912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 «Юні книголюби»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7544" y="2771368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Комплектування книжкових фондів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0184" y="3401881"/>
            <a:ext cx="2808312" cy="91619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рукописних книжечок: «Казки, прислів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приказки</a:t>
            </a:r>
            <a:r>
              <a:rPr lang="ru-RU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загадки, повір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31540" y="4424423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Ігри-мандрівки «У світі книг»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1481" y="5002917"/>
            <a:ext cx="2808312" cy="4572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дитячої книги. Свято книги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5536" y="5606694"/>
            <a:ext cx="2808312" cy="675082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 аукціони, вікторини, конкурси, подорожі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трелка вправо 54"/>
          <p:cNvSpPr/>
          <p:nvPr/>
        </p:nvSpPr>
        <p:spPr>
          <a:xfrm>
            <a:off x="129219" y="1409352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6" name="Стрелка вправо 55"/>
          <p:cNvSpPr/>
          <p:nvPr/>
        </p:nvSpPr>
        <p:spPr>
          <a:xfrm>
            <a:off x="167379" y="2228476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8" name="Стрелка вправо 57"/>
          <p:cNvSpPr/>
          <p:nvPr/>
        </p:nvSpPr>
        <p:spPr>
          <a:xfrm>
            <a:off x="129219" y="2810816"/>
            <a:ext cx="32226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9" name="Стрелка вправо 58"/>
          <p:cNvSpPr/>
          <p:nvPr/>
        </p:nvSpPr>
        <p:spPr>
          <a:xfrm>
            <a:off x="129219" y="3672102"/>
            <a:ext cx="301716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0" name="Стрелка вправо 59"/>
          <p:cNvSpPr/>
          <p:nvPr/>
        </p:nvSpPr>
        <p:spPr>
          <a:xfrm>
            <a:off x="167379" y="4482589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1" name="Стрелка вправо 60"/>
          <p:cNvSpPr/>
          <p:nvPr/>
        </p:nvSpPr>
        <p:spPr>
          <a:xfrm>
            <a:off x="167379" y="5145164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2" name="Стрелка вправо 61"/>
          <p:cNvSpPr/>
          <p:nvPr/>
        </p:nvSpPr>
        <p:spPr>
          <a:xfrm>
            <a:off x="105875" y="5772279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V="1">
            <a:off x="113418" y="1433578"/>
            <a:ext cx="0" cy="5292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105875" y="6701627"/>
            <a:ext cx="3312000" cy="36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8810600" y="1263261"/>
            <a:ext cx="0" cy="5112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Стрелка вправо 69"/>
          <p:cNvSpPr/>
          <p:nvPr/>
        </p:nvSpPr>
        <p:spPr>
          <a:xfrm rot="10800000">
            <a:off x="8500030" y="1206020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1" name="Стрелка вправо 70"/>
          <p:cNvSpPr/>
          <p:nvPr/>
        </p:nvSpPr>
        <p:spPr>
          <a:xfrm rot="10800000">
            <a:off x="8500030" y="1684082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2" name="Стрелка вправо 71"/>
          <p:cNvSpPr/>
          <p:nvPr/>
        </p:nvSpPr>
        <p:spPr>
          <a:xfrm rot="10800000">
            <a:off x="8480684" y="2293623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3" name="Стрелка вправо 72"/>
          <p:cNvSpPr/>
          <p:nvPr/>
        </p:nvSpPr>
        <p:spPr>
          <a:xfrm rot="10800000">
            <a:off x="8491311" y="2856540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4" name="Стрелка вправо 73"/>
          <p:cNvSpPr/>
          <p:nvPr/>
        </p:nvSpPr>
        <p:spPr>
          <a:xfrm rot="10800000">
            <a:off x="8480684" y="3454740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5" name="Стрелка вправо 74"/>
          <p:cNvSpPr/>
          <p:nvPr/>
        </p:nvSpPr>
        <p:spPr>
          <a:xfrm rot="10800000">
            <a:off x="8500030" y="4017261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6" name="Стрелка вправо 75"/>
          <p:cNvSpPr/>
          <p:nvPr/>
        </p:nvSpPr>
        <p:spPr>
          <a:xfrm rot="10800000">
            <a:off x="8478176" y="4595074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7" name="Стрелка вправо 76"/>
          <p:cNvSpPr/>
          <p:nvPr/>
        </p:nvSpPr>
        <p:spPr>
          <a:xfrm rot="10800000">
            <a:off x="8465919" y="5231517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8" name="Стрелка вправо 77"/>
          <p:cNvSpPr/>
          <p:nvPr/>
        </p:nvSpPr>
        <p:spPr>
          <a:xfrm rot="10800000">
            <a:off x="8491311" y="5772279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flipH="1" flipV="1">
            <a:off x="3375016" y="6014115"/>
            <a:ext cx="2" cy="648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Стрелка вправо 84"/>
          <p:cNvSpPr/>
          <p:nvPr/>
        </p:nvSpPr>
        <p:spPr>
          <a:xfrm>
            <a:off x="3333575" y="5800807"/>
            <a:ext cx="244602" cy="2868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5506526" y="6338115"/>
            <a:ext cx="331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44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7279">
        <p:wheel spokes="1"/>
      </p:transition>
    </mc:Choice>
    <mc:Fallback>
      <p:transition spd="slow" advTm="17279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Заставка_В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4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endParaRPr lang="uk-UA" altLang="ru-RU" dirty="0"/>
          </a:p>
        </p:txBody>
      </p:sp>
      <p:sp>
        <p:nvSpPr>
          <p:cNvPr id="11268" name="WordArt 3"/>
          <p:cNvSpPr>
            <a:spLocks noChangeArrowheads="1" noChangeShapeType="1" noTextEdit="1"/>
          </p:cNvSpPr>
          <p:nvPr/>
        </p:nvSpPr>
        <p:spPr bwMode="auto">
          <a:xfrm>
            <a:off x="4716463" y="5713413"/>
            <a:ext cx="332422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kern="10" dirty="0">
              <a:ln w="12700">
                <a:solidFill>
                  <a:srgbClr val="0066FF"/>
                </a:solidFill>
                <a:round/>
                <a:headEnd/>
                <a:tailEnd/>
              </a:ln>
              <a:solidFill>
                <a:srgbClr val="0066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9" name="Прямоугольник 3"/>
          <p:cNvSpPr>
            <a:spLocks noChangeArrowheads="1"/>
          </p:cNvSpPr>
          <p:nvPr/>
        </p:nvSpPr>
        <p:spPr bwMode="auto">
          <a:xfrm>
            <a:off x="2051049" y="188640"/>
            <a:ext cx="69135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uk-UA" altLang="ru-RU" sz="2800" b="1" dirty="0" smtClean="0"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Monotype Corsiva" pitchFamily="66" charset="0"/>
              </a:rPr>
              <a:t>Щоб по-справжньому  любити рідний край, бути гідним патріотом своєї Батьківщини, необхідно вивчати  його історію, мову, культуру</a:t>
            </a:r>
            <a:r>
              <a:rPr lang="uk-UA" altLang="ru-RU" sz="2400" dirty="0"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Monotype Corsiva" pitchFamily="66" charset="0"/>
              </a:rPr>
              <a:t>	</a:t>
            </a:r>
            <a:r>
              <a:rPr lang="uk-UA" altLang="ru-RU" dirty="0"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</a:rPr>
              <a:t>.</a:t>
            </a:r>
            <a:endParaRPr lang="ru-RU" altLang="ru-RU" dirty="0">
              <a:solidFill>
                <a:srgbClr val="FF0000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3091" y="722376"/>
            <a:ext cx="3666744" cy="5413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06" y="1625481"/>
            <a:ext cx="2069593" cy="4748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39" y="5362326"/>
            <a:ext cx="5658506" cy="1595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5371">
        <p:wheel spokes="1"/>
      </p:transition>
    </mc:Choice>
    <mc:Fallback>
      <p:transition spd="slow" advTm="5371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16632"/>
            <a:ext cx="7292525" cy="1368152"/>
          </a:xfrm>
          <a:prstGeom prst="round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>
            <a:prstTxWarp prst="textWave4">
              <a:avLst>
                <a:gd name="adj1" fmla="val 6250"/>
                <a:gd name="adj2" fmla="val 1497"/>
              </a:avLst>
            </a:prstTxWarp>
          </a:bodyPr>
          <a:lstStyle/>
          <a:p>
            <a:r>
              <a:rPr lang="uk-UA" b="1" dirty="0" smtClean="0">
                <a:solidFill>
                  <a:srgbClr val="FF0066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Cambria" panose="02040503050406030204" pitchFamily="18" charset="0"/>
              </a:rPr>
              <a:t>Прем</a:t>
            </a:r>
            <a:r>
              <a:rPr lang="en-US" b="1" dirty="0" smtClean="0">
                <a:solidFill>
                  <a:srgbClr val="FF0066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Cambria" panose="02040503050406030204" pitchFamily="18" charset="0"/>
              </a:rPr>
              <a:t>’</a:t>
            </a:r>
            <a:r>
              <a:rPr lang="uk-UA" b="1" dirty="0" smtClean="0">
                <a:solidFill>
                  <a:srgbClr val="FF0066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Cambria" panose="02040503050406030204" pitchFamily="18" charset="0"/>
              </a:rPr>
              <a:t>єра нової книги</a:t>
            </a:r>
            <a:endParaRPr lang="ru-RU" b="1" dirty="0">
              <a:solidFill>
                <a:srgbClr val="FF0066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6408712" cy="7103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48" y="3068960"/>
            <a:ext cx="3972328" cy="309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19" y="1664632"/>
            <a:ext cx="4156767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56792"/>
            <a:ext cx="370138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3927">
        <p:wheel spokes="1"/>
      </p:transition>
    </mc:Choice>
    <mc:Fallback>
      <p:transition spd="slow" advTm="3927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  <a:prstGeom prst="roundRect">
            <a:avLst/>
          </a:prstGeom>
          <a:ln>
            <a:solidFill>
              <a:srgbClr val="FF66C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prstTxWarp prst="textChevronInverted">
              <a:avLst/>
            </a:prstTxWarp>
            <a:normAutofit fontScale="90000"/>
          </a:bodyPr>
          <a:lstStyle/>
          <a:p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Бібліотечний урок – це цікаво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0000CC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34" y="1340768"/>
            <a:ext cx="3776822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01" y="1358883"/>
            <a:ext cx="3841075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" y="4036232"/>
            <a:ext cx="3910790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24" y="3982232"/>
            <a:ext cx="4084170" cy="2700000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0984" y="3641835"/>
            <a:ext cx="5366237" cy="106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5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4291">
        <p:wheel spokes="1"/>
      </p:transition>
    </mc:Choice>
    <mc:Fallback>
      <p:transition spd="slow" advTm="4291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шаблон-1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Презентация-укр-8</Template>
  <TotalTime>1816</TotalTime>
  <Words>441</Words>
  <Application>Microsoft Office PowerPoint</Application>
  <PresentationFormat>Экран (4:3)</PresentationFormat>
  <Paragraphs>60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шаблон-1</vt:lpstr>
      <vt:lpstr>Тема9</vt:lpstr>
      <vt:lpstr>Тема8</vt:lpstr>
      <vt:lpstr>Тема7</vt:lpstr>
      <vt:lpstr>Тема12</vt:lpstr>
      <vt:lpstr>Презентация PowerPoint</vt:lpstr>
      <vt:lpstr>Презентация PowerPoint</vt:lpstr>
      <vt:lpstr>Бібліотека школи – це інформаційний  та культурно-просвітницький центр</vt:lpstr>
      <vt:lpstr>Мета шкільної бібліотеки: навчити дитину любити книгу, вміло користуватися нею, сприймати її як невичерпне джерело пізнання світу, знань, народної мудрості; сприяти духовному розвитку особистості, розвивати індивідуальні здібності і таланти школярів; виховувати бережливе ставлення до книги, до культури читання. </vt:lpstr>
      <vt:lpstr>Основні завдання шкільної бібліотеки</vt:lpstr>
      <vt:lpstr>Система роботи шкільної бібліотеки в формуванні особистості засобами народознавства</vt:lpstr>
      <vt:lpstr>Презентация PowerPoint</vt:lpstr>
      <vt:lpstr>Прем’єра нової книги</vt:lpstr>
      <vt:lpstr>Бібліотечний урок – це цікаво</vt:lpstr>
      <vt:lpstr>Книги з друку – читачеві в руки</vt:lpstr>
      <vt:lpstr>                                       Плануємо, вивчаємо, втілюєм в життя…                                       </vt:lpstr>
      <vt:lpstr>Знань золота скарбниця</vt:lpstr>
      <vt:lpstr>Мій рідний краю, Україно! Найкраще місце на землі!</vt:lpstr>
      <vt:lpstr>У світ дитинства – через книгу</vt:lpstr>
      <vt:lpstr>У гості до казкових героїв</vt:lpstr>
      <vt:lpstr>Літературний ярмарок</vt:lpstr>
      <vt:lpstr>Книга просить на гостини, в неї свято - іменини</vt:lpstr>
      <vt:lpstr>Декорації своїми руками</vt:lpstr>
      <vt:lpstr>Виставки матеріалів на різноманітних шкільних заходах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85</cp:revision>
  <dcterms:created xsi:type="dcterms:W3CDTF">2016-03-15T17:14:35Z</dcterms:created>
  <dcterms:modified xsi:type="dcterms:W3CDTF">2016-04-06T15:07:11Z</dcterms:modified>
</cp:coreProperties>
</file>