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Algerian" panose="04020705040A02060702" pitchFamily="82" charset="0"/>
      <p:regular r:id="rId35"/>
    </p:embeddedFont>
    <p:embeddedFont>
      <p:font typeface="Source Sans Pro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36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‹№›</a:t>
            </a:fld>
            <a:endParaRPr lang="uk-UA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18082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uk-UA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uk-UA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uk-UA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0999" cy="47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844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79069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397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4858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002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844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79069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397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4858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002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 b="0" i="0" u="none" strike="noStrike" cap="none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 b="0" i="0" u="none" strike="noStrike" cap="none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hape 78"/>
          <p:cNvCxnSpPr/>
          <p:nvPr/>
        </p:nvCxnSpPr>
        <p:spPr>
          <a:xfrm>
            <a:off x="514350" y="5849117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Source Sans Pro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57200" y="609600"/>
            <a:ext cx="3008313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2"/>
          </p:nvPr>
        </p:nvSpPr>
        <p:spPr>
          <a:xfrm>
            <a:off x="3575050" y="609600"/>
            <a:ext cx="534035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066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524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 rot="5400000">
            <a:off x="2385218" y="-526256"/>
            <a:ext cx="4525961" cy="868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066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524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 rot="5400000">
            <a:off x="4846637" y="2560638"/>
            <a:ext cx="5851525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 rot="5400000">
            <a:off x="655637" y="350838"/>
            <a:ext cx="5851525" cy="624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066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524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 b="0" i="0" u="none" strike="noStrike" cap="none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 b="0" i="0" u="none" strike="noStrike" cap="none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066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524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объект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066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524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3581400" y="76200"/>
            <a:ext cx="2895600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pic" idx="2"/>
          </p:nvPr>
        </p:nvSpPr>
        <p:spPr>
          <a:xfrm>
            <a:off x="3505200" y="616633"/>
            <a:ext cx="5029199" cy="365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reflection stA="49000" endA="500" endPos="10000" dist="900" dir="5400000" sy="-90000" algn="bl" rotWithShape="0"/>
          </a:effectLst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524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Source Sans Pro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81000" y="5533217"/>
            <a:ext cx="5867400" cy="7683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32409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1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8415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1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88594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94310" algn="l" rtl="0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9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hape 54"/>
          <p:cNvCxnSpPr/>
          <p:nvPr/>
        </p:nvCxnSpPr>
        <p:spPr>
          <a:xfrm>
            <a:off x="514350" y="5349901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81000" y="4853410"/>
            <a:ext cx="8458200" cy="12223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3B432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229600" y="6473825"/>
            <a:ext cx="758825" cy="24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514350" y="3444901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121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DEDBB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80475" y="2947084"/>
            <a:ext cx="8686800" cy="11848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hape 68"/>
          <p:cNvCxnSpPr/>
          <p:nvPr/>
        </p:nvCxnSpPr>
        <p:spPr>
          <a:xfrm>
            <a:off x="514350" y="6019800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04800" y="5410200"/>
            <a:ext cx="8610599" cy="882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281443" y="666750"/>
            <a:ext cx="4290555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78846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2"/>
          </p:nvPr>
        </p:nvSpPr>
        <p:spPr>
          <a:xfrm>
            <a:off x="4645025" y="666750"/>
            <a:ext cx="4292241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78846A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3"/>
          </p:nvPr>
        </p:nvSpPr>
        <p:spPr>
          <a:xfrm>
            <a:off x="281443" y="1316037"/>
            <a:ext cx="4290555" cy="3941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362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96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4858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5748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763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4"/>
          </p:nvPr>
        </p:nvSpPr>
        <p:spPr>
          <a:xfrm>
            <a:off x="4648730" y="1316037"/>
            <a:ext cx="4288536" cy="3941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3622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968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4858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5748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67639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76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42000">
              <a:srgbClr val="CBD7E6"/>
            </a:gs>
            <a:gs pos="74000">
              <a:srgbClr val="F5E4A7"/>
            </a:gs>
            <a:gs pos="100000">
              <a:srgbClr val="FBEF5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514350" y="1050898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0066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742950" marR="0" lvl="1" indent="-16129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+"/>
              <a:defRPr sz="2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143000" marR="0" lvl="2" indent="-121919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✕"/>
              <a:defRPr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600200" marR="0" lvl="3" indent="-1397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✱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057400" marR="0" lvl="4" indent="-1524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Noto Sans Symbols"/>
              <a:buChar char="✕"/>
              <a:defRPr sz="20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514600" marR="0" lvl="5" indent="-160020" algn="l" rtl="0">
              <a:spcBef>
                <a:spcPts val="360"/>
              </a:spcBef>
              <a:buClr>
                <a:schemeClr val="accent1"/>
              </a:buClr>
              <a:buSzPct val="60000"/>
              <a:buFont typeface="Noto Sans Symbols"/>
              <a:buChar char="+"/>
              <a:defRPr sz="1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971800" marR="0" lvl="6" indent="-167639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✱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429000" marR="0" lvl="7" indent="-167640" algn="l" rtl="0">
              <a:spcBef>
                <a:spcPts val="320"/>
              </a:spcBef>
              <a:buClr>
                <a:schemeClr val="accent1"/>
              </a:buClr>
              <a:buSzPct val="6000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886200" marR="0" lvl="8" indent="-175259" algn="l" rtl="0">
              <a:spcBef>
                <a:spcPts val="280"/>
              </a:spcBef>
              <a:buClr>
                <a:schemeClr val="accent1"/>
              </a:buClr>
              <a:buSzPct val="59999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5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799" cy="2889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uk-UA" sz="1200" b="0" i="0" u="none" strike="noStrike" cap="none">
                <a:solidFill>
                  <a:srgbClr val="909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‹№›</a:t>
            </a:fld>
            <a:endParaRPr lang="uk-UA" sz="1200" b="0" i="0" u="none" strike="noStrike" cap="none">
              <a:solidFill>
                <a:srgbClr val="909E8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cxnSp>
        <p:nvCxnSpPr>
          <p:cNvPr id="16" name="Shape 16"/>
          <p:cNvCxnSpPr/>
          <p:nvPr/>
        </p:nvCxnSpPr>
        <p:spPr>
          <a:xfrm>
            <a:off x="514350" y="1050898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Shape 17"/>
          <p:cNvCxnSpPr/>
          <p:nvPr/>
        </p:nvCxnSpPr>
        <p:spPr>
          <a:xfrm>
            <a:off x="514350" y="1057986"/>
            <a:ext cx="8629649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tekazosh.blogspot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88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ПОРТФОЛІО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4500562" y="1628775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Char char="❖"/>
            </a:pPr>
            <a:r>
              <a:rPr lang="uk-UA" sz="4800" b="0" i="0" u="none" strike="noStrike" cap="none" dirty="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Бібліотекаря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2800" b="0" i="0" u="none" strike="noStrike" cap="none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marR="0" lvl="0" indent="-342900" algn="ctr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uk-UA" sz="2800" b="1" i="0" u="none" strike="noStrike" cap="none" dirty="0">
                <a:solidFill>
                  <a:srgbClr val="22261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Комунального закладу</a:t>
            </a:r>
          </a:p>
          <a:p>
            <a:pPr marL="342900" marR="0" lvl="0" indent="-342900" algn="ctr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uk-UA" sz="2800" b="1" i="0" u="none" strike="noStrike" cap="none" dirty="0">
                <a:solidFill>
                  <a:srgbClr val="22261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Острівської загальноосвітньої школи І-ІІІ ступенів</a:t>
            </a:r>
          </a:p>
          <a:p>
            <a:pPr indent="-342900">
              <a:buSzPct val="25000"/>
              <a:buNone/>
            </a:pPr>
            <a:endParaRPr lang="uk-UA" dirty="0" smtClean="0">
              <a:solidFill>
                <a:srgbClr val="C00000"/>
              </a:solidFill>
            </a:endParaRPr>
          </a:p>
          <a:p>
            <a:pPr indent="-342900">
              <a:buSzPct val="25000"/>
              <a:buNone/>
            </a:pPr>
            <a:r>
              <a:rPr lang="uk-UA" sz="3200" b="1" i="1" dirty="0" err="1" smtClean="0">
                <a:solidFill>
                  <a:srgbClr val="C00000"/>
                </a:solidFill>
              </a:rPr>
              <a:t>Гудзь</a:t>
            </a:r>
            <a:r>
              <a:rPr lang="uk-UA" sz="3200" b="1" i="1" dirty="0" smtClean="0">
                <a:solidFill>
                  <a:srgbClr val="C00000"/>
                </a:solidFill>
              </a:rPr>
              <a:t> </a:t>
            </a:r>
            <a:r>
              <a:rPr lang="uk-UA" sz="3200" b="1" i="1" dirty="0">
                <a:solidFill>
                  <a:srgbClr val="C00000"/>
                </a:solidFill>
              </a:rPr>
              <a:t>М.В.</a:t>
            </a:r>
          </a:p>
          <a:p>
            <a:pPr marL="342900" marR="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2800" b="1" i="0" u="none" strike="noStrike" cap="none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3" name="Shape 10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27087" y="1557337"/>
            <a:ext cx="3384550" cy="476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 idx="4294967295"/>
          </p:nvPr>
        </p:nvSpPr>
        <p:spPr>
          <a:xfrm>
            <a:off x="1452933" y="338277"/>
            <a:ext cx="8472845" cy="10335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Фонд бібліотеки – 7300 примірників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1187450" y="1196975"/>
            <a:ext cx="7416800" cy="1766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36142"/>
              </a:buClr>
              <a:buSzPct val="100000"/>
              <a:buFont typeface="Noto Sans Symbols"/>
              <a:buChar char="❖"/>
            </a:pPr>
            <a:r>
              <a:rPr lang="uk-UA" sz="2200">
                <a:solidFill>
                  <a:srgbClr val="5361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Підручники та посібники, довідники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36142"/>
              </a:buClr>
              <a:buSzPct val="100000"/>
              <a:buFont typeface="Noto Sans Symbols"/>
              <a:buChar char="❖"/>
            </a:pPr>
            <a:r>
              <a:rPr lang="uk-UA" sz="2200">
                <a:solidFill>
                  <a:srgbClr val="5361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Науково-популярна література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36142"/>
              </a:buClr>
              <a:buSzPct val="100000"/>
              <a:buFont typeface="Noto Sans Symbols"/>
              <a:buChar char="❖"/>
            </a:pPr>
            <a:r>
              <a:rPr lang="uk-UA" sz="2200">
                <a:solidFill>
                  <a:srgbClr val="5361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Художні твори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36142"/>
              </a:buClr>
              <a:buSzPct val="100000"/>
              <a:buFont typeface="Noto Sans Symbols"/>
              <a:buChar char="❖"/>
            </a:pPr>
            <a:r>
              <a:rPr lang="uk-UA" sz="2200">
                <a:solidFill>
                  <a:srgbClr val="53614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Педагогічно-методична література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endParaRPr sz="2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8538" y="3068638"/>
            <a:ext cx="4275136" cy="29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 descr="C:\Users\user\Desktop\DSC011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9625" y="4149725"/>
            <a:ext cx="3222625" cy="2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 descr="C:\Users\user\Desktop\DSC0117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525" y="2001838"/>
            <a:ext cx="2792412" cy="267493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388937" y="1709738"/>
            <a:ext cx="4319587" cy="3416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Шкільна бібліотека обслуговує 257 користувачів</a:t>
            </a: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Читачі отримують в тимчасове користування друковані видання та інші види видань з фонду бібліотеки.</a:t>
            </a: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Учні та педагоги користуються читальним куточком.</a:t>
            </a: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❖"/>
            </a:pPr>
            <a:r>
              <a:rPr lang="uk-UA"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У бібліотеці діє «Книжкова лікарня»</a:t>
            </a:r>
          </a:p>
          <a:p>
            <a:pPr marL="285750" marR="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ans Symbols"/>
              <a:buNone/>
            </a:pPr>
            <a:endParaRPr sz="18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164899" y="281800"/>
            <a:ext cx="5565146" cy="11858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1" i="0">
                <a:ln w="9525" cap="flat" cmpd="sng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DF709"/>
                </a:solidFill>
                <a:latin typeface="Source Sans Pro"/>
              </a:rPr>
              <a:t>Обслуговування читачів </a:t>
            </a:r>
          </a:p>
        </p:txBody>
      </p:sp>
      <p:pic>
        <p:nvPicPr>
          <p:cNvPr id="203" name="Shape 203" descr="C:\Users\user\Desktop\DSC01150.JPG"/>
          <p:cNvPicPr preferRelativeResize="0"/>
          <p:nvPr/>
        </p:nvPicPr>
        <p:blipFill rotWithShape="1">
          <a:blip r:embed="rId5">
            <a:alphaModFix/>
          </a:blip>
          <a:srcRect l="14026" t="3139" r="4046"/>
          <a:stretch/>
        </p:blipFill>
        <p:spPr>
          <a:xfrm>
            <a:off x="6338887" y="231775"/>
            <a:ext cx="2565400" cy="3186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400" r="11399"/>
          <a:stretch/>
        </p:blipFill>
        <p:spPr>
          <a:xfrm>
            <a:off x="1619671" y="1988840"/>
            <a:ext cx="5832648" cy="424192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reflection stA="49000" endA="500" endPos="10000" dist="900" dir="5400000" sy="-90000" algn="bl" rotWithShape="0"/>
          </a:effectLst>
        </p:spPr>
      </p:pic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323528" y="188640"/>
            <a:ext cx="8208912" cy="21602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Source Sans Pro"/>
              <a:buNone/>
            </a:pPr>
            <a:r>
              <a:rPr lang="uk-UA" sz="20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«Людина, для якої книжка вже у дитинстві стала такою необхідною, як скрипка для музиканта, як пензель для художника, ніколи не відчує себе обділеною, збіднілою і спустошеною»</a:t>
            </a:r>
            <a:br>
              <a:rPr lang="uk-UA" sz="20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uk-UA" sz="2000" b="1" i="1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                                       </a:t>
            </a:r>
            <a:r>
              <a:rPr lang="uk-UA" sz="2000" b="1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В.О.Сухомлинський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304799" y="198150"/>
            <a:ext cx="8633400" cy="1356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000">
                <a:solidFill>
                  <a:srgbClr val="FBEF5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Популяризація літератури шляхом оформлення книжкових виставок</a:t>
            </a:r>
          </a:p>
        </p:txBody>
      </p:sp>
      <p:pic>
        <p:nvPicPr>
          <p:cNvPr id="216" name="Shape 216" descr="E:\P106017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43234">
            <a:off x="4756149" y="1911349"/>
            <a:ext cx="3946525" cy="290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 descr="C:\Users\user\Desktop\113_PANA\P113005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1628775"/>
            <a:ext cx="3927474" cy="381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 descr="C:\Users\user\Desktop\Копия DSC0266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3800" y="4221162"/>
            <a:ext cx="3744913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175" y="4667250"/>
            <a:ext cx="2519362" cy="217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 descr="D:\Фото\Небесна сотня\2015\20160219_15203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2287588" y="4702175"/>
            <a:ext cx="3044825" cy="1998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/>
        </p:nvSpPr>
        <p:spPr>
          <a:xfrm>
            <a:off x="323524" y="332650"/>
            <a:ext cx="7873012" cy="8412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latin typeface="Source Sans Pro"/>
              </a:rPr>
              <a:t>Духовність – храм душі людської</a:t>
            </a:r>
          </a:p>
        </p:txBody>
      </p:sp>
      <p:pic>
        <p:nvPicPr>
          <p:cNvPr id="226" name="Shape 226" descr="H:\DCIM\113_PANA\P11300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052512"/>
            <a:ext cx="8361363" cy="5545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 descr="C:\Users\user\Desktop\113_PANA\P11300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330200"/>
            <a:ext cx="4105275" cy="60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 descr="C:\Users\user\Desktop\113_PANA\P113006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0562" y="330200"/>
            <a:ext cx="4427537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 descr="C:\Users\user\Desktop\113_PANA\P11300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3516313" cy="468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 descr="H:\DCIM\113_PANA\P113007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7712" y="1773238"/>
            <a:ext cx="3360737" cy="504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 descr="H:\DCIM\113_PANA\P113006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238070">
            <a:off x="1989931" y="1734344"/>
            <a:ext cx="5216524" cy="2979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 descr="H:\DCIM\113_PANA\P11300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913073">
            <a:off x="-203199" y="1060449"/>
            <a:ext cx="5486400" cy="441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 descr="H:\DCIM\113_PANA\P113006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39712"/>
            <a:ext cx="4321174" cy="6142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/>
        </p:nvSpPr>
        <p:spPr>
          <a:xfrm>
            <a:off x="255600" y="150400"/>
            <a:ext cx="8452246" cy="13234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latin typeface="Source Sans Pro"/>
              </a:rPr>
              <a:t>Літературний вечір  </a:t>
            </a:r>
            <a:br>
              <a:rPr b="1" i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latin typeface="Source Sans Pro"/>
              </a:rPr>
            </a:br>
            <a:r>
              <a:rPr b="1" i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latin typeface="Source Sans Pro"/>
              </a:rPr>
              <a:t>пам’яті  Левка Крупи</a:t>
            </a:r>
          </a:p>
        </p:txBody>
      </p:sp>
      <p:pic>
        <p:nvPicPr>
          <p:cNvPr id="252" name="Shape 252" descr="C:\Users\user\Desktop\DSC0579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" y="3573462"/>
            <a:ext cx="371475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 descr="C:\Users\user\Desktop\DSC05754.JPG"/>
          <p:cNvPicPr preferRelativeResize="0"/>
          <p:nvPr/>
        </p:nvPicPr>
        <p:blipFill rotWithShape="1">
          <a:blip r:embed="rId4">
            <a:alphaModFix/>
          </a:blip>
          <a:srcRect t="10300"/>
          <a:stretch/>
        </p:blipFill>
        <p:spPr>
          <a:xfrm>
            <a:off x="569912" y="1628775"/>
            <a:ext cx="3900486" cy="287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 descr="C:\Users\user\Desktop\DSC0578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4050" y="2492375"/>
            <a:ext cx="4522788" cy="32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9235752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3240" b="0" i="0" u="none" strike="noStrike" cap="none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БІБЛІОТЕЧНИЙ УРОК: «ЖИТТЯ І ТВОРЧІСТЬ</a:t>
            </a:r>
            <a:br>
              <a:rPr lang="uk-UA" sz="3240" b="0" i="0" u="none" strike="noStrike" cap="none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uk-UA" sz="3240" b="0" i="0" u="none" strike="noStrike" cap="none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ЛЕСІ УКРАЇНКИ</a:t>
            </a:r>
            <a:r>
              <a:rPr lang="uk-UA" sz="2430" b="0" i="0" u="none" strike="noStrike" cap="none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»(</a:t>
            </a:r>
            <a:r>
              <a:rPr lang="uk-UA" sz="2160" b="0" i="0" u="none" strike="noStrike" cap="none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У ФОРМІ КРУГЛОГО СТОЛА</a:t>
            </a:r>
            <a:r>
              <a:rPr lang="uk-UA" sz="2430" b="0" i="0" u="none" strike="noStrike" cap="none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2" name="Shape 262" descr="C:\Users\user\Desktop\P10303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92262"/>
            <a:ext cx="4321174" cy="453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 descr="C:\Users\user\Desktop\P103040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6462" y="1592262"/>
            <a:ext cx="4248149" cy="453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/>
        </p:nvSpPr>
        <p:spPr>
          <a:xfrm>
            <a:off x="107950" y="188913"/>
            <a:ext cx="9036050" cy="60944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Прізвище, ім’я, по батькові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uk-UA" sz="32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Гудзь Мар’яна Володимирівна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Місце роботи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uk-UA" sz="24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Комунальний заклад Острівська ЗОШ І-ІІІ ступенів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Адреса місця роботи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вул.Відродження,1,с.Острів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Дата народження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uk-UA" sz="24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14.02.1975 р.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Освіта</a:t>
            </a:r>
            <a:r>
              <a:rPr lang="uk-UA" sz="20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uk-UA" sz="24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Вища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Посада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4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Бібліотекар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Стаж роботи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uk-UA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 років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b="1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Мій блог: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u="sng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  <a:hlinkClick r:id="rId3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 b="1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http://bibliotekazosh.blogspot.com/</a:t>
            </a:r>
          </a:p>
        </p:txBody>
      </p:sp>
      <p:pic>
        <p:nvPicPr>
          <p:cNvPr id="109" name="Shape 109" descr="C:\Users\user\Desktop\блог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6100" y="3235325"/>
            <a:ext cx="4522788" cy="337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179500" y="180475"/>
            <a:ext cx="8272655" cy="15340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latin typeface="Source Sans Pro"/>
              </a:rPr>
              <a:t>Проектна робота «Книга скаржиться, </a:t>
            </a:r>
            <a:br>
              <a:rPr b="1" i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latin typeface="Source Sans Pro"/>
              </a:rPr>
            </a:br>
            <a:r>
              <a:rPr b="1" i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latin typeface="Source Sans Pro"/>
              </a:rPr>
              <a:t>книга дякує»</a:t>
            </a:r>
          </a:p>
        </p:txBody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323850" y="1989138"/>
            <a:ext cx="8667750" cy="47529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uk-UA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Мета: </a:t>
            </a:r>
            <a:r>
              <a:rPr lang="uk-UA" sz="2800" b="0" i="0" u="none" strike="noStrike" cap="none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Закріпити знання дітей про історію виникнення книги,як слід поводитися з книгою. Розвивати інтерес до художньої літератури і реставрування книг, удосконалювати усне мовлення. Виховувати любов до книги, потребу в читанні, культуру читання, прищеплювати знання та вміння бережливого поводження з нею.</a:t>
            </a: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uk-UA" sz="2800" b="0" i="0" u="none" strike="noStrike" cap="none">
                <a:solidFill>
                  <a:srgbClr val="00206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       З’ясувати, чи уважно діти слухають і читають. Виховувати вміння працювати у колективі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3200" b="0" i="0" u="none" strike="noStrike" cap="none">
              <a:solidFill>
                <a:srgbClr val="00206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263675" y="0"/>
            <a:ext cx="8158439" cy="10801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latin typeface="Source Sans Pro"/>
              </a:rPr>
              <a:t>Крок.1.Екскурсія шкільною бібліотекою.</a:t>
            </a:r>
          </a:p>
        </p:txBody>
      </p:sp>
      <p:pic>
        <p:nvPicPr>
          <p:cNvPr id="275" name="Shape 275" descr="C:\Users\user\Desktop\SAM_48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38" y="1628775"/>
            <a:ext cx="4559300" cy="46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 descr="C:\Users\user\Desktop\SAM_486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9337" y="1628775"/>
            <a:ext cx="4048125" cy="467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251525" y="188650"/>
            <a:ext cx="8155522" cy="12481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latin typeface="Source Sans Pro"/>
              </a:rPr>
              <a:t>Крок 2. Екскурсія Острівською сільською бібліотекою. </a:t>
            </a:r>
          </a:p>
        </p:txBody>
      </p:sp>
      <p:pic>
        <p:nvPicPr>
          <p:cNvPr id="282" name="Shape 282" descr="C:\Users\user\Desktop\SAM_48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50" y="1684338"/>
            <a:ext cx="4968875" cy="498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 descr="C:\Users\user\Desktop\SAM_484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9700" y="1684338"/>
            <a:ext cx="3827462" cy="498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305275" y="404675"/>
            <a:ext cx="7981508" cy="84122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r"/>
            <a:r>
              <a:rPr b="1" i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latin typeface="Source Sans Pro"/>
              </a:rPr>
              <a:t>Крок 3. Екскурсія у Великоберезовицьку сільську бібліотеку.</a:t>
            </a:r>
          </a:p>
        </p:txBody>
      </p:sp>
      <p:pic>
        <p:nvPicPr>
          <p:cNvPr id="289" name="Shape 289" descr="C:\Users\user\Desktop\SAM_480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50" y="1700213"/>
            <a:ext cx="4608512" cy="453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 descr="C:\Users\user\Desktop\SAM_48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2362" y="1700213"/>
            <a:ext cx="4103687" cy="453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251519" y="260647"/>
            <a:ext cx="8686800" cy="1387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3600" b="1" i="0" u="none" strike="noStrike" cap="none">
                <a:solidFill>
                  <a:srgbClr val="2C4B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Крок 4. Рейд збереження підручників.</a:t>
            </a:r>
          </a:p>
        </p:txBody>
      </p:sp>
      <p:pic>
        <p:nvPicPr>
          <p:cNvPr id="296" name="Shape 296" descr="C:\Users\user\Desktop\SAM_48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1341437"/>
            <a:ext cx="4897436" cy="367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 descr="C:\Users\user\Desktop\SAM_487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9837" y="2492375"/>
            <a:ext cx="5016500" cy="376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ПІДВЕДЕННЯ ПІДСУМКІВ.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304800" y="1341437"/>
            <a:ext cx="8686800" cy="5400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uk-UA" sz="32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Виховний захід «Книга скаржиться, книга дякує».</a:t>
            </a:r>
          </a:p>
        </p:txBody>
      </p:sp>
      <p:pic>
        <p:nvPicPr>
          <p:cNvPr id="304" name="Shape 304" descr="C:\Users\user\Desktop\SAM_49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" y="2486025"/>
            <a:ext cx="4319587" cy="4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 descr="C:\Users\user\Desktop\SAM_493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7900" y="1916113"/>
            <a:ext cx="2520949" cy="28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 descr="C:\Users\user\Desktop\SAM_4925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37312" y="4005262"/>
            <a:ext cx="2527300" cy="276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304800" y="105275"/>
            <a:ext cx="8686800" cy="1190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3600" b="0" i="0" u="none" strike="noStrike" cap="none">
                <a:solidFill>
                  <a:srgbClr val="93540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СПІВПРАЦЯ З КЛАСНИМИ КЕРІВНИКАМИ</a:t>
            </a:r>
          </a:p>
        </p:txBody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0" y="1484312"/>
            <a:ext cx="8991600" cy="45958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uk-UA" sz="24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</a:t>
            </a:r>
          </a:p>
        </p:txBody>
      </p:sp>
      <p:pic>
        <p:nvPicPr>
          <p:cNvPr id="313" name="Shape 313" descr="C:\Users\user\Desktop\20151210_0955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2737" y="1308100"/>
            <a:ext cx="3571874" cy="3487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 descr="C:\Users\user\Desktop\P113005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8" y="1287462"/>
            <a:ext cx="4271962" cy="391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 descr="C:\Users\user\Desktop\20151209_13095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3213" y="4149725"/>
            <a:ext cx="3684587" cy="256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hape 320" descr="C:\Users\user\Desktop\P106018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97139">
            <a:off x="4638675" y="2043112"/>
            <a:ext cx="4002088" cy="4084637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/>
          <p:nvPr/>
        </p:nvSpPr>
        <p:spPr>
          <a:xfrm>
            <a:off x="339925" y="548675"/>
            <a:ext cx="7781403" cy="12436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gradFill>
                  <a:gsLst>
                    <a:gs pos="0">
                      <a:srgbClr val="2C4B6D"/>
                    </a:gs>
                    <a:gs pos="78000">
                      <a:srgbClr val="6C9FDC"/>
                    </a:gs>
                    <a:gs pos="100000">
                      <a:srgbClr val="F0F5FC"/>
                    </a:gs>
                  </a:gsLst>
                  <a:lin ang="5400000" scaled="0"/>
                </a:gradFill>
                <a:latin typeface="Source Sans Pro"/>
              </a:rPr>
              <a:t>Районний семінар бібліотекарів</a:t>
            </a:r>
          </a:p>
        </p:txBody>
      </p:sp>
      <p:pic>
        <p:nvPicPr>
          <p:cNvPr id="322" name="Shape 322" descr="C:\Users\user\Desktop\P106020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450" y="1917700"/>
            <a:ext cx="5056187" cy="4440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 rotWithShape="1">
          <a:blip r:embed="rId3">
            <a:alphaModFix/>
          </a:blip>
          <a:srcRect t="4947" r="1290" b="9461"/>
          <a:stretch/>
        </p:blipFill>
        <p:spPr>
          <a:xfrm>
            <a:off x="250825" y="608012"/>
            <a:ext cx="8642349" cy="561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/>
        </p:nvSpPr>
        <p:spPr>
          <a:xfrm>
            <a:off x="1527175" y="784225"/>
            <a:ext cx="5205413" cy="366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900112" y="1196975"/>
            <a:ext cx="6192837" cy="366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152400" y="115888"/>
            <a:ext cx="8812213" cy="6064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5400" b="1" i="1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Творче кредо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Знаходити час для читання -    це умова знань!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Знаходити час для роздумів -    це джерело сил!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Знаходити час для творчості -  це запорука успіху,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справжня   радість життя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5400" b="1" i="1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Правила бібліотекаря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Вивчай все - бери краще.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Втілюй нові ідеї, а не чекай.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Плануй не заради того,  щоб все врахувати.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заради досягнення мети.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Вмій не тільки переконати,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вмій і розуміти дитину як читача</a:t>
            </a: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2588" y="3860800"/>
            <a:ext cx="2232025" cy="2732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/>
        </p:nvSpPr>
        <p:spPr>
          <a:xfrm>
            <a:off x="4119562" y="1431925"/>
            <a:ext cx="184149" cy="3667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5343525" y="2728913"/>
            <a:ext cx="184149" cy="366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/>
          <p:nvPr/>
        </p:nvSpPr>
        <p:spPr>
          <a:xfrm>
            <a:off x="1116012" y="260350"/>
            <a:ext cx="8027986" cy="8239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4800" b="1" i="1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Підвищення кваліфікації</a:t>
            </a:r>
          </a:p>
        </p:txBody>
      </p:sp>
      <p:pic>
        <p:nvPicPr>
          <p:cNvPr id="125" name="Shape 125" descr="C:\Users\user\Desktop\P1130080.JPG"/>
          <p:cNvPicPr preferRelativeResize="0"/>
          <p:nvPr/>
        </p:nvPicPr>
        <p:blipFill rotWithShape="1">
          <a:blip r:embed="rId3">
            <a:alphaModFix/>
          </a:blip>
          <a:srcRect l="3271" t="28218" r="730" b="24028"/>
          <a:stretch/>
        </p:blipFill>
        <p:spPr>
          <a:xfrm>
            <a:off x="827087" y="1905000"/>
            <a:ext cx="7705724" cy="415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/>
        </p:nvSpPr>
        <p:spPr>
          <a:xfrm>
            <a:off x="835025" y="292100"/>
            <a:ext cx="7129463" cy="75723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3600" b="1" i="1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Результативність досвіду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 i="1">
              <a:solidFill>
                <a:schemeClr val="dk1"/>
              </a:solidFill>
              <a:latin typeface="Algerian"/>
              <a:ea typeface="Algerian"/>
              <a:cs typeface="Algerian"/>
              <a:sym typeface="Algeri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uk-U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Сертифікат відділу освіти Тернопільської РДА про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успішне проходження дистанційного курсу «Блог –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сучасний інструмент вчителя». Жовтень, 2014 р.;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Грамота відділу освіти Тернопільської РДА: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переможця районного конкурсу блогів педагогічних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працівників у номінації «Бібліотекар», 2015 р.;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Сертифікат відділу освіти Тернопільської РДА про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успішне проходження дистанційного курсу «Вивчаємо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Microsoft Excel». Квітень, 2016 р.;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Сертифікат відділу освіти Тернопільської РДА про успішне проходження дистанційного курсу «Мистецтво презентацій».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Квітень, 2016 р.;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Грамота відділу освіти Тернопільської РДА: переможця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районного конкурсу блогів педагогічних працівників у                       номінації «Бібліотекар», 2016 р.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Грамота відділу освіти Тернопільської РДА: за багаторічну сумлінну, творчу працю, високу професійну майстерність, вагомі успіхи у педагогічній діяльності та з нагоди Дня працівників освіти.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4025" y="1052512"/>
            <a:ext cx="2017713" cy="273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3600" b="1" i="1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ПРЕЗЕНТАЦІЯ ШКІЛЬНОЇ БІБЛІОТЕКИ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32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9" name="Shape 139" descr="C:\Users\user\Desktop\113_PANA\P113007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38" y="1700213"/>
            <a:ext cx="4462461" cy="441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 descr="C:\Users\user\Desktop\113_PANA\P11300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830634">
            <a:off x="5176043" y="627856"/>
            <a:ext cx="3011487" cy="454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 descr="C:\Users\user\Desktop\P113007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7900" y="3906837"/>
            <a:ext cx="3881437" cy="2887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3221038" y="4957762"/>
            <a:ext cx="3871912" cy="1725612"/>
          </a:xfrm>
          <a:prstGeom prst="ellipse">
            <a:avLst/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Формування бібліотечних ресурсів на традиційних та сучасних носіях інформацій з урахуванням інформаційних потребах користувачів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304800" y="1689100"/>
            <a:ext cx="2665413" cy="1331913"/>
          </a:xfrm>
          <a:prstGeom prst="ellipse">
            <a:avLst/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Інформаційне забезпечення навчально-виховного процесу</a:t>
            </a:r>
          </a:p>
        </p:txBody>
      </p:sp>
      <p:sp>
        <p:nvSpPr>
          <p:cNvPr id="148" name="Shape 148"/>
          <p:cNvSpPr/>
          <p:nvPr/>
        </p:nvSpPr>
        <p:spPr>
          <a:xfrm>
            <a:off x="107950" y="3465512"/>
            <a:ext cx="3113088" cy="2051050"/>
          </a:xfrm>
          <a:prstGeom prst="ellipse">
            <a:avLst/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5361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Популяризація творів української літератури, народних традицій, звичаїв нашого народу, відродження духовності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5361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6105525" y="3625850"/>
            <a:ext cx="2665413" cy="1331913"/>
          </a:xfrm>
          <a:prstGeom prst="ellipse">
            <a:avLst/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Прищеплення любові до книги та повсякденної потреби в читанні</a:t>
            </a:r>
          </a:p>
        </p:txBody>
      </p:sp>
      <p:sp>
        <p:nvSpPr>
          <p:cNvPr id="150" name="Shape 150"/>
          <p:cNvSpPr/>
          <p:nvPr/>
        </p:nvSpPr>
        <p:spPr>
          <a:xfrm>
            <a:off x="6084887" y="1582737"/>
            <a:ext cx="2951161" cy="1882775"/>
          </a:xfrm>
          <a:prstGeom prst="ellipse">
            <a:avLst/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Виховання гармонійної особистості з високим рівнем громадянської свідомості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2555875" y="260350"/>
            <a:ext cx="3682999" cy="1601788"/>
          </a:xfrm>
          <a:prstGeom prst="ellipse">
            <a:avLst/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Забезпечення необмеженого доступу до інформаційних ресурсів, що сприяє розвитку навчально-виховного процесу</a:t>
            </a:r>
          </a:p>
        </p:txBody>
      </p:sp>
      <p:cxnSp>
        <p:nvCxnSpPr>
          <p:cNvPr id="152" name="Shape 152"/>
          <p:cNvCxnSpPr>
            <a:endCxn id="151" idx="4"/>
          </p:cNvCxnSpPr>
          <p:nvPr/>
        </p:nvCxnSpPr>
        <p:spPr>
          <a:xfrm rot="10800000">
            <a:off x="4397374" y="1862138"/>
            <a:ext cx="104100" cy="5580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cxnSp>
        <p:nvCxnSpPr>
          <p:cNvPr id="153" name="Shape 153"/>
          <p:cNvCxnSpPr/>
          <p:nvPr/>
        </p:nvCxnSpPr>
        <p:spPr>
          <a:xfrm>
            <a:off x="4499992" y="4509119"/>
            <a:ext cx="216023" cy="449354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cxnSp>
        <p:nvCxnSpPr>
          <p:cNvPr id="154" name="Shape 154"/>
          <p:cNvCxnSpPr/>
          <p:nvPr/>
        </p:nvCxnSpPr>
        <p:spPr>
          <a:xfrm>
            <a:off x="5496842" y="3887487"/>
            <a:ext cx="587363" cy="3579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cxnSp>
        <p:nvCxnSpPr>
          <p:cNvPr id="155" name="Shape 155"/>
          <p:cNvCxnSpPr/>
          <p:nvPr/>
        </p:nvCxnSpPr>
        <p:spPr>
          <a:xfrm rot="10800000" flipH="1">
            <a:off x="5496842" y="2501896"/>
            <a:ext cx="587363" cy="504056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cxnSp>
        <p:nvCxnSpPr>
          <p:cNvPr id="156" name="Shape 156"/>
          <p:cNvCxnSpPr/>
          <p:nvPr/>
        </p:nvCxnSpPr>
        <p:spPr>
          <a:xfrm flipH="1">
            <a:off x="3131840" y="3876626"/>
            <a:ext cx="360040" cy="415774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cxnSp>
        <p:nvCxnSpPr>
          <p:cNvPr id="157" name="Shape 157"/>
          <p:cNvCxnSpPr>
            <a:endCxn id="147" idx="6"/>
          </p:cNvCxnSpPr>
          <p:nvPr/>
        </p:nvCxnSpPr>
        <p:spPr>
          <a:xfrm rot="10800000">
            <a:off x="2970213" y="2355056"/>
            <a:ext cx="504000" cy="6660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sp>
        <p:nvSpPr>
          <p:cNvPr id="158" name="Shape 158"/>
          <p:cNvSpPr/>
          <p:nvPr/>
        </p:nvSpPr>
        <p:spPr>
          <a:xfrm>
            <a:off x="3221038" y="2354263"/>
            <a:ext cx="2570162" cy="2379661"/>
          </a:xfrm>
          <a:prstGeom prst="ellipse">
            <a:avLst/>
          </a:prstGeom>
          <a:gradFill>
            <a:gsLst>
              <a:gs pos="0">
                <a:srgbClr val="FFF3C3"/>
              </a:gs>
              <a:gs pos="72000">
                <a:srgbClr val="FFE355"/>
              </a:gs>
              <a:gs pos="100000">
                <a:srgbClr val="FFE52C"/>
              </a:gs>
            </a:gsLst>
            <a:lin ang="5400000" scaled="0"/>
          </a:gradFill>
          <a:ln w="100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Основні завдання роботи шкільної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бібліотеки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611187" y="2636838"/>
            <a:ext cx="1584325" cy="37750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Організація книжкових фондів,  робота з фондом підручників,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підвищення кваліфікації</a:t>
            </a:r>
          </a:p>
        </p:txBody>
      </p:sp>
      <p:sp>
        <p:nvSpPr>
          <p:cNvPr id="164" name="Shape 164"/>
          <p:cNvSpPr/>
          <p:nvPr/>
        </p:nvSpPr>
        <p:spPr>
          <a:xfrm>
            <a:off x="2195513" y="2636838"/>
            <a:ext cx="1600199" cy="37750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Пропаганда літератури шляхом проведення масових заходів</a:t>
            </a:r>
          </a:p>
        </p:txBody>
      </p:sp>
      <p:sp>
        <p:nvSpPr>
          <p:cNvPr id="165" name="Shape 165"/>
          <p:cNvSpPr/>
          <p:nvPr/>
        </p:nvSpPr>
        <p:spPr>
          <a:xfrm>
            <a:off x="5435600" y="2636838"/>
            <a:ext cx="1657350" cy="37750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Формування інформаційно-бібліотечної культури</a:t>
            </a:r>
          </a:p>
        </p:txBody>
      </p:sp>
      <p:sp>
        <p:nvSpPr>
          <p:cNvPr id="166" name="Shape 166"/>
          <p:cNvSpPr/>
          <p:nvPr/>
        </p:nvSpPr>
        <p:spPr>
          <a:xfrm>
            <a:off x="7092950" y="2636838"/>
            <a:ext cx="1511299" cy="37750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Співпраця бібліотеки з педагогічним колективом</a:t>
            </a:r>
          </a:p>
        </p:txBody>
      </p:sp>
      <p:sp>
        <p:nvSpPr>
          <p:cNvPr id="167" name="Shape 167"/>
          <p:cNvSpPr/>
          <p:nvPr/>
        </p:nvSpPr>
        <p:spPr>
          <a:xfrm>
            <a:off x="3795712" y="2636838"/>
            <a:ext cx="1639887" cy="37750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E4F8"/>
              </a:gs>
              <a:gs pos="72000">
                <a:srgbClr val="95B8E9"/>
              </a:gs>
              <a:gs pos="100000">
                <a:srgbClr val="7FADE8"/>
              </a:gs>
            </a:gsLst>
            <a:lin ang="5400000" scaled="0"/>
          </a:gradFill>
          <a:ln w="100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Задоволення потреб у книгах та інформації з використа-нням новітніх технологій</a:t>
            </a:r>
          </a:p>
        </p:txBody>
      </p:sp>
      <p:cxnSp>
        <p:nvCxnSpPr>
          <p:cNvPr id="168" name="Shape 168"/>
          <p:cNvCxnSpPr/>
          <p:nvPr/>
        </p:nvCxnSpPr>
        <p:spPr>
          <a:xfrm>
            <a:off x="4475162" y="1495605"/>
            <a:ext cx="0" cy="432047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cxnSp>
        <p:nvCxnSpPr>
          <p:cNvPr id="169" name="Shape 169"/>
          <p:cNvCxnSpPr/>
          <p:nvPr/>
        </p:nvCxnSpPr>
        <p:spPr>
          <a:xfrm rot="10800000">
            <a:off x="1389533" y="1852613"/>
            <a:ext cx="3212159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cxnSp>
        <p:nvCxnSpPr>
          <p:cNvPr id="170" name="Shape 170"/>
          <p:cNvCxnSpPr/>
          <p:nvPr/>
        </p:nvCxnSpPr>
        <p:spPr>
          <a:xfrm>
            <a:off x="1139825" y="1951949"/>
            <a:ext cx="0" cy="72008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cxnSp>
        <p:nvCxnSpPr>
          <p:cNvPr id="171" name="Shape 171"/>
          <p:cNvCxnSpPr>
            <a:endCxn id="164" idx="0"/>
          </p:cNvCxnSpPr>
          <p:nvPr/>
        </p:nvCxnSpPr>
        <p:spPr>
          <a:xfrm flipH="1">
            <a:off x="2995613" y="1916838"/>
            <a:ext cx="7800" cy="7200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cxnSp>
        <p:nvCxnSpPr>
          <p:cNvPr id="172" name="Shape 172"/>
          <p:cNvCxnSpPr/>
          <p:nvPr/>
        </p:nvCxnSpPr>
        <p:spPr>
          <a:xfrm>
            <a:off x="4615807" y="1916832"/>
            <a:ext cx="3164504" cy="10822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cxnSp>
        <p:nvCxnSpPr>
          <p:cNvPr id="173" name="Shape 173"/>
          <p:cNvCxnSpPr/>
          <p:nvPr/>
        </p:nvCxnSpPr>
        <p:spPr>
          <a:xfrm>
            <a:off x="7776356" y="1927653"/>
            <a:ext cx="3955" cy="72008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cxnSp>
        <p:nvCxnSpPr>
          <p:cNvPr id="174" name="Shape 174"/>
          <p:cNvCxnSpPr/>
          <p:nvPr/>
        </p:nvCxnSpPr>
        <p:spPr>
          <a:xfrm>
            <a:off x="5937250" y="1927653"/>
            <a:ext cx="0" cy="709258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  <p:sp>
        <p:nvSpPr>
          <p:cNvPr id="175" name="Shape 175"/>
          <p:cNvSpPr/>
          <p:nvPr/>
        </p:nvSpPr>
        <p:spPr>
          <a:xfrm>
            <a:off x="111125" y="476250"/>
            <a:ext cx="8066087" cy="100806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3C3"/>
              </a:gs>
              <a:gs pos="72000">
                <a:srgbClr val="FFE355"/>
              </a:gs>
              <a:gs pos="100000">
                <a:srgbClr val="FFE52C"/>
              </a:gs>
            </a:gsLst>
            <a:lin ang="5400000" scaled="0"/>
          </a:gradFill>
          <a:ln w="100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Основні напрямки роботи шкільної бібліотеки</a:t>
            </a:r>
          </a:p>
        </p:txBody>
      </p:sp>
      <p:cxnSp>
        <p:nvCxnSpPr>
          <p:cNvPr id="176" name="Shape 176"/>
          <p:cNvCxnSpPr>
            <a:endCxn id="167" idx="0"/>
          </p:cNvCxnSpPr>
          <p:nvPr/>
        </p:nvCxnSpPr>
        <p:spPr>
          <a:xfrm>
            <a:off x="4615656" y="1916838"/>
            <a:ext cx="0" cy="72000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stealth" w="lg" len="lg"/>
          </a:ln>
          <a:effectLst>
            <a:outerShdw blurRad="76200" dist="50800" dir="5400000" rotWithShape="0">
              <a:srgbClr val="4E3B30">
                <a:alpha val="60000"/>
              </a:srgbClr>
            </a:outerShdw>
          </a:effectLst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271917" y="548679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Загальна площа бібліотеки – 30 кв.м</a:t>
            </a:r>
            <a:br>
              <a:rPr lang="uk-UA" sz="3600" b="0" i="0" u="none" strike="noStrike" cap="none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lang="uk-UA" sz="3600" b="0" i="0" u="none" strike="noStrike" cap="none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738187" y="3048000"/>
            <a:ext cx="2698750" cy="400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Читальний куточок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3849687" y="1096962"/>
            <a:ext cx="1844674" cy="400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Абонемент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6156325" y="3303587"/>
            <a:ext cx="2771774" cy="4000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uk-UA"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Підручники</a:t>
            </a:r>
          </a:p>
        </p:txBody>
      </p:sp>
      <p:pic>
        <p:nvPicPr>
          <p:cNvPr id="185" name="Shape 185" descr="H:\DCIM\113_PANA\P113008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2450" y="1509712"/>
            <a:ext cx="2919413" cy="179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 descr="H:\DCIM\113_PANA\P113008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8" y="3448050"/>
            <a:ext cx="3816349" cy="2855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 descr="H:\DCIM\113_PANA\P113008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3800" y="3698875"/>
            <a:ext cx="3779837" cy="283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рек">
  <a:themeElements>
    <a:clrScheme name="Бумажная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</Words>
  <Application>Microsoft Office PowerPoint</Application>
  <PresentationFormat>Екран (4:3)</PresentationFormat>
  <Paragraphs>110</Paragraphs>
  <Slides>28</Slides>
  <Notes>28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5" baseType="lpstr">
      <vt:lpstr>Arial</vt:lpstr>
      <vt:lpstr>Times New Roman</vt:lpstr>
      <vt:lpstr>Noto Sans Symbols</vt:lpstr>
      <vt:lpstr>Calibri</vt:lpstr>
      <vt:lpstr>Algerian</vt:lpstr>
      <vt:lpstr>Source Sans Pro</vt:lpstr>
      <vt:lpstr>Трек</vt:lpstr>
      <vt:lpstr>ПОРТФОЛІО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ШКІЛЬНОЇ БІБЛІОТЕКИ</vt:lpstr>
      <vt:lpstr>Презентація PowerPoint</vt:lpstr>
      <vt:lpstr>Презентація PowerPoint</vt:lpstr>
      <vt:lpstr>Загальна площа бібліотеки – 30 кв.м </vt:lpstr>
      <vt:lpstr>Фонд бібліотеки – 7300 примірників</vt:lpstr>
      <vt:lpstr>Презентація PowerPoint</vt:lpstr>
      <vt:lpstr>«Людина, для якої книжка вже у дитинстві стала такою необхідною, як скрипка для музиканта, як пензель для художника, ніколи не відчує себе обділеною, збіднілою і спустошеною»                                                В.О.Сухомлинський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БІБЛІОТЕЧНИЙ УРОК: «ЖИТТЯ І ТВОРЧІСТЬ ЛЕСІ УКРАЇНКИ»(У ФОРМІ КРУГЛОГО СТОЛА)</vt:lpstr>
      <vt:lpstr>Презентація PowerPoint</vt:lpstr>
      <vt:lpstr>Презентація PowerPoint</vt:lpstr>
      <vt:lpstr>Презентація PowerPoint</vt:lpstr>
      <vt:lpstr>Презентація PowerPoint</vt:lpstr>
      <vt:lpstr>Крок 4. Рейд збереження підручників.</vt:lpstr>
      <vt:lpstr>ПІДВЕДЕННЯ ПІДСУМКІВ.</vt:lpstr>
      <vt:lpstr>СПІВПРАЦЯ З КЛАСНИМИ КЕРІВНИКАМИ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cp:lastModifiedBy>user</cp:lastModifiedBy>
  <cp:revision>1</cp:revision>
  <dcterms:modified xsi:type="dcterms:W3CDTF">2017-03-20T13:30:15Z</dcterms:modified>
</cp:coreProperties>
</file>