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301" r:id="rId3"/>
    <p:sldId id="260" r:id="rId4"/>
    <p:sldId id="273" r:id="rId5"/>
    <p:sldId id="300" r:id="rId6"/>
    <p:sldId id="304" r:id="rId7"/>
    <p:sldId id="305" r:id="rId8"/>
    <p:sldId id="307" r:id="rId9"/>
    <p:sldId id="269" r:id="rId10"/>
    <p:sldId id="272" r:id="rId11"/>
    <p:sldId id="285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3607" autoAdjust="0"/>
  </p:normalViewPr>
  <p:slideViewPr>
    <p:cSldViewPr>
      <p:cViewPr>
        <p:scale>
          <a:sx n="60" d="100"/>
          <a:sy n="60" d="100"/>
        </p:scale>
        <p:origin x="-141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1C950-67DD-4052-B656-CEB1AEA6B12A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E0B01-C45C-409B-94D9-535FFE37D8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1C950-67DD-4052-B656-CEB1AEA6B12A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E0B01-C45C-409B-94D9-535FFE37D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1C950-67DD-4052-B656-CEB1AEA6B12A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E0B01-C45C-409B-94D9-535FFE37D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1C950-67DD-4052-B656-CEB1AEA6B12A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E0B01-C45C-409B-94D9-535FFE37D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1C950-67DD-4052-B656-CEB1AEA6B12A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E0B01-C45C-409B-94D9-535FFE37D8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1C950-67DD-4052-B656-CEB1AEA6B12A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E0B01-C45C-409B-94D9-535FFE37D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1C950-67DD-4052-B656-CEB1AEA6B12A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E0B01-C45C-409B-94D9-535FFE37D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1C950-67DD-4052-B656-CEB1AEA6B12A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E0B01-C45C-409B-94D9-535FFE37D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1C950-67DD-4052-B656-CEB1AEA6B12A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E0B01-C45C-409B-94D9-535FFE37D8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1C950-67DD-4052-B656-CEB1AEA6B12A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E0B01-C45C-409B-94D9-535FFE37D8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71C950-67DD-4052-B656-CEB1AEA6B12A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E0B01-C45C-409B-94D9-535FFE37D8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771C950-67DD-4052-B656-CEB1AEA6B12A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4BE0B01-C45C-409B-94D9-535FFE37D8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1714488"/>
            <a:ext cx="1238250" cy="32861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2" y="214290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85852" y="3214686"/>
            <a:ext cx="73581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 ДОСВІДУ РОБОТИ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вчителя музичного мистецтва</a:t>
            </a:r>
          </a:p>
          <a:p>
            <a:pPr algn="ctr"/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Лапшинської</a:t>
            </a:r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ЗОШ І-ІІ ступенів </a:t>
            </a:r>
            <a:r>
              <a:rPr lang="uk-UA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Бідули</a:t>
            </a:r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Наталії Михайлівни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285728"/>
            <a:ext cx="39290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Життєве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кредо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Вчитель</a:t>
            </a: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sz="2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рухатися</a:t>
            </a: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ногу </a:t>
            </a:r>
            <a:r>
              <a:rPr lang="ru-RU" sz="2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часом: </a:t>
            </a:r>
            <a:r>
              <a:rPr lang="ru-RU" sz="2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буде по </a:t>
            </a:r>
            <a:r>
              <a:rPr lang="ru-RU" sz="2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справжньому</a:t>
            </a:r>
            <a:endParaRPr lang="ru-RU" sz="2000" i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цікавим</a:t>
            </a: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000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учням</a:t>
            </a:r>
            <a:r>
              <a:rPr lang="ru-RU" sz="20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071802" y="4572008"/>
            <a:ext cx="5818968" cy="672686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571604" y="5214950"/>
            <a:ext cx="7572396" cy="1448140"/>
          </a:xfrm>
          <a:prstGeom prst="rect">
            <a:avLst/>
          </a:prstGeom>
        </p:spPr>
        <p:txBody>
          <a:bodyPr vert="horz" lIns="45720" tIns="0" rIns="45720" bIns="0">
            <a:normAutofit lnSpcReduction="10000"/>
          </a:bodyPr>
          <a:lstStyle/>
          <a:p>
            <a:pPr algn="ctr">
              <a:spcBef>
                <a:spcPts val="600"/>
              </a:spcBef>
              <a:buClr>
                <a:schemeClr val="tx2"/>
              </a:buClr>
              <a:buSzPct val="73000"/>
              <a:defRPr/>
            </a:pPr>
            <a:r>
              <a:rPr lang="uk-UA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</a:rPr>
              <a:t>Проблема,  над якою працюю</a:t>
            </a:r>
            <a:r>
              <a:rPr lang="uk-UA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</a:rPr>
              <a:t>:</a:t>
            </a:r>
            <a:endParaRPr lang="ru-RU" sz="2400" b="1" cap="all" dirty="0" smtClean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uk-UA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Використання ІКТ на уроках музичного мистецтва як засобу підвищення рівня розвитку естетичного виховання учнів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79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43240" y="214290"/>
            <a:ext cx="57150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uk-UA" sz="1400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Головна </a:t>
            </a:r>
            <a:r>
              <a:rPr lang="uk-UA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 гуртка:</a:t>
            </a:r>
            <a:r>
              <a:rPr lang="uk-UA" sz="32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32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  </a:t>
            </a:r>
            <a:r>
              <a:rPr lang="uk-UA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компетентностей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особистості засобом вокально-хорового мистецтва;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розвиток музичних і вокальних здібностей;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формування  музично-естетичного смаку;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різнобічний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вокально-хорового слуху;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розширення  загального світогляду.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ціннісне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ставлення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природи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до людей,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суспільства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хорового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співу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працюю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малими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виконавськими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формами: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солісти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дуети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тріо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квартет, 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літературно-музичні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композиції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флешмоби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818" y="4409705"/>
            <a:ext cx="3515883" cy="2492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786050" y="214290"/>
            <a:ext cx="5818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нашій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школі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широко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гурткова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робота</a:t>
            </a:r>
            <a:endParaRPr lang="uk-UA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795">
            <a:off x="408380" y="560300"/>
            <a:ext cx="2248567" cy="1489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8102">
            <a:off x="266988" y="2419101"/>
            <a:ext cx="2471846" cy="184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3053">
            <a:off x="478437" y="4628465"/>
            <a:ext cx="2374897" cy="1572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279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1071538" y="214290"/>
            <a:ext cx="7858180" cy="3143272"/>
          </a:xfrm>
          <a:prstGeom prst="rect">
            <a:avLst/>
          </a:prstGeom>
        </p:spPr>
        <p:txBody>
          <a:bodyPr vert="horz" wrap="square" lIns="45720" tIns="0" rIns="45720" bIns="0" anchor="b" anchorCtr="0">
            <a:normAutofit fontScale="32500" lnSpcReduction="20000"/>
          </a:bodyPr>
          <a:lstStyle/>
          <a:p>
            <a:pPr>
              <a:spcBef>
                <a:spcPct val="0"/>
              </a:spcBef>
            </a:pPr>
            <a:r>
              <a:rPr lang="uk-UA" sz="6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Основними напрямами своєї роботи вважаю – духовне виховання дітей. Створений дитячий церковний хор ім..Лева </a:t>
            </a:r>
            <a:r>
              <a:rPr lang="uk-UA" sz="6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Джулинського</a:t>
            </a:r>
            <a:r>
              <a:rPr lang="uk-UA" sz="6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ансамбль </a:t>
            </a:r>
            <a:r>
              <a:rPr lang="uk-UA" sz="6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“Білі</a:t>
            </a:r>
            <a:r>
              <a:rPr lang="uk-UA" sz="6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68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янголи”</a:t>
            </a:r>
            <a:r>
              <a:rPr lang="uk-UA" sz="6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ними ми:</a:t>
            </a:r>
          </a:p>
          <a:p>
            <a:pPr>
              <a:spcBef>
                <a:spcPct val="0"/>
              </a:spcBef>
            </a:pPr>
            <a:r>
              <a:rPr lang="uk-UA" sz="6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обмінюємося досвідом церковного хорового співу з дитячими колективами інших парафій;</a:t>
            </a:r>
            <a:endParaRPr lang="ru-RU" sz="68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uk-UA" sz="6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співпрацюємо з батьками;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uk-UA" sz="6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зберігаємо народні звичаї( коляда, вертеп, хресна дорога, гаївки, весілля, хрестини.)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uk-UA" sz="6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весело з користю проводимо вільний час (пікнік, художня галерея, каток, драмтеатр Тернопіль, прогулянка на велосипедах,екскурсія у Львів…)</a:t>
            </a:r>
          </a:p>
          <a:p>
            <a:pPr lvl="0">
              <a:spcBef>
                <a:spcPct val="0"/>
              </a:spcBef>
            </a:pPr>
            <a:endParaRPr kumimoji="0" lang="ru-RU" sz="24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Рисунок 15" descr="DSC_0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4357694"/>
            <a:ext cx="2643206" cy="175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2786050" y="6143644"/>
            <a:ext cx="3500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Всеукраїнський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конкурс</a:t>
            </a:r>
            <a:b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«Хочу стати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зіркою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Житомир 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785786" y="3357562"/>
            <a:ext cx="2428860" cy="1214422"/>
          </a:xfrm>
        </p:spPr>
        <p:txBody>
          <a:bodyPr>
            <a:noAutofit/>
          </a:bodyPr>
          <a:lstStyle/>
          <a:p>
            <a:pPr algn="ctr"/>
            <a:r>
              <a:rPr lang="ru-RU" sz="1100" b="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Районний</a:t>
            </a:r>
            <a:r>
              <a:rPr lang="ru-RU" sz="11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фестиваль-конкурс </a:t>
            </a:r>
            <a:br>
              <a:rPr lang="ru-RU" sz="11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патріотичної</a:t>
            </a:r>
            <a:r>
              <a:rPr lang="ru-RU" sz="11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пісні</a:t>
            </a:r>
            <a:r>
              <a:rPr lang="ru-RU" sz="11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прози</a:t>
            </a:r>
            <a:r>
              <a:rPr lang="ru-RU" sz="11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b="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11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11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образотварчого</a:t>
            </a:r>
            <a:r>
              <a:rPr lang="ru-RU" sz="11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мистецтва</a:t>
            </a:r>
            <a:r>
              <a:rPr lang="ru-RU" sz="11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"Свята Покрова" </a:t>
            </a:r>
            <a:r>
              <a:rPr lang="ru-RU" sz="1100" b="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присвячений</a:t>
            </a:r>
            <a:r>
              <a:rPr lang="ru-RU" sz="11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1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100" b="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літтю</a:t>
            </a:r>
            <a:r>
              <a:rPr lang="ru-RU" sz="11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боїв</a:t>
            </a:r>
            <a:r>
              <a:rPr lang="ru-RU" sz="11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100" b="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горі</a:t>
            </a:r>
            <a:r>
              <a:rPr lang="ru-RU" sz="1100" b="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Лисон</a:t>
            </a:r>
            <a:r>
              <a:rPr lang="ru-RU" sz="11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14572942_1187901034603230_736515182368416956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4643446"/>
            <a:ext cx="226801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DSC_00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4643446"/>
            <a:ext cx="2571736" cy="1703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5572116" y="3429000"/>
            <a:ext cx="35718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12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Обласний</a:t>
            </a:r>
            <a:r>
              <a:rPr lang="ru-RU" sz="1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фестиваль-конкурс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2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патріотичної</a:t>
            </a:r>
            <a:r>
              <a:rPr lang="ru-RU" sz="1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пісні</a:t>
            </a:r>
            <a:r>
              <a:rPr lang="ru-RU" sz="1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прози</a:t>
            </a:r>
            <a:r>
              <a:rPr lang="ru-RU" sz="1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12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поезії</a:t>
            </a:r>
            <a:r>
              <a:rPr lang="ru-RU" sz="1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,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2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образотварчого</a:t>
            </a:r>
            <a:r>
              <a:rPr lang="ru-RU" sz="1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мистецтва</a:t>
            </a:r>
            <a:r>
              <a:rPr lang="ru-RU" sz="1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1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"Свята Покрова" </a:t>
            </a:r>
            <a:r>
              <a:rPr lang="ru-RU" sz="12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присвячений</a:t>
            </a:r>
            <a:r>
              <a:rPr lang="ru-RU" sz="1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ru-RU" sz="1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1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100 </a:t>
            </a:r>
            <a:r>
              <a:rPr lang="ru-RU" sz="12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літтю</a:t>
            </a:r>
            <a:r>
              <a:rPr lang="ru-RU" sz="1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боїв</a:t>
            </a:r>
            <a:r>
              <a:rPr lang="ru-RU" sz="1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sz="12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горі</a:t>
            </a:r>
            <a:r>
              <a:rPr lang="ru-RU" sz="12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200" b="1" cap="all" dirty="0" err="1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</a:rPr>
              <a:t>Лисоні</a:t>
            </a:r>
            <a:endParaRPr lang="ru-RU" sz="12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8992" y="342900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 моєї гурткової роботи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1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116632"/>
            <a:ext cx="6624736" cy="359812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uk-UA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1800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285728"/>
            <a:ext cx="76438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Результативність та перспективи його використання </a:t>
            </a:r>
          </a:p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Досвід роботи спрямований на:</a:t>
            </a:r>
          </a:p>
          <a:p>
            <a:pPr>
              <a:buFontTx/>
              <a:buChar char="-"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формування в учнів позитивного ставлення до навчання,</a:t>
            </a:r>
          </a:p>
          <a:p>
            <a:pPr>
              <a:buFontTx/>
              <a:buChar char="-"/>
            </a:pP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розвиток пізнавальних можливостей та інтересу до вивчення музичної культури рідного села.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_0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786322"/>
            <a:ext cx="2786050" cy="1845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403">
            <a:off x="738326" y="3781119"/>
            <a:ext cx="2741681" cy="1815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D:\Хлам\Лапшин. Школа\Слайди\vlcsnap-2014-11-15-10h43m52s169.pn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 rot="956753">
            <a:off x="6104517" y="3649652"/>
            <a:ext cx="2872779" cy="161593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42412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7"/>
          <p:cNvSpPr txBox="1">
            <a:spLocks/>
          </p:cNvSpPr>
          <p:nvPr/>
        </p:nvSpPr>
        <p:spPr>
          <a:xfrm>
            <a:off x="1285852" y="428604"/>
            <a:ext cx="7000924" cy="2786082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План професійного зростання</a:t>
            </a:r>
            <a:r>
              <a:rPr kumimoji="0" lang="uk-UA" sz="1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br>
              <a:rPr kumimoji="0" lang="uk-UA" sz="1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kumimoji="0" lang="uk-UA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удосконалювати педагогічну техніку володіння інтерактивними методами, </a:t>
            </a:r>
            <a:br>
              <a:rPr kumimoji="0" lang="uk-UA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розробляти матеріали для публікацій,</a:t>
            </a:r>
            <a:br>
              <a:rPr kumimoji="0" lang="uk-UA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підвищувати свій рівень знань на</a:t>
            </a:r>
            <a:br>
              <a:rPr kumimoji="0" lang="uk-UA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курсах  підвищення кваліфікації,</a:t>
            </a:r>
            <a:br>
              <a:rPr kumimoji="0" lang="uk-UA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працювати з нормативно-правовою документацією</a:t>
            </a:r>
            <a:r>
              <a:rPr kumimoji="0" lang="uk-UA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1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60" y="3286124"/>
            <a:ext cx="5072098" cy="3359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14290"/>
            <a:ext cx="3995936" cy="492196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АНКЕТНІ ДАНІ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20" y="357166"/>
            <a:ext cx="1213306" cy="1917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214282" y="714356"/>
            <a:ext cx="7215206" cy="5357850"/>
          </a:xfrm>
          <a:prstGeom prst="rect">
            <a:avLst/>
          </a:prstGeom>
        </p:spPr>
        <p:txBody>
          <a:bodyPr vert="horz" wrap="square" lIns="45720" tIns="0" rIns="45720" bIns="0" anchor="b" anchorCtr="0">
            <a:normAutofit fontScale="4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2400" b="1" kern="1200" cap="all" baseline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>
              <a:lnSpc>
                <a:spcPct val="170000"/>
              </a:lnSpc>
            </a:pP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Дата народження: </a:t>
            </a: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 вересня 1977 </a:t>
            </a: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року</a:t>
            </a:r>
          </a:p>
          <a:p>
            <a:pPr>
              <a:lnSpc>
                <a:spcPct val="170000"/>
              </a:lnSpc>
            </a:pP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Місце народження: </a:t>
            </a:r>
            <a:r>
              <a:rPr lang="uk-UA" sz="2700" b="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с.Лапшин</a:t>
            </a: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, </a:t>
            </a: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Бережанського району, Тернопільської області</a:t>
            </a:r>
          </a:p>
          <a:p>
            <a:pPr>
              <a:lnSpc>
                <a:spcPct val="170000"/>
              </a:lnSpc>
            </a:pP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Навчання</a:t>
            </a: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pPr>
              <a:lnSpc>
                <a:spcPct val="170000"/>
              </a:lnSpc>
            </a:pP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у </a:t>
            </a: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1992 </a:t>
            </a: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році закінчила </a:t>
            </a:r>
            <a:r>
              <a:rPr lang="uk-UA" sz="2700" b="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лапшинську</a:t>
            </a: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uk-UA" sz="2700" b="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зош</a:t>
            </a: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uk-UA" sz="2700" b="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і-ІІ</a:t>
            </a: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ступенів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1988 </a:t>
            </a: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</a:t>
            </a: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1992 Музична освіта розпочалася з Бережанської школи мистецтв ім.</a:t>
            </a: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М. </a:t>
            </a: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Бездільного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Продовжила </a:t>
            </a: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навчання у теребовлянському вищому училищі </a:t>
            </a: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культури </a:t>
            </a: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 </a:t>
            </a: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1996 році закінчила навчання </a:t>
            </a: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за </a:t>
            </a: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спеціальністю </a:t>
            </a: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«</a:t>
            </a: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Народна художня </a:t>
            </a: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творчість» присвоєно кваліфікацію: </a:t>
            </a: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викладач народних </a:t>
            </a: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інструментів; керівник </a:t>
            </a: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оркестру і </a:t>
            </a: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ансамблю; організатор </a:t>
            </a:r>
            <a:r>
              <a:rPr lang="uk-UA" sz="2700" b="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Кдд</a:t>
            </a: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  <a:endParaRPr lang="ru-RU" sz="2700" b="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у 2005  здобула Педагогічну </a:t>
            </a: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освіту </a:t>
            </a: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</a:t>
            </a:r>
            <a:r>
              <a:rPr lang="uk-UA" sz="2700" b="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тнпу</a:t>
            </a: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ім. </a:t>
            </a:r>
            <a:r>
              <a:rPr lang="uk-UA" sz="2700" b="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в.гнатюка</a:t>
            </a: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за спеціальністю </a:t>
            </a: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«</a:t>
            </a: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Педагогіка і методика </a:t>
            </a: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середньої </a:t>
            </a: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освіти</a:t>
            </a: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» вчителя географії, основ економіки, організатора краєзнавчо-туристичної роботи</a:t>
            </a:r>
          </a:p>
          <a:p>
            <a:pPr>
              <a:lnSpc>
                <a:spcPct val="170000"/>
              </a:lnSpc>
            </a:pP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2011 - 2013 здобула, спеціальність філолога, вчителя української мови і літератури, зарубіжної </a:t>
            </a: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літератури </a:t>
            </a:r>
          </a:p>
          <a:p>
            <a:pPr>
              <a:lnSpc>
                <a:spcPct val="170000"/>
              </a:lnSpc>
            </a:pP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Кваліфікаційна </a:t>
            </a: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категорія:</a:t>
            </a:r>
            <a:r>
              <a:rPr lang="uk-UA" sz="2700" b="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“спеціаліст</a:t>
            </a: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І </a:t>
            </a:r>
            <a:r>
              <a:rPr lang="uk-UA" sz="2700" b="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категорії”</a:t>
            </a:r>
            <a:endParaRPr lang="uk-UA" sz="2700" b="0" i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Стаж </a:t>
            </a:r>
            <a:r>
              <a:rPr lang="uk-UA" sz="2700" b="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роботи:10 </a:t>
            </a:r>
            <a:r>
              <a:rPr lang="uk-UA" sz="2700" b="0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років</a:t>
            </a:r>
            <a:endParaRPr lang="uk-UA" sz="2700" b="0" i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4" y="3143248"/>
            <a:ext cx="1928796" cy="1321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12" y="4786322"/>
            <a:ext cx="2153388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23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239000" cy="914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Педагогічний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здобувала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 таких закладах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наталь михайлівна\ФОТО НАТАЛІ МИХ\455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6811">
            <a:off x="2943" y="3714066"/>
            <a:ext cx="2707744" cy="2030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21023911">
            <a:off x="-127591" y="5745098"/>
            <a:ext cx="3369407" cy="348036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1400" b="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Бережанська</a:t>
            </a:r>
            <a:r>
              <a:rPr lang="ru-RU" sz="1400" b="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школа-</a:t>
            </a:r>
            <a:r>
              <a:rPr lang="ru-RU" sz="1400" b="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інтернат</a:t>
            </a:r>
            <a:endParaRPr lang="ru-RU" sz="1400" b="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254">
            <a:off x="5946235" y="1441302"/>
            <a:ext cx="2899334" cy="204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550490">
            <a:off x="5373072" y="3408788"/>
            <a:ext cx="339022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НАРАЇВСЬКА ЗОШ І-ІІІ </a:t>
            </a:r>
            <a:r>
              <a:rPr lang="ru-RU" sz="19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19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18000" contrast="-1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32"/>
            <a:ext cx="2467172" cy="1727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71502"/>
            <a:ext cx="3247885" cy="395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975" y="3709434"/>
            <a:ext cx="3696693" cy="290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 rot="809632">
            <a:off x="5001322" y="6063894"/>
            <a:ext cx="3319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РОГАЧИНСЬКА ЗОШ І-ІІІ </a:t>
            </a:r>
            <a:r>
              <a:rPr lang="uk-UA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 rot="20976977">
            <a:off x="2544778" y="4629332"/>
            <a:ext cx="3068658" cy="597342"/>
          </a:xfrm>
          <a:prstGeom prst="rect">
            <a:avLst/>
          </a:prstGeom>
        </p:spPr>
        <p:txBody>
          <a:bodyPr vert="horz" lIns="45720" tIns="0" rIns="45720" bIns="0" anchor="b" anchorCtr="0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uk-UA" sz="20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Підгаєцька</a:t>
            </a:r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дитяча музична школа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959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14414" y="1428736"/>
            <a:ext cx="7615262" cy="2357454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80000"/>
              </a:lnSpc>
              <a:buFont typeface="Arial" charset="0"/>
              <a:buNone/>
            </a:pPr>
            <a:r>
              <a:rPr lang="uk-UA" sz="3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ШЛЯХИ РЕАЛІЗАЦІЇ ПРОБЛЕМИ:</a:t>
            </a:r>
            <a:endParaRPr lang="uk-UA" sz="2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позитивна взаємозалежність учнів, співпраця у навчанні;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 застосування ІКТ та мультимедійних засобів на уроках музичного мистецтва;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r>
              <a:rPr lang="uk-UA" sz="22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застосування на практиці нестандартних уроків: урок – вікторина, урок – подорож, урок – дискусія, урок-конкурс, інтегрований урок;</a:t>
            </a:r>
          </a:p>
          <a:p>
            <a:pPr marL="609600" indent="-609600">
              <a:lnSpc>
                <a:spcPct val="80000"/>
              </a:lnSpc>
              <a:buFont typeface="Arial" charset="0"/>
              <a:buAutoNum type="arabicPeriod"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0781">
            <a:off x="171581" y="4504518"/>
            <a:ext cx="2756614" cy="1825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936">
            <a:off x="5995058" y="4453259"/>
            <a:ext cx="3043903" cy="2016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3714752"/>
            <a:ext cx="2981580" cy="1974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57224" y="285728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АКТУАЛЬНІСТЬ  проблеми пов'язана</a:t>
            </a:r>
            <a:br>
              <a:rPr lang="uk-UA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</a:b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</a:rPr>
              <a:t> із змінами, які відбуваються в освіті і суспільстві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85852" y="1285860"/>
            <a:ext cx="72866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 уроці необхідно прагнути до безпосереднього спілкування, використовуючи такі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прийоми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 навідні запитання;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- підказки впівголоса;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запитальний або здивований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погляд;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одобрюючий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кивок;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- тести;</a:t>
            </a:r>
          </a:p>
          <a:p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міміка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вчителя.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0" y="404664"/>
            <a:ext cx="4572000" cy="14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286000" y="836712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 rot="10800000" flipV="1">
            <a:off x="1403646" y="517724"/>
            <a:ext cx="6525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новизна</a:t>
            </a:r>
            <a:endParaRPr lang="uk-UA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95">
            <a:off x="5500423" y="4027038"/>
            <a:ext cx="3343029" cy="2474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66" y="4429132"/>
            <a:ext cx="3286148" cy="2176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0822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498080" cy="98871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Обладнання для сучасного уроку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142984"/>
            <a:ext cx="64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Естетичне оформлення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кабінету,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ДМІ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наочність, ТЗН, магнітофон,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телевізор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грамзаписи,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-аудіо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і відеозаписи, 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фонограми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428736"/>
            <a:ext cx="2131437" cy="1852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9881" y="4433881"/>
            <a:ext cx="2424119" cy="2424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629144"/>
            <a:ext cx="2817026" cy="222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000372"/>
            <a:ext cx="2286006" cy="228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2928934"/>
            <a:ext cx="2084504" cy="1743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6436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6-конечная звезда 3"/>
          <p:cNvSpPr/>
          <p:nvPr/>
        </p:nvSpPr>
        <p:spPr>
          <a:xfrm>
            <a:off x="2500313" y="1714500"/>
            <a:ext cx="3357562" cy="3200400"/>
          </a:xfrm>
          <a:prstGeom prst="star6">
            <a:avLst>
              <a:gd name="adj" fmla="val 29293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chemeClr val="tx1"/>
                </a:solidFill>
              </a:rPr>
              <a:t>Структурні компоненти  уроку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chemeClr val="tx1"/>
                </a:solidFill>
              </a:rPr>
              <a:t> музичного мистецтва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grpSp>
        <p:nvGrpSpPr>
          <p:cNvPr id="5" name="Выноска-облако 7"/>
          <p:cNvGrpSpPr>
            <a:grpSpLocks/>
          </p:cNvGrpSpPr>
          <p:nvPr/>
        </p:nvGrpSpPr>
        <p:grpSpPr bwMode="auto">
          <a:xfrm>
            <a:off x="5580063" y="4108450"/>
            <a:ext cx="3222625" cy="2316163"/>
            <a:chOff x="3671" y="2588"/>
            <a:chExt cx="1874" cy="1459"/>
          </a:xfrm>
        </p:grpSpPr>
        <p:pic>
          <p:nvPicPr>
            <p:cNvPr id="6" name="Выноска-облако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71" y="2588"/>
              <a:ext cx="1874" cy="1459"/>
            </a:xfrm>
            <a:prstGeom prst="rect">
              <a:avLst/>
            </a:prstGeom>
            <a:noFill/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487" y="3130"/>
              <a:ext cx="794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uk-UA" sz="1600" b="1" i="1">
                  <a:latin typeface="Calibri" pitchFamily="34" charset="0"/>
                </a:rPr>
                <a:t>Виконання пісень</a:t>
              </a:r>
              <a:endParaRPr lang="ru-RU" sz="1600" b="1" i="1">
                <a:latin typeface="Calibri" pitchFamily="34" charset="0"/>
              </a:endParaRPr>
            </a:p>
          </p:txBody>
        </p:sp>
      </p:grpSp>
      <p:sp>
        <p:nvSpPr>
          <p:cNvPr id="8" name="Выноска-облако 7"/>
          <p:cNvSpPr>
            <a:spLocks noChangeArrowheads="1"/>
          </p:cNvSpPr>
          <p:nvPr/>
        </p:nvSpPr>
        <p:spPr bwMode="auto">
          <a:xfrm>
            <a:off x="214313" y="571500"/>
            <a:ext cx="2270125" cy="1500188"/>
          </a:xfrm>
          <a:prstGeom prst="cloudCallout">
            <a:avLst>
              <a:gd name="adj1" fmla="val 48671"/>
              <a:gd name="adj2" fmla="val 75926"/>
            </a:avLst>
          </a:prstGeom>
          <a:gradFill rotWithShape="0">
            <a:gsLst>
              <a:gs pos="0">
                <a:srgbClr val="DCE6F2">
                  <a:alpha val="29999"/>
                </a:srgbClr>
              </a:gs>
              <a:gs pos="53000">
                <a:srgbClr val="D4DEFF">
                  <a:alpha val="67099"/>
                </a:srgbClr>
              </a:gs>
              <a:gs pos="83000">
                <a:srgbClr val="D4DEFF">
                  <a:alpha val="88100"/>
                </a:srgbClr>
              </a:gs>
              <a:gs pos="100000">
                <a:srgbClr val="96AB94"/>
              </a:gs>
            </a:gsLst>
            <a:lin ang="5400000"/>
          </a:gra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latin typeface="+mn-lt"/>
              </a:rPr>
              <a:t>Музичне сприймання та аналіз твору</a:t>
            </a:r>
            <a:endParaRPr lang="ru-RU" sz="1600" b="1" i="1" dirty="0">
              <a:latin typeface="+mn-lt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2928938" y="142875"/>
            <a:ext cx="2571750" cy="1041400"/>
          </a:xfrm>
          <a:prstGeom prst="cloudCallout">
            <a:avLst>
              <a:gd name="adj1" fmla="val -425"/>
              <a:gd name="adj2" fmla="val 982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chemeClr val="tx1"/>
                </a:solidFill>
              </a:rPr>
              <a:t>Елементарне музикування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0" name="Выноска-облако 9"/>
          <p:cNvSpPr/>
          <p:nvPr/>
        </p:nvSpPr>
        <p:spPr>
          <a:xfrm>
            <a:off x="6357950" y="785794"/>
            <a:ext cx="2057408" cy="1428760"/>
          </a:xfrm>
          <a:prstGeom prst="cloudCallout">
            <a:avLst>
              <a:gd name="adj1" fmla="val -62002"/>
              <a:gd name="adj2" fmla="val 65868"/>
            </a:avLst>
          </a:prstGeom>
          <a:gradFill>
            <a:gsLst>
              <a:gs pos="31000">
                <a:srgbClr val="5E9EFF">
                  <a:alpha val="1100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chemeClr val="tx1"/>
                </a:solidFill>
              </a:rPr>
              <a:t>Засвоєння музичних понять і термінів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sp>
        <p:nvSpPr>
          <p:cNvPr id="11" name="Выноска-облако 10"/>
          <p:cNvSpPr/>
          <p:nvPr/>
        </p:nvSpPr>
        <p:spPr>
          <a:xfrm>
            <a:off x="2786063" y="5530850"/>
            <a:ext cx="2857500" cy="1327150"/>
          </a:xfrm>
          <a:prstGeom prst="cloudCallout">
            <a:avLst>
              <a:gd name="adj1" fmla="val -1868"/>
              <a:gd name="adj2" fmla="val -9231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solidFill>
                  <a:schemeClr val="tx1"/>
                </a:solidFill>
              </a:rPr>
              <a:t>Пластична імпровізація та </a:t>
            </a:r>
            <a:r>
              <a:rPr lang="uk-UA" sz="1600" b="1" i="1" dirty="0" err="1">
                <a:solidFill>
                  <a:schemeClr val="tx1"/>
                </a:solidFill>
              </a:rPr>
              <a:t>фізкультхвилинки</a:t>
            </a:r>
            <a:endParaRPr lang="ru-RU" sz="1600" b="1" i="1" dirty="0">
              <a:solidFill>
                <a:schemeClr val="tx1"/>
              </a:solidFill>
            </a:endParaRPr>
          </a:p>
        </p:txBody>
      </p:sp>
      <p:pic>
        <p:nvPicPr>
          <p:cNvPr id="12" name="Picture 2" descr="D:\записать на диски\картинки\Анимашки\0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000375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D:\записать на диски\картинки\Анимашки\0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38" y="2928938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D:\записать на диски\картинки\Анимашки\0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928688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D:\записать на диски\картинки\Анимашки\0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1214438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D:\записать на диски\картинки\Анимашки\0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4500563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D:\записать на диски\картинки\Анимашки\0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4357688"/>
            <a:ext cx="10287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Выноска-облако 17"/>
          <p:cNvSpPr>
            <a:spLocks noChangeArrowheads="1"/>
          </p:cNvSpPr>
          <p:nvPr/>
        </p:nvSpPr>
        <p:spPr bwMode="auto">
          <a:xfrm>
            <a:off x="0" y="4572008"/>
            <a:ext cx="2484438" cy="1827213"/>
          </a:xfrm>
          <a:prstGeom prst="cloudCallout">
            <a:avLst>
              <a:gd name="adj1" fmla="val 46037"/>
              <a:gd name="adj2" fmla="val -69722"/>
            </a:avLst>
          </a:prstGeom>
          <a:noFill/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i="1" dirty="0">
                <a:latin typeface="+mn-lt"/>
              </a:rPr>
              <a:t>Вокальна імпровізація </a:t>
            </a:r>
            <a:endParaRPr lang="ru-RU" sz="1600" b="1" i="1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152"/>
            <a:ext cx="2901605" cy="192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14974"/>
            <a:ext cx="2699792" cy="1788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821852"/>
            <a:ext cx="2987824" cy="1978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00100" y="357166"/>
            <a:ext cx="778674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Використовую такі інтерактивні та мультимедійні  методи навчання: </a:t>
            </a:r>
            <a:b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«мозковий штурм», “музичне доміно”, «ланцюжок», «Вірю чи не вірю», «М’яч із термінами», «Асоціації», «Знайди пару», «Запитання і відповідь», «Музичний калейдоскоп»,  «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Брей-ринг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своїй педагогічній діяльності  практикую нестандартні уроки:  урок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вікторина; урок-оркестр; урок-конкурс; урок-подорож;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урок-“круглий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стіл”;  урок-самопізнання; урок-картинна галерея; </a:t>
            </a:r>
            <a:r>
              <a:rPr lang="uk-UA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урок-КВК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16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10450</TotalTime>
  <Words>493</Words>
  <Application>Microsoft Office PowerPoint</Application>
  <PresentationFormat>Экран (4:3)</PresentationFormat>
  <Paragraphs>75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Слайд 1</vt:lpstr>
      <vt:lpstr>Слайд 2</vt:lpstr>
      <vt:lpstr>АНКЕТНІ ДАНІ</vt:lpstr>
      <vt:lpstr>Педагогічний досвід здобувала в таких закладах освіти:</vt:lpstr>
      <vt:lpstr>Слайд 5</vt:lpstr>
      <vt:lpstr>Слайд 6</vt:lpstr>
      <vt:lpstr>Обладнання для сучасного уроку</vt:lpstr>
      <vt:lpstr>Слайд 8</vt:lpstr>
      <vt:lpstr>Слайд 9</vt:lpstr>
      <vt:lpstr>Слайд 10</vt:lpstr>
      <vt:lpstr>Районний фестиваль-конкурс  патріотичної пісні, прози, поезії,  образотварчого мистецтва  "Свята Покрова" присвячений  100 літтю боїв на горі Лисоні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Портфоліо вчителя музичного мистецтва та вокально-хорового гуртка</dc:title>
  <dc:creator>vasv</dc:creator>
  <cp:lastModifiedBy>СОКIЛ</cp:lastModifiedBy>
  <cp:revision>242</cp:revision>
  <dcterms:created xsi:type="dcterms:W3CDTF">2015-11-05T17:27:23Z</dcterms:created>
  <dcterms:modified xsi:type="dcterms:W3CDTF">2016-12-06T16:52:03Z</dcterms:modified>
</cp:coreProperties>
</file>