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67" r:id="rId8"/>
    <p:sldId id="268" r:id="rId9"/>
    <p:sldId id="26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8" autoAdjust="0"/>
    <p:restoredTop sz="94613" autoAdjust="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6CBF-8584-4291-A276-E2B52E77DB0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BD26-62F4-4D8A-9A24-65535FC13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3E19-42F2-4DA5-89CF-4F9F30BD938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6E7-1A08-4462-BC98-564D396A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C218-CC58-4D41-BA0D-A245AB5252C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3413-3AFA-4154-8317-3C1F82DE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E25B-68B6-4366-B5A2-7F962FF96F6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D720-FC64-4CFA-AEB7-8EBBB250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70CD-A442-49A3-9FCF-40CCB538DF7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D0B1-66D3-4F08-AA18-93CAC061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A914-52B1-47E4-B321-C682414C767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8D70-724C-42D9-8A93-CF8440CE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618-0780-4A3A-AFC5-B5B2664058B0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A83D-006F-4788-8933-C83112F4A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6C3C-B9F4-4BBB-9634-115FFB35132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F675-1EAB-405B-92E2-D6F1F6593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70A4-B28A-4949-AA2D-2A40BEB9355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4F6C-7B73-455B-A12C-615B1632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3D97-4C3B-45A9-8E2D-7B110249A83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D780-A1DC-4910-AF6E-EB9C29BF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185E-8A5B-47B2-BF47-FB35B36D1A4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BD56-B513-4754-83AC-5E0258DE2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BC0F8-1FB5-4E57-8847-D3EB9C7E06A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B637F-5445-4F93-A2FA-9484043A3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k.wikipedia.org/wiki/%D0%9D%D0%B5%D0%BC%D0%B8%D1%80%D1%96%D0%B2%D1%81%D1%8C%D0%BA%D0%B8%D0%B9_%D1%80%D0%B0%D0%B9%D0%BE%D0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001056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/>
              <a:t>Духо</a:t>
            </a:r>
            <a:r>
              <a:rPr lang="uk-UA" b="1" dirty="0" err="1" smtClean="0"/>
              <a:t>вна</a:t>
            </a:r>
            <a:r>
              <a:rPr lang="uk-UA" b="1" dirty="0" smtClean="0"/>
              <a:t> музика. </a:t>
            </a:r>
            <a:r>
              <a:rPr lang="uk-UA" b="1" dirty="0" smtClean="0"/>
              <a:t> </a:t>
            </a:r>
            <a:r>
              <a:rPr lang="uk-UA" b="1" dirty="0" err="1" smtClean="0"/>
              <a:t>Меса.хорал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429264"/>
            <a:ext cx="3714744" cy="1128699"/>
          </a:xfrm>
        </p:spPr>
        <p:txBody>
          <a:bodyPr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Підготувала: старший вчитель музичного мистецтва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Бідула</a:t>
            </a:r>
            <a:r>
              <a:rPr lang="uk-UA" dirty="0" smtClean="0"/>
              <a:t> Наталія </a:t>
            </a:r>
            <a:r>
              <a:rPr lang="uk-UA" dirty="0" smtClean="0"/>
              <a:t>Михайлівна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2016р</a:t>
            </a:r>
            <a:endParaRPr lang="ru-RU" dirty="0"/>
          </a:p>
        </p:txBody>
      </p:sp>
      <p:pic>
        <p:nvPicPr>
          <p:cNvPr id="13315" name="Содержимое 4" descr="1007177_PH044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4165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Софіївський</a:t>
            </a:r>
            <a:r>
              <a:rPr lang="ru-RU" dirty="0" smtClean="0"/>
              <a:t> собор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давнину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Содержимое 6" descr="6348_6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763713"/>
            <a:ext cx="4291012" cy="3046412"/>
          </a:xfrm>
        </p:spPr>
      </p:pic>
      <p:pic>
        <p:nvPicPr>
          <p:cNvPr id="7" name="Рисунок 4" descr="IMG_61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259137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95828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Софіївський</a:t>
            </a:r>
            <a:r>
              <a:rPr lang="uk-UA" dirty="0" smtClean="0"/>
              <a:t> Собор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79" y="3571876"/>
            <a:ext cx="4519621" cy="300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fiyskiy_sobo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214843" cy="314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48" y="2714620"/>
            <a:ext cx="469582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міланський Собор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46052"/>
            <a:ext cx="8686800" cy="25717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sz="1600" b="1" dirty="0" smtClean="0"/>
              <a:t>Орга́н</a:t>
            </a:r>
            <a:r>
              <a:rPr lang="vi-VN" sz="1600" dirty="0" smtClean="0"/>
              <a:t> — найбільший і найвеличніший музичний інструмент, який коли-небудь винайшла людина. Безсумнівно він є найбільш таємничим інструментом.</a:t>
            </a:r>
            <a:br>
              <a:rPr lang="vi-VN" sz="1600" dirty="0" smtClean="0"/>
            </a:br>
            <a:r>
              <a:rPr lang="uk-UA" sz="1600" dirty="0" smtClean="0"/>
              <a:t>	</a:t>
            </a:r>
            <a:r>
              <a:rPr lang="vi-VN" sz="1600" dirty="0" smtClean="0"/>
              <a:t>Для когось він символізує красу і непохитність віри в Бога, для когось лякаючу таємничість середніх віків. Але байдужим цей музичний інструмент не залишає нікого.</a:t>
            </a:r>
            <a:br>
              <a:rPr lang="vi-VN" sz="1600" dirty="0" smtClean="0"/>
            </a:br>
            <a:r>
              <a:rPr lang="uk-UA" sz="1600" dirty="0" smtClean="0"/>
              <a:t>	</a:t>
            </a:r>
            <a:r>
              <a:rPr lang="vi-VN" sz="1600" dirty="0" smtClean="0"/>
              <a:t>Орган (лат. </a:t>
            </a:r>
            <a:r>
              <a:rPr lang="en-US" sz="1600" dirty="0" smtClean="0"/>
              <a:t>ORGANUM </a:t>
            </a:r>
            <a:r>
              <a:rPr lang="vi-VN" sz="1600" dirty="0" smtClean="0"/>
              <a:t>з дав.-грець </a:t>
            </a:r>
            <a:r>
              <a:rPr lang="el-GR" sz="1600" dirty="0" smtClean="0"/>
              <a:t>ὄργανον — «</a:t>
            </a:r>
            <a:r>
              <a:rPr lang="vi-VN" sz="1600" dirty="0" smtClean="0"/>
              <a:t>інструмент, зброя») — клавішно-духовий музичний інструмент, найгабаритніший серед усіх музичних інструментів.</a:t>
            </a:r>
            <a:br>
              <a:rPr lang="vi-VN" sz="1600" dirty="0" smtClean="0"/>
            </a:br>
            <a:endParaRPr lang="ru-RU" sz="1600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0" y="2643188"/>
            <a:ext cx="4357688" cy="33956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400" b="1" smtClean="0"/>
              <a:t>Церква Св. Крусіс (Ерфурт, Німеччина) </a:t>
            </a:r>
            <a:r>
              <a:rPr lang="ru-RU" sz="1400" smtClean="0"/>
              <a:t>Найгучніший серед коли-небудь створених музичних інструментів — нині недіючий орган концертного залу Бордуок в Атлантік-Сіті. </a:t>
            </a:r>
          </a:p>
          <a:p>
            <a:pPr algn="ctr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50"/>
            <a:ext cx="4281488" cy="37528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600" b="1" smtClean="0"/>
              <a:t>Церква Св. Анни (Варшава, Польща)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Довжина найбільшої труби становить бл. 18 метрів. Від звучання найгучнішої труби регістра можуть лопнути барабанні перетинки.</a:t>
            </a:r>
          </a:p>
          <a:p>
            <a:pPr algn="ctr">
              <a:buFont typeface="Wingdings 2" pitchFamily="18" charset="2"/>
              <a:buNone/>
            </a:pPr>
            <a:endParaRPr lang="ru-RU" sz="1600" smtClean="0"/>
          </a:p>
        </p:txBody>
      </p:sp>
      <p:pic>
        <p:nvPicPr>
          <p:cNvPr id="5" name="Содержимое 6" descr="orga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857628"/>
            <a:ext cx="3362318" cy="252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rgan_2-e1428946226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00125"/>
            <a:ext cx="4191000" cy="5324475"/>
          </a:xfrm>
        </p:spPr>
        <p:txBody>
          <a:bodyPr/>
          <a:lstStyle/>
          <a:p>
            <a:r>
              <a:rPr lang="ru-RU" sz="1600" b="1" smtClean="0"/>
              <a:t>Кафедральний собор Гранади (Гранада, Іспанія)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Володіє найширшим у світі тембровим набором, має найбільші і найважчі труби і найбільший робочий тиск у системі подачі повітря.</a:t>
            </a:r>
          </a:p>
        </p:txBody>
      </p:sp>
      <p:pic>
        <p:nvPicPr>
          <p:cNvPr id="5" name="Содержимое 4" descr="organ_3-e14289462419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3000372"/>
            <a:ext cx="4236020" cy="2818130"/>
          </a:xfrm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4875" y="1000125"/>
            <a:ext cx="4191000" cy="5295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Берлінський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кафедральний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собор (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Берлін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Німеччина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Найбільший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діючий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духовий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орган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знаходиться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Філадельфійському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торговому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центрі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Macy’s Lord &amp; Taylor.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вага 287 тонн. </a:t>
            </a:r>
          </a:p>
        </p:txBody>
      </p:sp>
      <p:pic>
        <p:nvPicPr>
          <p:cNvPr id="7" name="Рисунок 6" descr="organ_4-e14289462575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72"/>
            <a:ext cx="407196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1190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Собор Св. Стефана (</a:t>
            </a:r>
            <a:r>
              <a:rPr lang="ru-RU" sz="2000" b="1" dirty="0" err="1" smtClean="0"/>
              <a:t>Пассау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Німеччина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Найбільший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церковний</a:t>
            </a:r>
            <a:r>
              <a:rPr lang="ru-RU" sz="2000" b="1" dirty="0" smtClean="0"/>
              <a:t> орган </a:t>
            </a:r>
            <a:r>
              <a:rPr lang="ru-RU" sz="2000" b="1" dirty="0" err="1" smtClean="0"/>
              <a:t>Європи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Собор Святого Петра (</a:t>
            </a:r>
            <a:r>
              <a:rPr lang="ru-RU" b="1" dirty="0" err="1" smtClean="0"/>
              <a:t>Трієр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16387" name="Содержимое 6" descr="organ_5-e142894627016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2139950"/>
            <a:ext cx="4505325" cy="3003550"/>
          </a:xfrm>
        </p:spPr>
      </p:pic>
      <p:pic>
        <p:nvPicPr>
          <p:cNvPr id="16388" name="Содержимое 7" descr="organ_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357313"/>
            <a:ext cx="2905125" cy="3665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86808" cy="18573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err="1" smtClean="0"/>
              <a:t>Кафедральний</a:t>
            </a:r>
            <a:r>
              <a:rPr lang="ru-RU" sz="2000" dirty="0" smtClean="0"/>
              <a:t> собор у </a:t>
            </a:r>
            <a:r>
              <a:rPr lang="ru-RU" sz="2000" dirty="0" err="1" smtClean="0"/>
              <a:t>Мілані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католицьких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храмів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другим за </a:t>
            </a:r>
            <a:r>
              <a:rPr lang="ru-RU" sz="2000" dirty="0" err="1" smtClean="0"/>
              <a:t>місткістю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готичним</a:t>
            </a:r>
            <a:r>
              <a:rPr lang="ru-RU" sz="2000" dirty="0" smtClean="0"/>
              <a:t> собором (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Севільського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другим за </a:t>
            </a:r>
            <a:r>
              <a:rPr lang="ru-RU" sz="2000" dirty="0" err="1" smtClean="0"/>
              <a:t>місткістю</a:t>
            </a:r>
            <a:r>
              <a:rPr lang="ru-RU" sz="2000" dirty="0" smtClean="0"/>
              <a:t> собором в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 (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собору святого Петра в 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/</a:t>
            </a:r>
            <a:r>
              <a:rPr lang="ru-RU" sz="2000" dirty="0" err="1" smtClean="0"/>
              <a:t>Ватикані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Содержимое 4" descr="1007177_PH044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3976687" cy="3025775"/>
          </a:xfrm>
        </p:spPr>
      </p:pic>
      <p:pic>
        <p:nvPicPr>
          <p:cNvPr id="17411" name="Содержимое 5" descr="924_9040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428750"/>
            <a:ext cx="4343400" cy="30734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214290"/>
            <a:ext cx="6143668" cy="841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Міланський</a:t>
            </a: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Йоган</a:t>
            </a:r>
            <a:r>
              <a:rPr lang="ru-RU" dirty="0" smtClean="0"/>
              <a:t> Себастьян Бах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21 (31) </a:t>
            </a:r>
            <a:r>
              <a:rPr lang="ru-RU" dirty="0" err="1"/>
              <a:t>березня</a:t>
            </a:r>
            <a:r>
              <a:rPr lang="ru-RU" dirty="0"/>
              <a:t> 1685, </a:t>
            </a:r>
            <a:r>
              <a:rPr lang="ru-RU" dirty="0" err="1"/>
              <a:t>Айзенах</a:t>
            </a:r>
            <a:r>
              <a:rPr lang="ru-RU" dirty="0"/>
              <a:t> — 28 </a:t>
            </a:r>
            <a:r>
              <a:rPr lang="ru-RU" dirty="0" err="1"/>
              <a:t>липня</a:t>
            </a:r>
            <a:r>
              <a:rPr lang="ru-RU" dirty="0"/>
              <a:t> 1750, Лейпциг)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5" name="Содержимое 6" descr="index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3673475" cy="4924425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німецький</a:t>
            </a:r>
            <a:r>
              <a:rPr lang="ru-RU" dirty="0"/>
              <a:t> композитор, </a:t>
            </a:r>
            <a:r>
              <a:rPr lang="ru-RU" dirty="0" err="1"/>
              <a:t>органіст</a:t>
            </a:r>
            <a:r>
              <a:rPr lang="ru-RU" dirty="0"/>
              <a:t> і </a:t>
            </a:r>
            <a:r>
              <a:rPr lang="ru-RU" dirty="0" err="1" smtClean="0"/>
              <a:t>скрипаль</a:t>
            </a:r>
            <a:r>
              <a:rPr lang="ru-RU" dirty="0" smtClean="0"/>
              <a:t>, </a:t>
            </a:r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класики</a:t>
            </a:r>
            <a:r>
              <a:rPr lang="ru-RU" dirty="0"/>
              <a:t>, </a:t>
            </a:r>
            <a:r>
              <a:rPr lang="ru-RU" dirty="0" err="1"/>
              <a:t>вважається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найвидатніших</a:t>
            </a:r>
            <a:r>
              <a:rPr lang="ru-RU" dirty="0"/>
              <a:t> </a:t>
            </a:r>
            <a:r>
              <a:rPr lang="ru-RU" dirty="0" err="1"/>
              <a:t>композиторів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давали </a:t>
            </a:r>
            <a:r>
              <a:rPr lang="ru-RU" dirty="0" err="1"/>
              <a:t>натхнення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кожному композитору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Моцарта до </a:t>
            </a:r>
            <a:r>
              <a:rPr lang="ru-RU" dirty="0" err="1"/>
              <a:t>Шенберґа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Leontovich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1844608" cy="255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Кирилл_Стеценк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20574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99338" cy="6857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композитори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071942"/>
            <a:ext cx="450059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Леонто́вич</a:t>
            </a:r>
            <a:r>
              <a:rPr lang="ru-RU" sz="1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Мико́ла</a:t>
            </a:r>
            <a:r>
              <a:rPr lang="ru-RU" sz="1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Дми́трович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1877,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Монастирок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/>
              <a:t>, </a:t>
            </a:r>
            <a:r>
              <a:rPr lang="ru-RU" sz="1500" u="sng" dirty="0" smtClean="0"/>
              <a:t>в </a:t>
            </a:r>
            <a:r>
              <a:rPr lang="ru-RU" sz="1500" u="sng" dirty="0" err="1" smtClean="0"/>
              <a:t>Немирівському</a:t>
            </a:r>
            <a:r>
              <a:rPr lang="ru-RU" sz="1500" u="sng" dirty="0" smtClean="0">
                <a:hlinkClick r:id="rId4" tooltip="Немирівський район"/>
              </a:rPr>
              <a:t> 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районі</a:t>
            </a:r>
            <a:r>
              <a:rPr lang="ru-RU" sz="1500" u="sng" dirty="0" smtClean="0"/>
              <a:t>  </a:t>
            </a:r>
            <a:r>
              <a:rPr lang="ru-RU" sz="1500" u="sng" dirty="0" err="1" smtClean="0"/>
              <a:t>Вінницької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обл</a:t>
            </a:r>
            <a:r>
              <a:rPr lang="ru-RU" sz="1500" u="sng" dirty="0" smtClean="0"/>
              <a:t> . Помер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1921, с.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Марківка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композитор,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хоровий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диригент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педагог. Автор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широковідомих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обробок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хору «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Щедрик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Дударик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Щедрика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5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різдвяна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колядка англ.</a:t>
            </a:r>
            <a:r>
              <a:rPr lang="ru-RU" sz="15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Carol</a:t>
            </a:r>
            <a:r>
              <a:rPr lang="ru-RU" sz="15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5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5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Bells</a:t>
            </a:r>
            <a:r>
              <a:rPr lang="ru-RU" sz="15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457200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Кири́ло Григо́рович Стеце́нко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травня за новим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стилем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1882, Квітки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Помер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квітня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1922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хоровий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диригент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і громадський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діяч.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Найвищими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досягненнями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Літургія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Іоана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Золотоуста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Всенощна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Панахида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 Лисенка.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07154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Леонто́вич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Мико́ла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Дми́трович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114298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Кири́ло Григо́рович Стеце́нко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 descr="http://posibnyky.vntu.edu.ua/Pr_cult/img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071702" cy="32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28926" y="1357298"/>
            <a:ext cx="5857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ародився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1842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Гриньки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Кременчуцького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дворянина.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хорові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Розп’яттю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Христову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Хресним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древом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розп’ятого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хору)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днесь.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Різдвяна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псальма.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хору)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пойду от лица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твоєго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Господи,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Духа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твоєго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біжу...На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текст 138 псалма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Давидового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Концерт.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хору)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Пречиста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краю. Молитва. (Псальма). [На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лірницької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хору)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Херувимська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канонічний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релігійний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текст. (Для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хору)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35716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Лисенко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Віталійович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50403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Franklin Gothic Book" pitchFamily="34" charset="0"/>
              </a:rPr>
              <a:t>	</a:t>
            </a:r>
            <a:r>
              <a:rPr lang="ru-RU" dirty="0" err="1" smtClean="0">
                <a:latin typeface="Franklin Gothic Book" pitchFamily="34" charset="0"/>
              </a:rPr>
              <a:t>Український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>
                <a:latin typeface="Franklin Gothic Book" pitchFamily="34" charset="0"/>
              </a:rPr>
              <a:t>композитор, </a:t>
            </a:r>
            <a:r>
              <a:rPr lang="ru-RU" dirty="0" err="1">
                <a:latin typeface="Franklin Gothic Book" pitchFamily="34" charset="0"/>
              </a:rPr>
              <a:t>співак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і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диригент</a:t>
            </a:r>
            <a:r>
              <a:rPr lang="ru-RU" dirty="0">
                <a:latin typeface="Franklin Gothic Book" pitchFamily="34" charset="0"/>
              </a:rPr>
              <a:t>, автор 6 опер, </a:t>
            </a:r>
            <a:r>
              <a:rPr lang="ru-RU" dirty="0" err="1">
                <a:latin typeface="Franklin Gothic Book" pitchFamily="34" charset="0"/>
              </a:rPr>
              <a:t>камерно-інструментальних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творів</a:t>
            </a:r>
            <a:r>
              <a:rPr lang="ru-RU" dirty="0">
                <a:latin typeface="Franklin Gothic Book" pitchFamily="34" charset="0"/>
              </a:rPr>
              <a:t>, </a:t>
            </a:r>
            <a:r>
              <a:rPr lang="ru-RU" dirty="0" err="1">
                <a:latin typeface="Franklin Gothic Book" pitchFamily="34" charset="0"/>
              </a:rPr>
              <a:t>хорових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циклічних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концертів</a:t>
            </a:r>
            <a:r>
              <a:rPr lang="ru-RU" dirty="0">
                <a:latin typeface="Franklin Gothic Book" pitchFamily="34" charset="0"/>
              </a:rPr>
              <a:t>, 10 </a:t>
            </a:r>
            <a:r>
              <a:rPr lang="ru-RU" dirty="0" err="1">
                <a:latin typeface="Franklin Gothic Book" pitchFamily="34" charset="0"/>
              </a:rPr>
              <a:t>двохорних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концертів</a:t>
            </a:r>
            <a:r>
              <a:rPr lang="ru-RU" dirty="0">
                <a:latin typeface="Franklin Gothic Book" pitchFamily="34" charset="0"/>
              </a:rPr>
              <a:t>, </a:t>
            </a:r>
            <a:r>
              <a:rPr lang="ru-RU" dirty="0" err="1">
                <a:latin typeface="Franklin Gothic Book" pitchFamily="34" charset="0"/>
              </a:rPr>
              <a:t>херувимських</a:t>
            </a:r>
            <a:r>
              <a:rPr lang="ru-RU" dirty="0">
                <a:latin typeface="Franklin Gothic Book" pitchFamily="34" charset="0"/>
              </a:rPr>
              <a:t> та </a:t>
            </a:r>
            <a:r>
              <a:rPr lang="ru-RU" dirty="0" err="1">
                <a:latin typeface="Franklin Gothic Book" pitchFamily="34" charset="0"/>
              </a:rPr>
              <a:t>причасних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творів</a:t>
            </a:r>
            <a:r>
              <a:rPr lang="ru-RU" dirty="0">
                <a:latin typeface="Franklin Gothic Book" pitchFamily="34" charset="0"/>
              </a:rPr>
              <a:t>. </a:t>
            </a:r>
            <a:r>
              <a:rPr lang="ru-RU" dirty="0" err="1">
                <a:latin typeface="Franklin Gothic Book" pitchFamily="34" charset="0"/>
              </a:rPr>
              <a:t>Початкову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музичну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освіту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здобув</a:t>
            </a:r>
            <a:r>
              <a:rPr lang="ru-RU" dirty="0">
                <a:latin typeface="Franklin Gothic Book" pitchFamily="34" charset="0"/>
              </a:rPr>
              <a:t> у </a:t>
            </a:r>
            <a:r>
              <a:rPr lang="ru-RU" dirty="0" err="1">
                <a:latin typeface="Franklin Gothic Book" pitchFamily="34" charset="0"/>
              </a:rPr>
              <a:t>Глухівській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співацькій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школі</a:t>
            </a:r>
            <a:r>
              <a:rPr lang="ru-RU" dirty="0">
                <a:latin typeface="Franklin Gothic Book" pitchFamily="34" charset="0"/>
              </a:rPr>
              <a:t>, яка </a:t>
            </a:r>
            <a:r>
              <a:rPr lang="ru-RU" dirty="0" err="1">
                <a:latin typeface="Franklin Gothic Book" pitchFamily="34" charset="0"/>
              </a:rPr>
              <a:t>готувала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співаків</a:t>
            </a:r>
            <a:r>
              <a:rPr lang="ru-RU" dirty="0">
                <a:latin typeface="Franklin Gothic Book" pitchFamily="34" charset="0"/>
              </a:rPr>
              <a:t> для </a:t>
            </a:r>
            <a:r>
              <a:rPr lang="ru-RU" dirty="0" err="1">
                <a:latin typeface="Franklin Gothic Book" pitchFamily="34" charset="0"/>
              </a:rPr>
              <a:t>придворної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хорової</a:t>
            </a:r>
            <a:r>
              <a:rPr lang="ru-RU" dirty="0">
                <a:latin typeface="Franklin Gothic Book" pitchFamily="34" charset="0"/>
              </a:rPr>
              <a:t> капели в </a:t>
            </a:r>
            <a:r>
              <a:rPr lang="ru-RU" dirty="0" err="1">
                <a:latin typeface="Franklin Gothic Book" pitchFamily="34" charset="0"/>
              </a:rPr>
              <a:t>Петербурзі</a:t>
            </a:r>
            <a:r>
              <a:rPr lang="ru-RU" dirty="0">
                <a:latin typeface="Franklin Gothic Book" pitchFamily="34" charset="0"/>
              </a:rPr>
              <a:t>. </a:t>
            </a:r>
            <a:endParaRPr lang="ru-RU" dirty="0" smtClean="0">
              <a:latin typeface="Franklin Gothic Book" pitchFamily="34" charset="0"/>
            </a:endParaRPr>
          </a:p>
          <a:p>
            <a:pPr algn="just"/>
            <a:r>
              <a:rPr lang="ru-RU" dirty="0" smtClean="0">
                <a:latin typeface="Franklin Gothic Book" pitchFamily="34" charset="0"/>
              </a:rPr>
              <a:t>	</a:t>
            </a:r>
            <a:r>
              <a:rPr lang="ru-RU" dirty="0" smtClean="0">
                <a:latin typeface="Franklin Gothic Book" pitchFamily="34" charset="0"/>
              </a:rPr>
              <a:t>У </a:t>
            </a:r>
            <a:r>
              <a:rPr lang="ru-RU" dirty="0">
                <a:latin typeface="Franklin Gothic Book" pitchFamily="34" charset="0"/>
              </a:rPr>
              <a:t>юному </a:t>
            </a:r>
            <a:r>
              <a:rPr lang="ru-RU" dirty="0" err="1">
                <a:latin typeface="Franklin Gothic Book" pitchFamily="34" charset="0"/>
              </a:rPr>
              <a:t>віці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його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вирізнили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з-поміж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однолітків</a:t>
            </a:r>
            <a:r>
              <a:rPr lang="ru-RU" dirty="0">
                <a:latin typeface="Franklin Gothic Book" pitchFamily="34" charset="0"/>
              </a:rPr>
              <a:t> за </a:t>
            </a:r>
            <a:r>
              <a:rPr lang="ru-RU" dirty="0" err="1">
                <a:latin typeface="Franklin Gothic Book" pitchFamily="34" charset="0"/>
              </a:rPr>
              <a:t>сильний</a:t>
            </a:r>
            <a:r>
              <a:rPr lang="ru-RU" dirty="0">
                <a:latin typeface="Franklin Gothic Book" pitchFamily="34" charset="0"/>
              </a:rPr>
              <a:t> голос </a:t>
            </a:r>
            <a:r>
              <a:rPr lang="ru-RU" dirty="0" err="1">
                <a:latin typeface="Franklin Gothic Book" pitchFamily="34" charset="0"/>
              </a:rPr>
              <a:t>і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музикальність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і</a:t>
            </a:r>
            <a:r>
              <a:rPr lang="ru-RU" dirty="0">
                <a:latin typeface="Franklin Gothic Book" pitchFamily="34" charset="0"/>
              </a:rPr>
              <a:t> забрали до Петербурга в </a:t>
            </a:r>
            <a:r>
              <a:rPr lang="ru-RU" dirty="0" err="1">
                <a:latin typeface="Franklin Gothic Book" pitchFamily="34" charset="0"/>
              </a:rPr>
              <a:t>хорову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капелу</a:t>
            </a:r>
            <a:r>
              <a:rPr lang="ru-RU" dirty="0">
                <a:latin typeface="Franklin Gothic Book" pitchFamily="34" charset="0"/>
              </a:rPr>
              <a:t>, де </a:t>
            </a:r>
            <a:r>
              <a:rPr lang="ru-RU" dirty="0" err="1">
                <a:latin typeface="Franklin Gothic Book" pitchFamily="34" charset="0"/>
              </a:rPr>
              <a:t>він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навчався</a:t>
            </a:r>
            <a:r>
              <a:rPr lang="ru-RU" dirty="0">
                <a:latin typeface="Franklin Gothic Book" pitchFamily="34" charset="0"/>
              </a:rPr>
              <a:t> у </a:t>
            </a:r>
            <a:r>
              <a:rPr lang="ru-RU" dirty="0" err="1">
                <a:latin typeface="Franklin Gothic Book" pitchFamily="34" charset="0"/>
              </a:rPr>
              <a:t>керівника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капели,італійського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ru-RU" dirty="0">
                <a:latin typeface="Franklin Gothic Book" pitchFamily="34" charset="0"/>
              </a:rPr>
              <a:t>композитора, </a:t>
            </a:r>
            <a:r>
              <a:rPr lang="ru-RU" dirty="0" err="1">
                <a:latin typeface="Franklin Gothic Book" pitchFamily="34" charset="0"/>
              </a:rPr>
              <a:t>аранжувальника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Бальдассаре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Галуппі</a:t>
            </a:r>
            <a:r>
              <a:rPr lang="ru-RU" dirty="0">
                <a:latin typeface="Franklin Gothic Book" pitchFamily="34" charset="0"/>
              </a:rPr>
              <a:t>. </a:t>
            </a:r>
          </a:p>
          <a:p>
            <a:pPr algn="just"/>
            <a:r>
              <a:rPr lang="ru-RU" dirty="0" smtClean="0">
                <a:latin typeface="Franklin Gothic Book" pitchFamily="34" charset="0"/>
              </a:rPr>
              <a:t>	</a:t>
            </a:r>
            <a:r>
              <a:rPr lang="ru-RU" dirty="0" err="1" smtClean="0">
                <a:latin typeface="Franklin Gothic Book" pitchFamily="34" charset="0"/>
              </a:rPr>
              <a:t>Бортнянський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бере</a:t>
            </a:r>
            <a:r>
              <a:rPr lang="ru-RU" dirty="0">
                <a:latin typeface="Franklin Gothic Book" pitchFamily="34" charset="0"/>
              </a:rPr>
              <a:t> участь у </a:t>
            </a:r>
            <a:r>
              <a:rPr lang="ru-RU" dirty="0" err="1">
                <a:latin typeface="Franklin Gothic Book" pitchFamily="34" charset="0"/>
              </a:rPr>
              <a:t>діяльності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музичної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академії</a:t>
            </a:r>
            <a:r>
              <a:rPr lang="ru-RU" dirty="0">
                <a:latin typeface="Franklin Gothic Book" pitchFamily="34" charset="0"/>
              </a:rPr>
              <a:t> в </a:t>
            </a:r>
            <a:r>
              <a:rPr lang="ru-RU" dirty="0" err="1">
                <a:latin typeface="Franklin Gothic Book" pitchFamily="34" charset="0"/>
              </a:rPr>
              <a:t>Болоньї</a:t>
            </a:r>
            <a:r>
              <a:rPr lang="ru-RU" dirty="0">
                <a:latin typeface="Franklin Gothic Book" pitchFamily="34" charset="0"/>
              </a:rPr>
              <a:t>. </a:t>
            </a:r>
            <a:r>
              <a:rPr lang="ru-RU" dirty="0" err="1">
                <a:latin typeface="Franklin Gothic Book" pitchFamily="34" charset="0"/>
              </a:rPr>
              <a:t>Його</a:t>
            </a:r>
            <a:r>
              <a:rPr lang="ru-RU" dirty="0">
                <a:latin typeface="Franklin Gothic Book" pitchFamily="34" charset="0"/>
              </a:rPr>
              <a:t> опери </a:t>
            </a:r>
            <a:r>
              <a:rPr lang="ru-RU" dirty="0" err="1">
                <a:latin typeface="Franklin Gothic Book" pitchFamily="34" charset="0"/>
              </a:rPr>
              <a:t>йшли</a:t>
            </a:r>
            <a:r>
              <a:rPr lang="ru-RU" dirty="0">
                <a:latin typeface="Franklin Gothic Book" pitchFamily="34" charset="0"/>
              </a:rPr>
              <a:t> у </a:t>
            </a:r>
            <a:r>
              <a:rPr lang="ru-RU" dirty="0" err="1">
                <a:latin typeface="Franklin Gothic Book" pitchFamily="34" charset="0"/>
              </a:rPr>
              <a:t>венеційському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театрі</a:t>
            </a:r>
            <a:r>
              <a:rPr lang="ru-RU" dirty="0">
                <a:latin typeface="Franklin Gothic Book" pitchFamily="34" charset="0"/>
              </a:rPr>
              <a:t> "</a:t>
            </a:r>
            <a:r>
              <a:rPr lang="ru-RU" dirty="0" err="1">
                <a:latin typeface="Franklin Gothic Book" pitchFamily="34" charset="0"/>
              </a:rPr>
              <a:t>Са</a:t>
            </a:r>
            <a:r>
              <a:rPr lang="uk-UA" dirty="0">
                <a:latin typeface="Franklin Gothic Book" pitchFamily="34" charset="0"/>
              </a:rPr>
              <a:t>н </a:t>
            </a:r>
            <a:r>
              <a:rPr lang="ru-RU" dirty="0" err="1">
                <a:latin typeface="Franklin Gothic Book" pitchFamily="34" charset="0"/>
              </a:rPr>
              <a:t>Бенедетто</a:t>
            </a:r>
            <a:r>
              <a:rPr lang="ru-RU" dirty="0">
                <a:latin typeface="Franklin Gothic Book" pitchFamily="34" charset="0"/>
              </a:rPr>
              <a:t>".</a:t>
            </a:r>
          </a:p>
          <a:p>
            <a:pPr algn="just"/>
            <a:r>
              <a:rPr lang="ru-RU" dirty="0">
                <a:latin typeface="Franklin Gothic Book" pitchFamily="34" charset="0"/>
              </a:rPr>
              <a:t>. </a:t>
            </a:r>
            <a:endParaRPr lang="uk-UA" dirty="0">
              <a:latin typeface="Franklin Gothic Book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15008" y="4786322"/>
            <a:ext cx="3168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Franklin Gothic Book" pitchFamily="34" charset="0"/>
              </a:rPr>
              <a:t>Дмитро Степанович Бортнянський .</a:t>
            </a:r>
            <a:r>
              <a:rPr lang="ru-RU" dirty="0">
                <a:latin typeface="Franklin Gothic Book" pitchFamily="34" charset="0"/>
              </a:rPr>
              <a:t>26 </a:t>
            </a:r>
            <a:r>
              <a:rPr lang="ru-RU" dirty="0" err="1">
                <a:latin typeface="Franklin Gothic Book" pitchFamily="34" charset="0"/>
              </a:rPr>
              <a:t>жовтня</a:t>
            </a:r>
            <a:r>
              <a:rPr lang="ru-RU" dirty="0">
                <a:latin typeface="Franklin Gothic Book" pitchFamily="34" charset="0"/>
              </a:rPr>
              <a:t> 1751, </a:t>
            </a:r>
            <a:r>
              <a:rPr lang="ru-RU" dirty="0" err="1">
                <a:latin typeface="Franklin Gothic Book" pitchFamily="34" charset="0"/>
              </a:rPr>
              <a:t>Глухів</a:t>
            </a:r>
            <a:r>
              <a:rPr lang="ru-RU" dirty="0">
                <a:latin typeface="Franklin Gothic Book" pitchFamily="34" charset="0"/>
              </a:rPr>
              <a:t>, </a:t>
            </a:r>
            <a:r>
              <a:rPr lang="ru-RU" dirty="0" err="1">
                <a:latin typeface="Franklin Gothic Book" pitchFamily="34" charset="0"/>
              </a:rPr>
              <a:t>Чернігівське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err="1">
                <a:latin typeface="Franklin Gothic Book" pitchFamily="34" charset="0"/>
              </a:rPr>
              <a:t>намісництво</a:t>
            </a:r>
            <a:r>
              <a:rPr lang="ru-RU" dirty="0">
                <a:latin typeface="Franklin Gothic Book" pitchFamily="34" charset="0"/>
              </a:rPr>
              <a:t> - 10 </a:t>
            </a:r>
            <a:r>
              <a:rPr lang="ru-RU" dirty="0" err="1">
                <a:latin typeface="Franklin Gothic Book" pitchFamily="34" charset="0"/>
              </a:rPr>
              <a:t>жовтня</a:t>
            </a:r>
            <a:r>
              <a:rPr lang="ru-RU" dirty="0">
                <a:latin typeface="Franklin Gothic Book" pitchFamily="34" charset="0"/>
              </a:rPr>
              <a:t> 1825, Санкт-Петербург) </a:t>
            </a:r>
            <a:endParaRPr lang="uk-UA" dirty="0">
              <a:latin typeface="Franklin Gothic Book" pitchFamily="34" charset="0"/>
            </a:endParaRPr>
          </a:p>
        </p:txBody>
      </p:sp>
      <p:pic>
        <p:nvPicPr>
          <p:cNvPr id="8" name="Рисунок 7" descr="http://uahistory.info/uploads/posts/1448820156_artemjj_vede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87982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5984" y="285728"/>
            <a:ext cx="4375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Franklin Gothic Book" pitchFamily="34" charset="0"/>
              </a:rPr>
              <a:t>Дмитро Степанович Бортнянський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</TotalTime>
  <Words>416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Духовна музика.  Меса.хорал </vt:lpstr>
      <vt:lpstr>Орга́н — найбільший і найвеличніший музичний інструмент, який коли-небудь винайшла людина. Безсумнівно він є найбільш таємничим інструментом.  Для когось він символізує красу і непохитність віри в Бога, для когось лякаючу таємничість середніх віків. Але байдужим цей музичний інструмент не залишає нікого.  Орган (лат. ORGANUM з дав.-грець ὄργανον — «інструмент, зброя») — клавішно-духовий музичний інструмент, найгабаритніший серед усіх музичних інструментів. </vt:lpstr>
      <vt:lpstr>Слайд 3</vt:lpstr>
      <vt:lpstr>Слайд 4</vt:lpstr>
      <vt:lpstr>Кафедральний собор у Мілані є одним із найбільших католицьких храмів світу, другим за місткістю готичним собором (після Севільського) і другим за місткістю собором в Італії (після собору святого Петра в Римі/Ватикані). </vt:lpstr>
      <vt:lpstr>Йоган Себастьян Бах.</vt:lpstr>
      <vt:lpstr>Українські композитори</vt:lpstr>
      <vt:lpstr>Слайд 8</vt:lpstr>
      <vt:lpstr>Слайд 9</vt:lpstr>
      <vt:lpstr>Софіївський собор</vt:lpstr>
      <vt:lpstr>Софіївський Собор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СОКIЛ</dc:creator>
  <cp:lastModifiedBy>СОКIЛ</cp:lastModifiedBy>
  <cp:revision>73</cp:revision>
  <dcterms:created xsi:type="dcterms:W3CDTF">2016-11-22T11:17:28Z</dcterms:created>
  <dcterms:modified xsi:type="dcterms:W3CDTF">2016-12-06T16:30:17Z</dcterms:modified>
</cp:coreProperties>
</file>