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2" autoAdjust="0"/>
    <p:restoredTop sz="94585" autoAdjust="0"/>
  </p:normalViewPr>
  <p:slideViewPr>
    <p:cSldViewPr>
      <p:cViewPr varScale="1">
        <p:scale>
          <a:sx n="75" d="100"/>
          <a:sy n="75" d="100"/>
        </p:scale>
        <p:origin x="-36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Равнобедренный треугольник 6"/>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Заголовок 7"/>
          <p:cNvSpPr>
            <a:spLocks noGrp="1"/>
          </p:cNvSpPr>
          <p:nvPr>
            <p:ph type="ctrTitle"/>
          </p:nvPr>
        </p:nvSpPr>
        <p:spPr>
          <a:xfrm>
            <a:off x="540544" y="776288"/>
            <a:ext cx="8062912" cy="1470025"/>
          </a:xfrm>
        </p:spPr>
        <p:txBody>
          <a:bodyPr anchor="b"/>
          <a:lstStyle>
            <a:lvl1pPr algn="r">
              <a:defRPr sz="4400"/>
            </a:lvl1pPr>
          </a:lstStyle>
          <a:p>
            <a:r>
              <a:rPr lang="ru-RU" smtClean="0"/>
              <a:t>Образец заголовка</a:t>
            </a:r>
            <a:endParaRPr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5" name="Дата 27"/>
          <p:cNvSpPr>
            <a:spLocks noGrp="1"/>
          </p:cNvSpPr>
          <p:nvPr>
            <p:ph type="dt" sz="half" idx="10"/>
          </p:nvPr>
        </p:nvSpPr>
        <p:spPr>
          <a:xfrm>
            <a:off x="1371600" y="6011863"/>
            <a:ext cx="5791200" cy="365125"/>
          </a:xfrm>
        </p:spPr>
        <p:txBody>
          <a:bodyPr tIns="0" bIns="0" anchor="t"/>
          <a:lstStyle>
            <a:lvl1pPr algn="r">
              <a:defRPr sz="1000" smtClean="0"/>
            </a:lvl1pPr>
          </a:lstStyle>
          <a:p>
            <a:pPr>
              <a:defRPr/>
            </a:pPr>
            <a:fld id="{0FC68D5E-E890-4667-AB28-1F425CFB9987}" type="datetimeFigureOut">
              <a:rPr lang="ru-RU"/>
              <a:pPr>
                <a:defRPr/>
              </a:pPr>
              <a:t>15.04.2014</a:t>
            </a:fld>
            <a:endParaRPr lang="ru-RU"/>
          </a:p>
        </p:txBody>
      </p:sp>
      <p:sp>
        <p:nvSpPr>
          <p:cNvPr id="6" name="Нижний колонтитул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ru-RU"/>
          </a:p>
        </p:txBody>
      </p:sp>
      <p:sp>
        <p:nvSpPr>
          <p:cNvPr id="7" name="Номер слайда 28"/>
          <p:cNvSpPr>
            <a:spLocks noGrp="1"/>
          </p:cNvSpPr>
          <p:nvPr>
            <p:ph type="sldNum" sz="quarter" idx="12"/>
          </p:nvPr>
        </p:nvSpPr>
        <p:spPr>
          <a:xfrm>
            <a:off x="8391525" y="5753100"/>
            <a:ext cx="503238" cy="365125"/>
          </a:xfrm>
        </p:spPr>
        <p:txBody>
          <a:bodyPr anchor="ctr"/>
          <a:lstStyle>
            <a:lvl1pPr algn="ctr">
              <a:defRPr sz="1300" smtClean="0">
                <a:solidFill>
                  <a:srgbClr val="FFFFFF"/>
                </a:solidFill>
              </a:defRPr>
            </a:lvl1pPr>
          </a:lstStyle>
          <a:p>
            <a:pPr>
              <a:defRPr/>
            </a:pPr>
            <a:fld id="{F3C3C0B0-2456-4487-AE9A-7C1AB16F61A3}"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52FCE18D-EE68-4F8F-838C-7F275696660B}" type="datetimeFigureOut">
              <a:rPr lang="ru-RU"/>
              <a:pPr>
                <a:defRPr/>
              </a:pPr>
              <a:t>15.04.2014</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E28A2A2A-412A-461C-9E75-8BB4988A70B0}"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7CAE9C3F-845D-412D-B909-CEC610652849}" type="datetimeFigureOut">
              <a:rPr lang="ru-RU"/>
              <a:pPr>
                <a:defRPr/>
              </a:pPr>
              <a:t>15.04.2014</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0DB29999-CB67-4B96-8C1C-5F708FF965D2}"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lang="ru-RU" smtClean="0"/>
              <a:t>Образец заголовка</a:t>
            </a:r>
            <a:endParaRPr lang="en-US"/>
          </a:p>
        </p:txBody>
      </p:sp>
      <p:sp>
        <p:nvSpPr>
          <p:cNvPr id="3" name="Содержимое 2"/>
          <p:cNvSpPr>
            <a:spLocks noGrp="1"/>
          </p:cNvSpPr>
          <p:nvPr>
            <p:ph idx="1"/>
          </p:nvPr>
        </p:nvSpPr>
        <p:spPr>
          <a:xfrm>
            <a:off x="457200" y="1882808"/>
            <a:ext cx="8229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a:xfrm>
            <a:off x="4791075" y="6480175"/>
            <a:ext cx="2133600" cy="301625"/>
          </a:xfrm>
        </p:spPr>
        <p:txBody>
          <a:bodyPr/>
          <a:lstStyle>
            <a:lvl1pPr>
              <a:defRPr/>
            </a:lvl1pPr>
          </a:lstStyle>
          <a:p>
            <a:pPr>
              <a:defRPr/>
            </a:pPr>
            <a:fld id="{C062C20B-D01E-4DB2-83A8-5EF47241F9A4}" type="datetimeFigureOut">
              <a:rPr lang="ru-RU"/>
              <a:pPr>
                <a:defRPr/>
              </a:pPr>
              <a:t>15.04.2014</a:t>
            </a:fld>
            <a:endParaRPr lang="ru-RU"/>
          </a:p>
        </p:txBody>
      </p:sp>
      <p:sp>
        <p:nvSpPr>
          <p:cNvPr id="5" name="Нижний колонтитул 4"/>
          <p:cNvSpPr>
            <a:spLocks noGrp="1"/>
          </p:cNvSpPr>
          <p:nvPr>
            <p:ph type="ftr" sz="quarter" idx="11"/>
          </p:nvPr>
        </p:nvSpPr>
        <p:spPr>
          <a:xfrm>
            <a:off x="457200" y="6481763"/>
            <a:ext cx="4259263" cy="300037"/>
          </a:xfrm>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53E7518-A072-4A13-A47E-240E37B836B5}"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4" name="Прямоугольный треугольник 8"/>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Равнобедренный треугольник 7"/>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Прямая соединительная линия 10"/>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Прямая соединительная линия 9"/>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lstStyle>
            <a:lvl1pPr marL="0" algn="l">
              <a:buNone/>
              <a:defRPr sz="3600" b="1" cap="none" baseline="0"/>
            </a:lvl1pPr>
          </a:lstStyle>
          <a:p>
            <a:r>
              <a:rPr lang="ru-RU" smtClean="0"/>
              <a:t>Образец заголовка</a:t>
            </a:r>
            <a:endParaRPr lang="en-US"/>
          </a:p>
        </p:txBody>
      </p:sp>
      <p:sp>
        <p:nvSpPr>
          <p:cNvPr id="3" name="Текст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8" name="Дата 3"/>
          <p:cNvSpPr>
            <a:spLocks noGrp="1"/>
          </p:cNvSpPr>
          <p:nvPr>
            <p:ph type="dt" sz="half" idx="10"/>
          </p:nvPr>
        </p:nvSpPr>
        <p:spPr>
          <a:xfrm>
            <a:off x="6956425" y="6477000"/>
            <a:ext cx="2133600" cy="304800"/>
          </a:xfrm>
        </p:spPr>
        <p:txBody>
          <a:bodyPr/>
          <a:lstStyle>
            <a:lvl1pPr>
              <a:defRPr/>
            </a:lvl1pPr>
          </a:lstStyle>
          <a:p>
            <a:pPr>
              <a:defRPr/>
            </a:pPr>
            <a:fld id="{759377EA-3517-4814-BED8-9EB92D4766D7}" type="datetimeFigureOut">
              <a:rPr lang="ru-RU"/>
              <a:pPr>
                <a:defRPr/>
              </a:pPr>
              <a:t>15.04.2014</a:t>
            </a:fld>
            <a:endParaRPr lang="ru-RU"/>
          </a:p>
        </p:txBody>
      </p:sp>
      <p:sp>
        <p:nvSpPr>
          <p:cNvPr id="9" name="Нижний колонтитул 4"/>
          <p:cNvSpPr>
            <a:spLocks noGrp="1"/>
          </p:cNvSpPr>
          <p:nvPr>
            <p:ph type="ftr" sz="quarter" idx="11"/>
          </p:nvPr>
        </p:nvSpPr>
        <p:spPr>
          <a:xfrm>
            <a:off x="2619375" y="6481763"/>
            <a:ext cx="4260850" cy="300037"/>
          </a:xfrm>
        </p:spPr>
        <p:txBody>
          <a:bodyPr/>
          <a:lstStyle>
            <a:lvl1pPr>
              <a:defRPr/>
            </a:lvl1pPr>
          </a:lstStyle>
          <a:p>
            <a:pPr>
              <a:defRPr/>
            </a:pPr>
            <a:endParaRPr lang="ru-RU"/>
          </a:p>
        </p:txBody>
      </p:sp>
      <p:sp>
        <p:nvSpPr>
          <p:cNvPr id="10" name="Номер слайда 5"/>
          <p:cNvSpPr>
            <a:spLocks noGrp="1"/>
          </p:cNvSpPr>
          <p:nvPr>
            <p:ph type="sldNum" sz="quarter" idx="12"/>
          </p:nvPr>
        </p:nvSpPr>
        <p:spPr>
          <a:xfrm>
            <a:off x="8450263" y="809625"/>
            <a:ext cx="503237" cy="300038"/>
          </a:xfrm>
        </p:spPr>
        <p:txBody>
          <a:bodyPr/>
          <a:lstStyle>
            <a:lvl1pPr>
              <a:defRPr/>
            </a:lvl1pPr>
          </a:lstStyle>
          <a:p>
            <a:pPr>
              <a:defRPr/>
            </a:pPr>
            <a:fld id="{5D3A1C8C-6341-4B87-940D-FB8E8A82954A}"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lang="ru-RU" smtClean="0"/>
              <a:t>Образец заголовка</a:t>
            </a:r>
            <a:endParaRPr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lstStyle>
          <a:p>
            <a:pPr>
              <a:defRPr/>
            </a:pPr>
            <a:fld id="{B5A87583-B68E-42FF-8E81-BA4B3EEC97D5}" type="datetimeFigureOut">
              <a:rPr lang="ru-RU"/>
              <a:pPr>
                <a:defRPr/>
              </a:pPr>
              <a:t>15.04.2014</a:t>
            </a:fld>
            <a:endParaRPr lang="ru-RU"/>
          </a:p>
        </p:txBody>
      </p:sp>
      <p:sp>
        <p:nvSpPr>
          <p:cNvPr id="6" name="Нижний колонтитул 5"/>
          <p:cNvSpPr>
            <a:spLocks noGrp="1"/>
          </p:cNvSpPr>
          <p:nvPr>
            <p:ph type="ftr" sz="quarter" idx="11"/>
          </p:nvPr>
        </p:nvSpPr>
        <p:spPr/>
        <p:txBody>
          <a:bodyPr/>
          <a:lstStyle>
            <a:lvl1pPr>
              <a:defRPr/>
            </a:lvl1pPr>
          </a:lstStyle>
          <a:p>
            <a:pPr>
              <a:defRPr/>
            </a:pPr>
            <a:endParaRPr lang="ru-RU"/>
          </a:p>
        </p:txBody>
      </p:sp>
      <p:sp>
        <p:nvSpPr>
          <p:cNvPr id="7" name="Номер слайда 6"/>
          <p:cNvSpPr>
            <a:spLocks noGrp="1"/>
          </p:cNvSpPr>
          <p:nvPr>
            <p:ph type="sldNum" sz="quarter" idx="12"/>
          </p:nvPr>
        </p:nvSpPr>
        <p:spPr/>
        <p:txBody>
          <a:bodyPr/>
          <a:lstStyle>
            <a:lvl1pPr>
              <a:defRPr/>
            </a:lvl1pPr>
          </a:lstStyle>
          <a:p>
            <a:pPr>
              <a:defRPr/>
            </a:pPr>
            <a:fld id="{65426D6F-7E11-41D1-82F9-268053FC4E4D}"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ru-RU" smtClean="0"/>
              <a:t>Образец заголовка</a:t>
            </a:r>
            <a:endParaRPr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a:xfrm>
            <a:off x="4791075" y="6481763"/>
            <a:ext cx="2130425" cy="301625"/>
          </a:xfrm>
        </p:spPr>
        <p:txBody>
          <a:bodyPr/>
          <a:lstStyle>
            <a:lvl1pPr>
              <a:defRPr/>
            </a:lvl1pPr>
          </a:lstStyle>
          <a:p>
            <a:pPr>
              <a:defRPr/>
            </a:pPr>
            <a:fld id="{DEE4E6B2-9F05-43D4-93D1-4C9709EACE86}" type="datetimeFigureOut">
              <a:rPr lang="ru-RU"/>
              <a:pPr>
                <a:defRPr/>
              </a:pPr>
              <a:t>15.04.2014</a:t>
            </a:fld>
            <a:endParaRPr lang="ru-RU"/>
          </a:p>
        </p:txBody>
      </p:sp>
      <p:sp>
        <p:nvSpPr>
          <p:cNvPr id="8" name="Нижний колонтитул 7"/>
          <p:cNvSpPr>
            <a:spLocks noGrp="1"/>
          </p:cNvSpPr>
          <p:nvPr>
            <p:ph type="ftr" sz="quarter" idx="11"/>
          </p:nvPr>
        </p:nvSpPr>
        <p:spPr>
          <a:xfrm>
            <a:off x="457200" y="6481763"/>
            <a:ext cx="4260850" cy="301625"/>
          </a:xfrm>
        </p:spPr>
        <p:txBody>
          <a:bodyPr/>
          <a:lstStyle>
            <a:lvl1pPr>
              <a:defRPr/>
            </a:lvl1pPr>
          </a:lstStyle>
          <a:p>
            <a:pPr>
              <a:defRPr/>
            </a:pPr>
            <a:endParaRPr lang="ru-RU"/>
          </a:p>
        </p:txBody>
      </p:sp>
      <p:sp>
        <p:nvSpPr>
          <p:cNvPr id="9" name="Номер слайда 8"/>
          <p:cNvSpPr>
            <a:spLocks noGrp="1"/>
          </p:cNvSpPr>
          <p:nvPr>
            <p:ph type="sldNum" sz="quarter" idx="12"/>
          </p:nvPr>
        </p:nvSpPr>
        <p:spPr>
          <a:xfrm>
            <a:off x="7589838" y="6483350"/>
            <a:ext cx="503237" cy="301625"/>
          </a:xfrm>
        </p:spPr>
        <p:txBody>
          <a:bodyPr/>
          <a:lstStyle>
            <a:lvl1pPr algn="ctr">
              <a:defRPr smtClean="0"/>
            </a:lvl1pPr>
          </a:lstStyle>
          <a:p>
            <a:pPr>
              <a:defRPr/>
            </a:pPr>
            <a:fld id="{64F84119-7952-4FCB-98A5-56E5662585F5}"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lang="ru-RU" smtClean="0"/>
              <a:t>Образец заголовка</a:t>
            </a:r>
            <a:endParaRPr lang="en-US"/>
          </a:p>
        </p:txBody>
      </p:sp>
      <p:sp>
        <p:nvSpPr>
          <p:cNvPr id="3" name="Дата 13"/>
          <p:cNvSpPr>
            <a:spLocks noGrp="1"/>
          </p:cNvSpPr>
          <p:nvPr>
            <p:ph type="dt" sz="half" idx="10"/>
          </p:nvPr>
        </p:nvSpPr>
        <p:spPr/>
        <p:txBody>
          <a:bodyPr/>
          <a:lstStyle>
            <a:lvl1pPr>
              <a:defRPr/>
            </a:lvl1pPr>
          </a:lstStyle>
          <a:p>
            <a:pPr>
              <a:defRPr/>
            </a:pPr>
            <a:fld id="{538A8BB3-965C-4E4F-9153-E7C28366BAC2}" type="datetimeFigureOut">
              <a:rPr lang="ru-RU"/>
              <a:pPr>
                <a:defRPr/>
              </a:pPr>
              <a:t>15.04.2014</a:t>
            </a:fld>
            <a:endParaRPr lang="ru-RU"/>
          </a:p>
        </p:txBody>
      </p:sp>
      <p:sp>
        <p:nvSpPr>
          <p:cNvPr id="4" name="Нижний колонтитул 2"/>
          <p:cNvSpPr>
            <a:spLocks noGrp="1"/>
          </p:cNvSpPr>
          <p:nvPr>
            <p:ph type="ftr" sz="quarter" idx="11"/>
          </p:nvPr>
        </p:nvSpPr>
        <p:spPr/>
        <p:txBody>
          <a:bodyPr/>
          <a:lstStyle>
            <a:lvl1pPr>
              <a:defRPr/>
            </a:lvl1pPr>
          </a:lstStyle>
          <a:p>
            <a:pPr>
              <a:defRPr/>
            </a:pPr>
            <a:endParaRPr lang="ru-RU"/>
          </a:p>
        </p:txBody>
      </p:sp>
      <p:sp>
        <p:nvSpPr>
          <p:cNvPr id="5" name="Номер слайда 22"/>
          <p:cNvSpPr>
            <a:spLocks noGrp="1"/>
          </p:cNvSpPr>
          <p:nvPr>
            <p:ph type="sldNum" sz="quarter" idx="12"/>
          </p:nvPr>
        </p:nvSpPr>
        <p:spPr/>
        <p:txBody>
          <a:bodyPr/>
          <a:lstStyle>
            <a:lvl1pPr>
              <a:defRPr/>
            </a:lvl1pPr>
          </a:lstStyle>
          <a:p>
            <a:pPr>
              <a:defRPr/>
            </a:pPr>
            <a:fld id="{8CF4177F-3705-42FE-B77F-6C6DDFA7976E}"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3"/>
          <p:cNvSpPr>
            <a:spLocks noGrp="1"/>
          </p:cNvSpPr>
          <p:nvPr>
            <p:ph type="dt" sz="half" idx="10"/>
          </p:nvPr>
        </p:nvSpPr>
        <p:spPr/>
        <p:txBody>
          <a:bodyPr/>
          <a:lstStyle>
            <a:lvl1pPr>
              <a:defRPr/>
            </a:lvl1pPr>
          </a:lstStyle>
          <a:p>
            <a:pPr>
              <a:defRPr/>
            </a:pPr>
            <a:fld id="{8DD5B7C3-997E-4588-9B82-ABFBDE210E11}" type="datetimeFigureOut">
              <a:rPr lang="ru-RU"/>
              <a:pPr>
                <a:defRPr/>
              </a:pPr>
              <a:t>15.04.2014</a:t>
            </a:fld>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22"/>
          <p:cNvSpPr>
            <a:spLocks noGrp="1"/>
          </p:cNvSpPr>
          <p:nvPr>
            <p:ph type="sldNum" sz="quarter" idx="12"/>
          </p:nvPr>
        </p:nvSpPr>
        <p:spPr/>
        <p:txBody>
          <a:bodyPr/>
          <a:lstStyle>
            <a:lvl1pPr>
              <a:defRPr/>
            </a:lvl1pPr>
          </a:lstStyle>
          <a:p>
            <a:pPr>
              <a:defRPr/>
            </a:pPr>
            <a:fld id="{BBC31013-9062-4D5C-B8EB-E0ACD3220C89}"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ru-RU" smtClean="0"/>
              <a:t>Образец заголовка</a:t>
            </a:r>
            <a:endParaRPr lang="en-US"/>
          </a:p>
        </p:txBody>
      </p:sp>
      <p:sp>
        <p:nvSpPr>
          <p:cNvPr id="3" name="Текст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a:xfrm>
            <a:off x="6278563" y="6556375"/>
            <a:ext cx="2133600" cy="301625"/>
          </a:xfrm>
        </p:spPr>
        <p:txBody>
          <a:bodyPr/>
          <a:lstStyle>
            <a:lvl1pPr>
              <a:defRPr sz="900" smtClean="0"/>
            </a:lvl1pPr>
          </a:lstStyle>
          <a:p>
            <a:pPr>
              <a:defRPr/>
            </a:pPr>
            <a:fld id="{3FD3D8C0-1430-4C24-8ECA-3238AABD1B67}" type="datetimeFigureOut">
              <a:rPr lang="ru-RU"/>
              <a:pPr>
                <a:defRPr/>
              </a:pPr>
              <a:t>15.04.2014</a:t>
            </a:fld>
            <a:endParaRPr lang="ru-RU"/>
          </a:p>
        </p:txBody>
      </p:sp>
      <p:sp>
        <p:nvSpPr>
          <p:cNvPr id="6" name="Нижний колонтитул 5"/>
          <p:cNvSpPr>
            <a:spLocks noGrp="1"/>
          </p:cNvSpPr>
          <p:nvPr>
            <p:ph type="ftr" sz="quarter" idx="11"/>
          </p:nvPr>
        </p:nvSpPr>
        <p:spPr>
          <a:xfrm>
            <a:off x="1135063" y="6556375"/>
            <a:ext cx="5143500" cy="301625"/>
          </a:xfrm>
        </p:spPr>
        <p:txBody>
          <a:bodyPr/>
          <a:lstStyle>
            <a:lvl1pPr>
              <a:defRPr sz="900"/>
            </a:lvl1pPr>
          </a:lstStyle>
          <a:p>
            <a:pPr>
              <a:defRPr/>
            </a:pPr>
            <a:endParaRPr lang="ru-RU"/>
          </a:p>
        </p:txBody>
      </p:sp>
      <p:sp>
        <p:nvSpPr>
          <p:cNvPr id="7" name="Номер слайда 6"/>
          <p:cNvSpPr>
            <a:spLocks noGrp="1"/>
          </p:cNvSpPr>
          <p:nvPr>
            <p:ph type="sldNum" sz="quarter" idx="12"/>
          </p:nvPr>
        </p:nvSpPr>
        <p:spPr>
          <a:xfrm>
            <a:off x="8410575" y="6556375"/>
            <a:ext cx="503238" cy="301625"/>
          </a:xfrm>
        </p:spPr>
        <p:txBody>
          <a:bodyPr/>
          <a:lstStyle>
            <a:lvl1pPr>
              <a:defRPr sz="900" smtClean="0"/>
            </a:lvl1pPr>
          </a:lstStyle>
          <a:p>
            <a:pPr>
              <a:defRPr/>
            </a:pPr>
            <a:fld id="{3053858F-0D59-498A-96ED-B5419210D588}"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ru-RU" smtClean="0"/>
              <a:t>Образец заголовка</a:t>
            </a:r>
            <a:endParaRPr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ru-RU" smtClean="0"/>
              <a:t>Образец текста</a:t>
            </a:r>
          </a:p>
        </p:txBody>
      </p:sp>
      <p:sp>
        <p:nvSpPr>
          <p:cNvPr id="5" name="Дата 4"/>
          <p:cNvSpPr>
            <a:spLocks noGrp="1"/>
          </p:cNvSpPr>
          <p:nvPr>
            <p:ph type="dt" sz="half" idx="10"/>
          </p:nvPr>
        </p:nvSpPr>
        <p:spPr>
          <a:xfrm>
            <a:off x="6108700" y="6556375"/>
            <a:ext cx="2101850" cy="301625"/>
          </a:xfrm>
        </p:spPr>
        <p:txBody>
          <a:bodyPr/>
          <a:lstStyle>
            <a:lvl1pPr>
              <a:defRPr sz="900" smtClean="0"/>
            </a:lvl1pPr>
          </a:lstStyle>
          <a:p>
            <a:pPr>
              <a:defRPr/>
            </a:pPr>
            <a:fld id="{F9C11CFC-4074-4BE8-8E8E-AC5220516A4F}" type="datetimeFigureOut">
              <a:rPr lang="ru-RU"/>
              <a:pPr>
                <a:defRPr/>
              </a:pPr>
              <a:t>15.04.2014</a:t>
            </a:fld>
            <a:endParaRPr lang="ru-RU"/>
          </a:p>
        </p:txBody>
      </p:sp>
      <p:sp>
        <p:nvSpPr>
          <p:cNvPr id="6" name="Нижний колонтитул 5"/>
          <p:cNvSpPr>
            <a:spLocks noGrp="1"/>
          </p:cNvSpPr>
          <p:nvPr>
            <p:ph type="ftr" sz="quarter" idx="11"/>
          </p:nvPr>
        </p:nvSpPr>
        <p:spPr>
          <a:xfrm>
            <a:off x="1169988" y="6557963"/>
            <a:ext cx="4948237" cy="301625"/>
          </a:xfrm>
        </p:spPr>
        <p:txBody>
          <a:bodyPr/>
          <a:lstStyle>
            <a:lvl1pPr>
              <a:defRPr sz="900"/>
            </a:lvl1pPr>
          </a:lstStyle>
          <a:p>
            <a:pPr>
              <a:defRPr/>
            </a:pPr>
            <a:endParaRPr lang="ru-RU"/>
          </a:p>
        </p:txBody>
      </p:sp>
      <p:sp>
        <p:nvSpPr>
          <p:cNvPr id="7" name="Номер слайда 6"/>
          <p:cNvSpPr>
            <a:spLocks noGrp="1"/>
          </p:cNvSpPr>
          <p:nvPr>
            <p:ph type="sldNum" sz="quarter" idx="12"/>
          </p:nvPr>
        </p:nvSpPr>
        <p:spPr>
          <a:xfrm>
            <a:off x="8216900" y="6556375"/>
            <a:ext cx="366713" cy="301625"/>
          </a:xfrm>
        </p:spPr>
        <p:txBody>
          <a:bodyPr/>
          <a:lstStyle>
            <a:lvl1pPr algn="ctr">
              <a:defRPr sz="900" smtClean="0"/>
            </a:lvl1pPr>
          </a:lstStyle>
          <a:p>
            <a:pPr>
              <a:defRPr/>
            </a:pPr>
            <a:fld id="{461A3E59-370A-40B8-87E8-3FA408D888F3}"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Прямая соединительная линия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8288"/>
            <a:ext cx="8229600" cy="1398587"/>
          </a:xfrm>
          <a:prstGeom prst="rect">
            <a:avLst/>
          </a:prstGeom>
        </p:spPr>
        <p:txBody>
          <a:bodyPr vert="horz" anchor="ctr">
            <a:normAutofit/>
          </a:bodyPr>
          <a:lstStyle/>
          <a:p>
            <a:r>
              <a:rPr lang="ru-RU" smtClean="0"/>
              <a:t>Образец заголовка</a:t>
            </a:r>
            <a:endParaRPr lang="en-US"/>
          </a:p>
        </p:txBody>
      </p:sp>
      <p:sp>
        <p:nvSpPr>
          <p:cNvPr id="1030" name="Текст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4" name="Дата 13"/>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smtClean="0">
                <a:solidFill>
                  <a:schemeClr val="tx1"/>
                </a:solidFill>
                <a:latin typeface="+mn-lt"/>
              </a:defRPr>
            </a:lvl1pPr>
          </a:lstStyle>
          <a:p>
            <a:pPr>
              <a:defRPr/>
            </a:pPr>
            <a:fld id="{2CF2F562-9840-401A-A68B-7F1106BB49A8}" type="datetimeFigureOut">
              <a:rPr lang="ru-RU"/>
              <a:pPr>
                <a:defRPr/>
              </a:pPr>
              <a:t>15.04.2014</a:t>
            </a:fld>
            <a:endParaRPr lang="ru-RU"/>
          </a:p>
        </p:txBody>
      </p:sp>
      <p:sp>
        <p:nvSpPr>
          <p:cNvPr id="3" name="Нижний колонтитул 2"/>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lstStyle>
          <a:p>
            <a:pPr>
              <a:defRPr/>
            </a:pPr>
            <a:endParaRPr lang="ru-RU"/>
          </a:p>
        </p:txBody>
      </p:sp>
      <p:sp>
        <p:nvSpPr>
          <p:cNvPr id="23" name="Номер слайда 22"/>
          <p:cNvSpPr>
            <a:spLocks noGrp="1"/>
          </p:cNvSpPr>
          <p:nvPr>
            <p:ph type="sldNum" sz="quarter" idx="4"/>
          </p:nvPr>
        </p:nvSpPr>
        <p:spPr>
          <a:xfrm>
            <a:off x="7589838" y="6481763"/>
            <a:ext cx="503237" cy="301625"/>
          </a:xfrm>
          <a:prstGeom prst="rect">
            <a:avLst/>
          </a:prstGeom>
        </p:spPr>
        <p:txBody>
          <a:bodyPr vert="horz" anchor="b"/>
          <a:lstStyle>
            <a:lvl1pPr algn="ctr" eaLnBrk="1" fontAlgn="auto" latinLnBrk="0" hangingPunct="1">
              <a:spcBef>
                <a:spcPts val="0"/>
              </a:spcBef>
              <a:spcAft>
                <a:spcPts val="0"/>
              </a:spcAft>
              <a:defRPr kumimoji="0" sz="1200" smtClean="0">
                <a:solidFill>
                  <a:schemeClr val="tx1"/>
                </a:solidFill>
                <a:latin typeface="+mn-lt"/>
              </a:defRPr>
            </a:lvl1pPr>
          </a:lstStyle>
          <a:p>
            <a:pPr>
              <a:defRPr/>
            </a:pPr>
            <a:fld id="{DFFFFD69-2E3F-443C-841D-03518F9403B5}" type="slidenum">
              <a:rPr lang="ru-RU"/>
              <a:pPr>
                <a:defRPr/>
              </a:pPr>
              <a:t>‹№›</a:t>
            </a:fld>
            <a:endParaRPr lang="ru-RU"/>
          </a:p>
        </p:txBody>
      </p:sp>
    </p:spTree>
  </p:cSld>
  <p:clrMap bg1="dk1" tx1="lt1" bg2="dk2"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3" r:id="rId6"/>
    <p:sldLayoutId id="2147483682" r:id="rId7"/>
    <p:sldLayoutId id="2147483689" r:id="rId8"/>
    <p:sldLayoutId id="2147483690" r:id="rId9"/>
    <p:sldLayoutId id="2147483681" r:id="rId10"/>
    <p:sldLayoutId id="2147483680" r:id="rId11"/>
  </p:sldLayoutIdLst>
  <p:txStyles>
    <p:titleStyle>
      <a:lvl1pPr marL="484188" indent="-484188" algn="l" rtl="0" fontAlgn="base">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indent="-484188" algn="l" rtl="0" fontAlgn="base">
        <a:spcBef>
          <a:spcPct val="0"/>
        </a:spcBef>
        <a:spcAft>
          <a:spcPct val="0"/>
        </a:spcAft>
        <a:defRPr sz="4200">
          <a:solidFill>
            <a:srgbClr val="FF5C9C"/>
          </a:solidFill>
          <a:latin typeface="Century Gothic" pitchFamily="34" charset="0"/>
        </a:defRPr>
      </a:lvl2pPr>
      <a:lvl3pPr marL="484188" indent="-484188" algn="l" rtl="0" fontAlgn="base">
        <a:spcBef>
          <a:spcPct val="0"/>
        </a:spcBef>
        <a:spcAft>
          <a:spcPct val="0"/>
        </a:spcAft>
        <a:defRPr sz="4200">
          <a:solidFill>
            <a:srgbClr val="FF5C9C"/>
          </a:solidFill>
          <a:latin typeface="Century Gothic" pitchFamily="34" charset="0"/>
        </a:defRPr>
      </a:lvl3pPr>
      <a:lvl4pPr marL="484188" indent="-484188" algn="l" rtl="0" fontAlgn="base">
        <a:spcBef>
          <a:spcPct val="0"/>
        </a:spcBef>
        <a:spcAft>
          <a:spcPct val="0"/>
        </a:spcAft>
        <a:defRPr sz="4200">
          <a:solidFill>
            <a:srgbClr val="FF5C9C"/>
          </a:solidFill>
          <a:latin typeface="Century Gothic" pitchFamily="34" charset="0"/>
        </a:defRPr>
      </a:lvl4pPr>
      <a:lvl5pPr marL="484188" indent="-484188" algn="l" rtl="0" fontAlgn="base">
        <a:spcBef>
          <a:spcPct val="0"/>
        </a:spcBef>
        <a:spcAft>
          <a:spcPct val="0"/>
        </a:spcAft>
        <a:defRPr sz="4200">
          <a:solidFill>
            <a:srgbClr val="FF5C9C"/>
          </a:solidFill>
          <a:latin typeface="Century Gothic" pitchFamily="34" charset="0"/>
        </a:defRPr>
      </a:lvl5pPr>
      <a:lvl6pPr marL="941388" indent="-484188" algn="l" rtl="0" fontAlgn="base">
        <a:spcBef>
          <a:spcPct val="0"/>
        </a:spcBef>
        <a:spcAft>
          <a:spcPct val="0"/>
        </a:spcAft>
        <a:defRPr sz="4200">
          <a:solidFill>
            <a:srgbClr val="FF5C9C"/>
          </a:solidFill>
          <a:latin typeface="Century Gothic" pitchFamily="34" charset="0"/>
        </a:defRPr>
      </a:lvl6pPr>
      <a:lvl7pPr marL="1398588" indent="-484188" algn="l" rtl="0" fontAlgn="base">
        <a:spcBef>
          <a:spcPct val="0"/>
        </a:spcBef>
        <a:spcAft>
          <a:spcPct val="0"/>
        </a:spcAft>
        <a:defRPr sz="4200">
          <a:solidFill>
            <a:srgbClr val="FF5C9C"/>
          </a:solidFill>
          <a:latin typeface="Century Gothic" pitchFamily="34" charset="0"/>
        </a:defRPr>
      </a:lvl7pPr>
      <a:lvl8pPr marL="1855788" indent="-484188" algn="l" rtl="0" fontAlgn="base">
        <a:spcBef>
          <a:spcPct val="0"/>
        </a:spcBef>
        <a:spcAft>
          <a:spcPct val="0"/>
        </a:spcAft>
        <a:defRPr sz="4200">
          <a:solidFill>
            <a:srgbClr val="FF5C9C"/>
          </a:solidFill>
          <a:latin typeface="Century Gothic" pitchFamily="34" charset="0"/>
        </a:defRPr>
      </a:lvl8pPr>
      <a:lvl9pPr marL="2312988" indent="-484188" algn="l" rtl="0" fontAlgn="base">
        <a:spcBef>
          <a:spcPct val="0"/>
        </a:spcBef>
        <a:spcAft>
          <a:spcPct val="0"/>
        </a:spcAft>
        <a:defRPr sz="4200">
          <a:solidFill>
            <a:srgbClr val="FF5C9C"/>
          </a:solidFill>
          <a:latin typeface="Century Gothic" pitchFamily="34" charset="0"/>
        </a:defRPr>
      </a:lvl9pPr>
    </p:titleStyle>
    <p:bodyStyle>
      <a:lvl1pPr marL="447675"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fontAlgn="base">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fontAlgn="base">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fontAlgn="base">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fontAlgn="base">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6304778"/>
          </a:xfrm>
        </p:spPr>
        <p:txBody>
          <a:bodyPr/>
          <a:lstStyle/>
          <a:p>
            <a:pPr marL="484632" indent="0" fontAlgn="auto">
              <a:spcAft>
                <a:spcPts val="0"/>
              </a:spcAft>
              <a:defRPr/>
            </a:pPr>
            <a:r>
              <a:rPr lang="en-US" sz="9600" b="1" dirty="0" smtClean="0">
                <a:solidFill>
                  <a:schemeClr val="accent1">
                    <a:tint val="83000"/>
                    <a:satMod val="150000"/>
                  </a:schemeClr>
                </a:solidFill>
              </a:rPr>
              <a:t>Congo-</a:t>
            </a:r>
            <a:r>
              <a:rPr lang="ru-RU" sz="9600" b="1" dirty="0" smtClean="0">
                <a:solidFill>
                  <a:schemeClr val="accent1">
                    <a:tint val="83000"/>
                    <a:satMod val="150000"/>
                  </a:schemeClr>
                </a:solidFill>
              </a:rPr>
              <a:t/>
            </a:r>
            <a:br>
              <a:rPr lang="ru-RU" sz="9600" b="1" dirty="0" smtClean="0">
                <a:solidFill>
                  <a:schemeClr val="accent1">
                    <a:tint val="83000"/>
                    <a:satMod val="150000"/>
                  </a:schemeClr>
                </a:solidFill>
              </a:rPr>
            </a:br>
            <a:r>
              <a:rPr lang="en-US" sz="9600" b="1" dirty="0" smtClean="0">
                <a:solidFill>
                  <a:schemeClr val="accent1">
                    <a:tint val="83000"/>
                    <a:satMod val="150000"/>
                  </a:schemeClr>
                </a:solidFill>
              </a:rPr>
              <a:t>Kinshasa</a:t>
            </a:r>
            <a:r>
              <a:rPr lang="ru-RU" dirty="0" smtClean="0">
                <a:solidFill>
                  <a:schemeClr val="accent1">
                    <a:tint val="83000"/>
                    <a:satMod val="150000"/>
                  </a:schemeClr>
                </a:solidFill>
              </a:rPr>
              <a:t/>
            </a:r>
            <a:br>
              <a:rPr lang="ru-RU" dirty="0" smtClean="0">
                <a:solidFill>
                  <a:schemeClr val="accent1">
                    <a:tint val="83000"/>
                    <a:satMod val="150000"/>
                  </a:schemeClr>
                </a:solidFill>
              </a:rPr>
            </a:br>
            <a:endParaRPr lang="ru-RU" dirty="0">
              <a:solidFill>
                <a:schemeClr val="accent1">
                  <a:tint val="83000"/>
                  <a:satMod val="1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8288"/>
            <a:ext cx="8229600" cy="1398587"/>
          </a:xfrm>
        </p:spPr>
        <p:txBody>
          <a:bodyPr/>
          <a:lstStyle/>
          <a:p>
            <a:pPr marL="484632" indent="0" fontAlgn="auto">
              <a:spcAft>
                <a:spcPts val="0"/>
              </a:spcAft>
              <a:defRPr/>
            </a:pPr>
            <a:endParaRPr lang="ru-RU">
              <a:solidFill>
                <a:schemeClr val="accent1">
                  <a:tint val="83000"/>
                  <a:satMod val="150000"/>
                </a:schemeClr>
              </a:solidFill>
            </a:endParaRPr>
          </a:p>
        </p:txBody>
      </p:sp>
      <p:pic>
        <p:nvPicPr>
          <p:cNvPr id="4" name="Содержимое 3" descr="E:\images (2).jpg"/>
          <p:cNvPicPr>
            <a:picLocks noGrp="1"/>
          </p:cNvPicPr>
          <p:nvPr>
            <p:ph idx="1"/>
          </p:nvPr>
        </p:nvPicPr>
        <p:blipFill>
          <a:blip r:embed="rId2"/>
          <a:srcRect/>
          <a:stretch>
            <a:fillRect/>
          </a:stretch>
        </p:blipFill>
        <p:spPr>
          <a:xfrm>
            <a:off x="500063" y="214313"/>
            <a:ext cx="8286750" cy="62865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03196" y="390503"/>
            <a:ext cx="8258204" cy="6240518"/>
          </a:xfrm>
        </p:spPr>
        <p:txBody>
          <a:bodyPr>
            <a:normAutofit fontScale="85000" lnSpcReduction="20000"/>
          </a:bodyPr>
          <a:lstStyle/>
          <a:p>
            <a:pPr lvl="8">
              <a:defRPr/>
            </a:pPr>
            <a:r>
              <a:rPr lang="en-US" sz="4200" b="1" dirty="0" smtClean="0"/>
              <a:t>Kinshasa</a:t>
            </a:r>
            <a:endParaRPr lang="ru-RU" sz="4200" dirty="0" smtClean="0"/>
          </a:p>
          <a:p>
            <a:pPr marL="448056" indent="-384048" fontAlgn="auto">
              <a:spcAft>
                <a:spcPts val="0"/>
              </a:spcAft>
              <a:buFont typeface="Wingdings 2"/>
              <a:buChar char=""/>
              <a:defRPr/>
            </a:pPr>
            <a:r>
              <a:rPr lang="en-US" b="1" dirty="0" smtClean="0"/>
              <a:t>  </a:t>
            </a:r>
            <a:r>
              <a:rPr lang="en-US" dirty="0" smtClean="0"/>
              <a:t>Kinshasa </a:t>
            </a:r>
            <a:r>
              <a:rPr lang="en-US" dirty="0" err="1" smtClean="0"/>
              <a:t>est</a:t>
            </a:r>
            <a:r>
              <a:rPr lang="en-US" dirty="0" smtClean="0"/>
              <a:t> la </a:t>
            </a:r>
            <a:r>
              <a:rPr lang="en-US" dirty="0" err="1" smtClean="0"/>
              <a:t>capitale</a:t>
            </a:r>
            <a:r>
              <a:rPr lang="en-US" dirty="0" smtClean="0"/>
              <a:t> et la plus </a:t>
            </a:r>
            <a:r>
              <a:rPr lang="en-US" dirty="0" err="1" smtClean="0"/>
              <a:t>grande</a:t>
            </a:r>
            <a:r>
              <a:rPr lang="en-US" dirty="0" smtClean="0"/>
              <a:t> </a:t>
            </a:r>
            <a:r>
              <a:rPr lang="en-US" dirty="0" err="1" smtClean="0"/>
              <a:t>ville</a:t>
            </a:r>
            <a:r>
              <a:rPr lang="en-US" dirty="0" smtClean="0"/>
              <a:t> de la </a:t>
            </a:r>
            <a:r>
              <a:rPr lang="uk-UA" dirty="0" smtClean="0"/>
              <a:t>Ré</a:t>
            </a:r>
            <a:r>
              <a:rPr lang="en-US" dirty="0" err="1" smtClean="0"/>
              <a:t>publique</a:t>
            </a:r>
            <a:r>
              <a:rPr lang="en-US" dirty="0" smtClean="0"/>
              <a:t> </a:t>
            </a:r>
            <a:r>
              <a:rPr lang="en-US" dirty="0" err="1" smtClean="0"/>
              <a:t>démocratique</a:t>
            </a:r>
            <a:r>
              <a:rPr lang="en-US" dirty="0" smtClean="0"/>
              <a:t> du Congo. </a:t>
            </a:r>
            <a:r>
              <a:rPr lang="en-US" dirty="0" err="1" smtClean="0"/>
              <a:t>Bati</a:t>
            </a:r>
            <a:r>
              <a:rPr lang="en-US" dirty="0" smtClean="0"/>
              <a:t> </a:t>
            </a:r>
            <a:r>
              <a:rPr lang="en-US" dirty="0" err="1" smtClean="0"/>
              <a:t>sur</a:t>
            </a:r>
            <a:r>
              <a:rPr lang="en-US" dirty="0" smtClean="0"/>
              <a:t> le </a:t>
            </a:r>
            <a:r>
              <a:rPr lang="en-US" dirty="0" err="1" smtClean="0"/>
              <a:t>fleuve</a:t>
            </a:r>
            <a:r>
              <a:rPr lang="en-US" dirty="0" smtClean="0"/>
              <a:t> Congo, Kinshasa a le </a:t>
            </a:r>
            <a:r>
              <a:rPr lang="en-US" dirty="0" err="1" smtClean="0"/>
              <a:t>statut</a:t>
            </a:r>
            <a:r>
              <a:rPr lang="en-US" dirty="0" smtClean="0"/>
              <a:t> de r</a:t>
            </a:r>
            <a:r>
              <a:rPr lang="uk-UA" dirty="0" smtClean="0"/>
              <a:t>é</a:t>
            </a:r>
            <a:r>
              <a:rPr lang="en-US" dirty="0" err="1" smtClean="0"/>
              <a:t>gions</a:t>
            </a:r>
            <a:r>
              <a:rPr lang="en-US" dirty="0" smtClean="0"/>
              <a:t> qui </a:t>
            </a:r>
            <a:r>
              <a:rPr lang="en-US" dirty="0" err="1" smtClean="0"/>
              <a:t>est</a:t>
            </a:r>
            <a:r>
              <a:rPr lang="en-US" dirty="0" smtClean="0"/>
              <a:t> </a:t>
            </a:r>
            <a:r>
              <a:rPr lang="en-US" dirty="0" err="1" smtClean="0"/>
              <a:t>divis</a:t>
            </a:r>
            <a:r>
              <a:rPr lang="uk-UA" dirty="0" smtClean="0"/>
              <a:t>é</a:t>
            </a:r>
            <a:r>
              <a:rPr lang="en-US" dirty="0" smtClean="0"/>
              <a:t>e en 24 zones. La </a:t>
            </a:r>
            <a:r>
              <a:rPr lang="en-US" dirty="0" err="1" smtClean="0"/>
              <a:t>ville</a:t>
            </a:r>
            <a:r>
              <a:rPr lang="en-US" dirty="0" smtClean="0"/>
              <a:t> </a:t>
            </a:r>
            <a:r>
              <a:rPr lang="en-US" dirty="0" err="1" smtClean="0"/>
              <a:t>joue</a:t>
            </a:r>
            <a:r>
              <a:rPr lang="en-US" dirty="0" smtClean="0"/>
              <a:t> le </a:t>
            </a:r>
            <a:r>
              <a:rPr lang="en-US" dirty="0" err="1" smtClean="0"/>
              <a:t>rôle</a:t>
            </a:r>
            <a:r>
              <a:rPr lang="en-US" dirty="0" smtClean="0"/>
              <a:t> de centre </a:t>
            </a:r>
            <a:r>
              <a:rPr lang="en-US" dirty="0" err="1" smtClean="0"/>
              <a:t>administratif</a:t>
            </a:r>
            <a:r>
              <a:rPr lang="en-US" dirty="0" smtClean="0"/>
              <a:t>, </a:t>
            </a:r>
            <a:r>
              <a:rPr lang="uk-UA" dirty="0" smtClean="0"/>
              <a:t>é</a:t>
            </a:r>
            <a:r>
              <a:rPr lang="en-US" dirty="0" err="1" smtClean="0"/>
              <a:t>conomique</a:t>
            </a:r>
            <a:r>
              <a:rPr lang="en-US" dirty="0" smtClean="0"/>
              <a:t> et </a:t>
            </a:r>
            <a:r>
              <a:rPr lang="en-US" dirty="0" err="1" smtClean="0"/>
              <a:t>culturel</a:t>
            </a:r>
            <a:r>
              <a:rPr lang="en-US" dirty="0" smtClean="0"/>
              <a:t> du pays. Elle  </a:t>
            </a:r>
            <a:r>
              <a:rPr lang="en-US" dirty="0" err="1" smtClean="0"/>
              <a:t>s'étend</a:t>
            </a:r>
            <a:r>
              <a:rPr lang="en-US" dirty="0" smtClean="0"/>
              <a:t> </a:t>
            </a:r>
            <a:r>
              <a:rPr lang="en-US" dirty="0" err="1" smtClean="0"/>
              <a:t>sur</a:t>
            </a:r>
            <a:r>
              <a:rPr lang="en-US" dirty="0" smtClean="0"/>
              <a:t> plus de 30 km de </a:t>
            </a:r>
            <a:r>
              <a:rPr lang="en-US" dirty="0" err="1" smtClean="0"/>
              <a:t>l'est</a:t>
            </a:r>
            <a:r>
              <a:rPr lang="en-US" dirty="0" smtClean="0"/>
              <a:t> à </a:t>
            </a:r>
            <a:r>
              <a:rPr lang="en-US" dirty="0" err="1" smtClean="0"/>
              <a:t>l'ouest</a:t>
            </a:r>
            <a:r>
              <a:rPr lang="en-US" dirty="0" smtClean="0"/>
              <a:t> et </a:t>
            </a:r>
            <a:r>
              <a:rPr lang="en-US" dirty="0" err="1" smtClean="0"/>
              <a:t>sur</a:t>
            </a:r>
            <a:r>
              <a:rPr lang="en-US" dirty="0" smtClean="0"/>
              <a:t> plus de 15 km du </a:t>
            </a:r>
            <a:r>
              <a:rPr lang="en-US" dirty="0" err="1" smtClean="0"/>
              <a:t>nord</a:t>
            </a:r>
            <a:r>
              <a:rPr lang="en-US" dirty="0" smtClean="0"/>
              <a:t> au </a:t>
            </a:r>
            <a:r>
              <a:rPr lang="en-US" dirty="0" err="1" smtClean="0"/>
              <a:t>sud</a:t>
            </a:r>
            <a:r>
              <a:rPr lang="en-US" dirty="0" smtClean="0"/>
              <a:t>. </a:t>
            </a:r>
            <a:r>
              <a:rPr lang="en-US" dirty="0" err="1" smtClean="0"/>
              <a:t>Ses</a:t>
            </a:r>
            <a:r>
              <a:rPr lang="en-US" dirty="0" smtClean="0"/>
              <a:t> habitants </a:t>
            </a:r>
            <a:r>
              <a:rPr lang="en-US" dirty="0" err="1" smtClean="0"/>
              <a:t>sont</a:t>
            </a:r>
            <a:r>
              <a:rPr lang="en-US" dirty="0" smtClean="0"/>
              <a:t> </a:t>
            </a:r>
            <a:r>
              <a:rPr lang="en-US" dirty="0" err="1" smtClean="0"/>
              <a:t>appel</a:t>
            </a:r>
            <a:r>
              <a:rPr lang="uk-UA" dirty="0" smtClean="0"/>
              <a:t>é</a:t>
            </a:r>
            <a:r>
              <a:rPr lang="en-US" dirty="0" smtClean="0"/>
              <a:t>s les </a:t>
            </a:r>
            <a:r>
              <a:rPr lang="en-US" dirty="0" err="1" smtClean="0"/>
              <a:t>kinois</a:t>
            </a:r>
            <a:r>
              <a:rPr lang="en-US" dirty="0" smtClean="0"/>
              <a:t>.</a:t>
            </a:r>
            <a:endParaRPr lang="ru-RU" dirty="0" smtClean="0"/>
          </a:p>
          <a:p>
            <a:pPr marL="448056" indent="-384048" fontAlgn="auto">
              <a:spcAft>
                <a:spcPts val="0"/>
              </a:spcAft>
              <a:buFont typeface="Wingdings 2"/>
              <a:buChar char=""/>
              <a:defRPr/>
            </a:pPr>
            <a:r>
              <a:rPr lang="en-US" dirty="0" smtClean="0"/>
              <a:t>  La </a:t>
            </a:r>
            <a:r>
              <a:rPr lang="en-US" dirty="0" err="1" smtClean="0"/>
              <a:t>ville</a:t>
            </a:r>
            <a:r>
              <a:rPr lang="en-US" dirty="0" smtClean="0"/>
              <a:t> impose </a:t>
            </a:r>
            <a:r>
              <a:rPr lang="en-US" dirty="0" err="1" smtClean="0"/>
              <a:t>une</a:t>
            </a:r>
            <a:r>
              <a:rPr lang="en-US" dirty="0" smtClean="0"/>
              <a:t> </a:t>
            </a:r>
            <a:r>
              <a:rPr lang="en-US" dirty="0" err="1" smtClean="0"/>
              <a:t>incroyable</a:t>
            </a:r>
            <a:r>
              <a:rPr lang="en-US" dirty="0" smtClean="0"/>
              <a:t> </a:t>
            </a:r>
            <a:r>
              <a:rPr lang="en-US" dirty="0" err="1" smtClean="0"/>
              <a:t>diversité</a:t>
            </a:r>
            <a:r>
              <a:rPr lang="en-US" dirty="0" smtClean="0"/>
              <a:t> qui </a:t>
            </a:r>
            <a:r>
              <a:rPr lang="en-US" dirty="0" err="1" smtClean="0"/>
              <a:t>provient</a:t>
            </a:r>
            <a:r>
              <a:rPr lang="en-US" dirty="0" smtClean="0"/>
              <a:t> </a:t>
            </a:r>
            <a:r>
              <a:rPr lang="en-US" dirty="0" err="1" smtClean="0"/>
              <a:t>d'abord</a:t>
            </a:r>
            <a:r>
              <a:rPr lang="en-US" dirty="0" smtClean="0"/>
              <a:t> de </a:t>
            </a:r>
            <a:r>
              <a:rPr lang="en-US" dirty="0" err="1" smtClean="0"/>
              <a:t>ses</a:t>
            </a:r>
            <a:r>
              <a:rPr lang="en-US" dirty="0" smtClean="0"/>
              <a:t> 150 </a:t>
            </a:r>
            <a:r>
              <a:rPr lang="en-US" dirty="0" err="1" smtClean="0"/>
              <a:t>quartiers</a:t>
            </a:r>
            <a:r>
              <a:rPr lang="en-US" dirty="0" smtClean="0"/>
              <a:t>, </a:t>
            </a:r>
            <a:r>
              <a:rPr lang="en-US" dirty="0" err="1" smtClean="0"/>
              <a:t>dont</a:t>
            </a:r>
            <a:r>
              <a:rPr lang="en-US" dirty="0" smtClean="0"/>
              <a:t> les </a:t>
            </a:r>
            <a:r>
              <a:rPr lang="en-US" dirty="0" err="1" smtClean="0"/>
              <a:t>caractéristiques</a:t>
            </a:r>
            <a:r>
              <a:rPr lang="en-US" dirty="0" smtClean="0"/>
              <a:t> </a:t>
            </a:r>
            <a:r>
              <a:rPr lang="en-US" dirty="0" err="1" smtClean="0"/>
              <a:t>sont</a:t>
            </a:r>
            <a:r>
              <a:rPr lang="en-US" dirty="0" smtClean="0"/>
              <a:t> </a:t>
            </a:r>
            <a:r>
              <a:rPr lang="en-US" dirty="0" err="1" smtClean="0"/>
              <a:t>extrêmement</a:t>
            </a:r>
            <a:r>
              <a:rPr lang="en-US" dirty="0" smtClean="0"/>
              <a:t> </a:t>
            </a:r>
            <a:r>
              <a:rPr lang="en-US" dirty="0" err="1" smtClean="0"/>
              <a:t>divergentes</a:t>
            </a:r>
            <a:r>
              <a:rPr lang="en-US" dirty="0" smtClean="0"/>
              <a:t>. De fait, </a:t>
            </a:r>
            <a:r>
              <a:rPr lang="en-US" dirty="0" err="1" smtClean="0"/>
              <a:t>c'est</a:t>
            </a:r>
            <a:r>
              <a:rPr lang="en-US" dirty="0" smtClean="0"/>
              <a:t> </a:t>
            </a:r>
            <a:r>
              <a:rPr lang="en-US" dirty="0" err="1" smtClean="0"/>
              <a:t>une</a:t>
            </a:r>
            <a:r>
              <a:rPr lang="en-US" dirty="0" smtClean="0"/>
              <a:t> </a:t>
            </a:r>
            <a:r>
              <a:rPr lang="en-US" dirty="0" err="1" smtClean="0"/>
              <a:t>ville</a:t>
            </a:r>
            <a:r>
              <a:rPr lang="en-US" dirty="0" smtClean="0"/>
              <a:t> de </a:t>
            </a:r>
            <a:r>
              <a:rPr lang="en-US" dirty="0" err="1" smtClean="0"/>
              <a:t>contrastes</a:t>
            </a:r>
            <a:r>
              <a:rPr lang="en-US" dirty="0" smtClean="0"/>
              <a:t>. Des </a:t>
            </a:r>
            <a:r>
              <a:rPr lang="en-US" dirty="0" err="1" smtClean="0"/>
              <a:t>secteurs</a:t>
            </a:r>
            <a:r>
              <a:rPr lang="en-US" dirty="0" smtClean="0"/>
              <a:t> </a:t>
            </a:r>
            <a:r>
              <a:rPr lang="en-US" dirty="0" err="1" smtClean="0"/>
              <a:t>résidentiels</a:t>
            </a:r>
            <a:r>
              <a:rPr lang="en-US" dirty="0" smtClean="0"/>
              <a:t> et </a:t>
            </a:r>
            <a:r>
              <a:rPr lang="en-US" dirty="0" err="1" smtClean="0"/>
              <a:t>commerciaux</a:t>
            </a:r>
            <a:r>
              <a:rPr lang="en-US" dirty="0" smtClean="0"/>
              <a:t> </a:t>
            </a:r>
            <a:r>
              <a:rPr lang="en-US" dirty="0" err="1" smtClean="0"/>
              <a:t>chics</a:t>
            </a:r>
            <a:r>
              <a:rPr lang="en-US" dirty="0" smtClean="0"/>
              <a:t>, des </a:t>
            </a:r>
            <a:r>
              <a:rPr lang="en-US" dirty="0" err="1" smtClean="0"/>
              <a:t>universités</a:t>
            </a:r>
            <a:r>
              <a:rPr lang="en-US" dirty="0" smtClean="0"/>
              <a:t> et des </a:t>
            </a:r>
            <a:r>
              <a:rPr lang="en-US" dirty="0" err="1" smtClean="0"/>
              <a:t>taudis</a:t>
            </a:r>
            <a:r>
              <a:rPr lang="en-US" dirty="0" smtClean="0"/>
              <a:t> </a:t>
            </a:r>
            <a:r>
              <a:rPr lang="en-US" dirty="0" err="1" smtClean="0"/>
              <a:t>informes</a:t>
            </a:r>
            <a:r>
              <a:rPr lang="en-US" dirty="0" smtClean="0"/>
              <a:t> existent </a:t>
            </a:r>
            <a:r>
              <a:rPr lang="en-US" dirty="0" err="1" smtClean="0"/>
              <a:t>côte</a:t>
            </a:r>
            <a:r>
              <a:rPr lang="en-US" dirty="0" smtClean="0"/>
              <a:t> à </a:t>
            </a:r>
            <a:r>
              <a:rPr lang="en-US" dirty="0" err="1" smtClean="0"/>
              <a:t>côte</a:t>
            </a:r>
            <a:r>
              <a:rPr lang="en-US" dirty="0" smtClean="0"/>
              <a:t>. De </a:t>
            </a:r>
            <a:r>
              <a:rPr lang="en-US" dirty="0" err="1" smtClean="0"/>
              <a:t>vastes</a:t>
            </a:r>
            <a:r>
              <a:rPr lang="en-US" dirty="0" smtClean="0"/>
              <a:t> zones « </a:t>
            </a:r>
            <a:r>
              <a:rPr lang="en-US" dirty="0" err="1" smtClean="0"/>
              <a:t>rurales</a:t>
            </a:r>
            <a:r>
              <a:rPr lang="en-US" dirty="0" smtClean="0"/>
              <a:t> » </a:t>
            </a:r>
            <a:r>
              <a:rPr lang="en-US" dirty="0" err="1" smtClean="0"/>
              <a:t>envahissent</a:t>
            </a:r>
            <a:r>
              <a:rPr lang="en-US" dirty="0" smtClean="0"/>
              <a:t> </a:t>
            </a:r>
            <a:r>
              <a:rPr lang="en-US" dirty="0" err="1" smtClean="0"/>
              <a:t>parfois</a:t>
            </a:r>
            <a:r>
              <a:rPr lang="en-US" dirty="0" smtClean="0"/>
              <a:t> la </a:t>
            </a:r>
            <a:r>
              <a:rPr lang="en-US" dirty="0" err="1" smtClean="0"/>
              <a:t>ville</a:t>
            </a:r>
            <a:r>
              <a:rPr lang="en-US" dirty="0" smtClean="0"/>
              <a:t> au point </a:t>
            </a:r>
            <a:r>
              <a:rPr lang="en-US" dirty="0" err="1" smtClean="0"/>
              <a:t>d'y</a:t>
            </a:r>
            <a:r>
              <a:rPr lang="en-US" dirty="0" smtClean="0"/>
              <a:t> </a:t>
            </a:r>
            <a:r>
              <a:rPr lang="en-US" dirty="0" err="1" smtClean="0"/>
              <a:t>retrouver</a:t>
            </a:r>
            <a:r>
              <a:rPr lang="en-US" dirty="0" smtClean="0"/>
              <a:t> les </a:t>
            </a:r>
            <a:r>
              <a:rPr lang="en-US" dirty="0" err="1" smtClean="0"/>
              <a:t>maraichers</a:t>
            </a:r>
            <a:r>
              <a:rPr lang="en-US" dirty="0" smtClean="0"/>
              <a:t> et les </a:t>
            </a:r>
            <a:r>
              <a:rPr lang="en-US" dirty="0" err="1" smtClean="0"/>
              <a:t>élevages</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8288"/>
            <a:ext cx="8229600" cy="1398587"/>
          </a:xfrm>
        </p:spPr>
        <p:txBody>
          <a:bodyPr/>
          <a:lstStyle/>
          <a:p>
            <a:pPr marL="484632" indent="0" fontAlgn="auto">
              <a:spcAft>
                <a:spcPts val="0"/>
              </a:spcAft>
              <a:defRPr/>
            </a:pPr>
            <a:endParaRPr lang="ru-RU">
              <a:solidFill>
                <a:schemeClr val="accent1">
                  <a:tint val="83000"/>
                  <a:satMod val="150000"/>
                </a:schemeClr>
              </a:solidFill>
            </a:endParaRPr>
          </a:p>
        </p:txBody>
      </p:sp>
      <p:pic>
        <p:nvPicPr>
          <p:cNvPr id="4" name="Содержимое 3" descr="E:\images (3).jpg"/>
          <p:cNvPicPr>
            <a:picLocks noGrp="1"/>
          </p:cNvPicPr>
          <p:nvPr>
            <p:ph idx="1"/>
          </p:nvPr>
        </p:nvPicPr>
        <p:blipFill>
          <a:blip r:embed="rId2"/>
          <a:srcRect/>
          <a:stretch>
            <a:fillRect/>
          </a:stretch>
        </p:blipFill>
        <p:spPr>
          <a:xfrm>
            <a:off x="428625" y="214313"/>
            <a:ext cx="8429625" cy="6643687"/>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8288"/>
            <a:ext cx="8229600" cy="1398587"/>
          </a:xfrm>
        </p:spPr>
        <p:txBody>
          <a:bodyPr/>
          <a:lstStyle/>
          <a:p>
            <a:pPr marL="484632" indent="0" fontAlgn="auto">
              <a:spcAft>
                <a:spcPts val="0"/>
              </a:spcAft>
              <a:defRPr/>
            </a:pPr>
            <a:endParaRPr lang="ru-RU">
              <a:solidFill>
                <a:schemeClr val="accent1">
                  <a:tint val="83000"/>
                  <a:satMod val="150000"/>
                </a:schemeClr>
              </a:solidFill>
            </a:endParaRPr>
          </a:p>
        </p:txBody>
      </p:sp>
      <p:pic>
        <p:nvPicPr>
          <p:cNvPr id="4" name="Содержимое 3" descr="E:\images (4).jpg"/>
          <p:cNvPicPr>
            <a:picLocks noGrp="1"/>
          </p:cNvPicPr>
          <p:nvPr>
            <p:ph idx="1"/>
          </p:nvPr>
        </p:nvPicPr>
        <p:blipFill>
          <a:blip r:embed="rId2"/>
          <a:srcRect/>
          <a:stretch>
            <a:fillRect/>
          </a:stretch>
        </p:blipFill>
        <p:spPr>
          <a:xfrm>
            <a:off x="500063" y="214313"/>
            <a:ext cx="8358187" cy="6643687"/>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2"/>
          </p:nvPr>
        </p:nvSpPr>
        <p:spPr>
          <a:xfrm>
            <a:off x="0" y="285750"/>
            <a:ext cx="3360738" cy="5954713"/>
          </a:xfrm>
        </p:spPr>
        <p:txBody>
          <a:bodyPr/>
          <a:lstStyle/>
          <a:p>
            <a:pPr>
              <a:spcBef>
                <a:spcPct val="0"/>
              </a:spcBef>
            </a:pPr>
            <a:r>
              <a:rPr lang="en-US" sz="2000" b="1" smtClean="0"/>
              <a:t>Nom du pays</a:t>
            </a:r>
            <a:r>
              <a:rPr lang="uk-UA" sz="2000" b="1" smtClean="0"/>
              <a:t>:</a:t>
            </a:r>
            <a:r>
              <a:rPr lang="uk-UA" sz="2000" smtClean="0"/>
              <a:t> Ré</a:t>
            </a:r>
            <a:r>
              <a:rPr lang="en-US" sz="2000" smtClean="0"/>
              <a:t>publique démocratique du Congo</a:t>
            </a:r>
            <a:endParaRPr lang="ru-RU" sz="2000" smtClean="0"/>
          </a:p>
          <a:p>
            <a:pPr>
              <a:spcBef>
                <a:spcPct val="0"/>
              </a:spcBef>
            </a:pPr>
            <a:r>
              <a:rPr lang="en-US" sz="2000" b="1" smtClean="0"/>
              <a:t>Superficie</a:t>
            </a:r>
            <a:r>
              <a:rPr lang="uk-UA" sz="2000" b="1" smtClean="0"/>
              <a:t>:</a:t>
            </a:r>
            <a:r>
              <a:rPr lang="en-US" sz="2000" smtClean="0"/>
              <a:t> 2 345 000 km²</a:t>
            </a:r>
            <a:endParaRPr lang="ru-RU" sz="2000" smtClean="0"/>
          </a:p>
          <a:p>
            <a:pPr>
              <a:spcBef>
                <a:spcPct val="0"/>
              </a:spcBef>
            </a:pPr>
            <a:r>
              <a:rPr lang="en-US" sz="2000" b="1" smtClean="0"/>
              <a:t>Population</a:t>
            </a:r>
            <a:r>
              <a:rPr lang="uk-UA" sz="2000" b="1" smtClean="0"/>
              <a:t>:</a:t>
            </a:r>
            <a:r>
              <a:rPr lang="en-US" sz="2000" smtClean="0"/>
              <a:t> 62 660 551 habitants</a:t>
            </a:r>
            <a:endParaRPr lang="ru-RU" sz="2000" smtClean="0"/>
          </a:p>
          <a:p>
            <a:pPr>
              <a:spcBef>
                <a:spcPct val="0"/>
              </a:spcBef>
            </a:pPr>
            <a:r>
              <a:rPr lang="en-US" sz="2000" b="1" smtClean="0"/>
              <a:t>Capitale</a:t>
            </a:r>
            <a:r>
              <a:rPr lang="uk-UA" sz="2000" b="1" smtClean="0"/>
              <a:t>:</a:t>
            </a:r>
            <a:r>
              <a:rPr lang="en-US" sz="2000" smtClean="0"/>
              <a:t> Kinshasa</a:t>
            </a:r>
            <a:endParaRPr lang="ru-RU" sz="2000" smtClean="0"/>
          </a:p>
          <a:p>
            <a:pPr>
              <a:spcBef>
                <a:spcPct val="0"/>
              </a:spcBef>
            </a:pPr>
            <a:r>
              <a:rPr lang="en-US" sz="2000" b="1" smtClean="0"/>
              <a:t>R</a:t>
            </a:r>
            <a:r>
              <a:rPr lang="uk-UA" sz="2000" b="1" smtClean="0"/>
              <a:t>é</a:t>
            </a:r>
            <a:r>
              <a:rPr lang="en-US" sz="2000" b="1" smtClean="0"/>
              <a:t>gime</a:t>
            </a:r>
            <a:r>
              <a:rPr lang="uk-UA" sz="2000" b="1" smtClean="0"/>
              <a:t>:</a:t>
            </a:r>
            <a:r>
              <a:rPr lang="uk-UA" sz="2000" smtClean="0"/>
              <a:t> Ré</a:t>
            </a:r>
            <a:r>
              <a:rPr lang="en-US" sz="2000" smtClean="0"/>
              <a:t>publique  pr</a:t>
            </a:r>
            <a:r>
              <a:rPr lang="uk-UA" sz="2000" smtClean="0"/>
              <a:t>é</a:t>
            </a:r>
            <a:r>
              <a:rPr lang="en-US" sz="2000" smtClean="0"/>
              <a:t>sidentielle</a:t>
            </a:r>
            <a:endParaRPr lang="ru-RU" sz="2000" smtClean="0"/>
          </a:p>
          <a:p>
            <a:pPr>
              <a:spcBef>
                <a:spcPct val="0"/>
              </a:spcBef>
            </a:pPr>
            <a:r>
              <a:rPr lang="en-US" sz="2000" b="1" smtClean="0"/>
              <a:t>Chef de l'</a:t>
            </a:r>
            <a:r>
              <a:rPr lang="uk-UA" sz="2000" b="1" smtClean="0"/>
              <a:t>É</a:t>
            </a:r>
            <a:r>
              <a:rPr lang="en-US" sz="2000" b="1" smtClean="0"/>
              <a:t>tat</a:t>
            </a:r>
            <a:r>
              <a:rPr lang="uk-UA" sz="2000" b="1" smtClean="0"/>
              <a:t>: </a:t>
            </a:r>
            <a:r>
              <a:rPr lang="en-US" sz="2000" smtClean="0"/>
              <a:t>Pr</a:t>
            </a:r>
            <a:r>
              <a:rPr lang="uk-UA" sz="2000" smtClean="0"/>
              <a:t>é</a:t>
            </a:r>
            <a:r>
              <a:rPr lang="en-US" sz="2000" smtClean="0"/>
              <a:t>sident</a:t>
            </a:r>
            <a:endParaRPr lang="ru-RU" sz="2000" smtClean="0"/>
          </a:p>
          <a:p>
            <a:pPr>
              <a:spcBef>
                <a:spcPct val="0"/>
              </a:spcBef>
            </a:pPr>
            <a:r>
              <a:rPr lang="en-US" sz="2000" b="1" smtClean="0"/>
              <a:t>Devise</a:t>
            </a:r>
            <a:r>
              <a:rPr lang="uk-UA" sz="2000" b="1" smtClean="0"/>
              <a:t>:</a:t>
            </a:r>
            <a:r>
              <a:rPr lang="en-US" sz="2000" smtClean="0"/>
              <a:t> Justice, Paix et Travail</a:t>
            </a:r>
            <a:endParaRPr lang="ru-RU" sz="2000" smtClean="0"/>
          </a:p>
          <a:p>
            <a:pPr>
              <a:spcBef>
                <a:spcPct val="0"/>
              </a:spcBef>
            </a:pPr>
            <a:r>
              <a:rPr lang="en-US" sz="2000" b="1" smtClean="0"/>
              <a:t>Langue officielle</a:t>
            </a:r>
            <a:r>
              <a:rPr lang="uk-UA" sz="2000" b="1" smtClean="0"/>
              <a:t>:</a:t>
            </a:r>
            <a:r>
              <a:rPr lang="en-US" sz="2000" smtClean="0"/>
              <a:t> français</a:t>
            </a:r>
            <a:endParaRPr lang="ru-RU" sz="2000" smtClean="0"/>
          </a:p>
          <a:p>
            <a:pPr>
              <a:spcBef>
                <a:spcPct val="0"/>
              </a:spcBef>
            </a:pPr>
            <a:r>
              <a:rPr lang="en-US" sz="2000" b="1" smtClean="0"/>
              <a:t>Monnaie</a:t>
            </a:r>
            <a:r>
              <a:rPr lang="uk-UA" sz="2000" b="1" smtClean="0"/>
              <a:t>:</a:t>
            </a:r>
            <a:r>
              <a:rPr lang="en-US" sz="2000" smtClean="0"/>
              <a:t> franc congolais</a:t>
            </a:r>
            <a:endParaRPr lang="ru-RU" sz="2000" smtClean="0"/>
          </a:p>
          <a:p>
            <a:pPr>
              <a:spcBef>
                <a:spcPct val="0"/>
              </a:spcBef>
            </a:pPr>
            <a:r>
              <a:rPr lang="en-US" sz="2000" b="1" smtClean="0"/>
              <a:t>Resources</a:t>
            </a:r>
            <a:r>
              <a:rPr lang="uk-UA" sz="2000" b="1" smtClean="0"/>
              <a:t>: </a:t>
            </a:r>
            <a:r>
              <a:rPr lang="en-US" sz="2000" smtClean="0"/>
              <a:t>caf</a:t>
            </a:r>
            <a:r>
              <a:rPr lang="uk-UA" sz="2000" smtClean="0"/>
              <a:t>é</a:t>
            </a:r>
            <a:r>
              <a:rPr lang="en-US" sz="2000" smtClean="0"/>
              <a:t>, cacao, coton, bois, diamants, cobalt, cuivre, p</a:t>
            </a:r>
            <a:r>
              <a:rPr lang="uk-UA" sz="2000" smtClean="0"/>
              <a:t>é</a:t>
            </a:r>
            <a:r>
              <a:rPr lang="en-US" sz="2000" smtClean="0"/>
              <a:t>trole</a:t>
            </a:r>
            <a:endParaRPr lang="ru-RU" sz="2000" smtClean="0"/>
          </a:p>
          <a:p>
            <a:pPr>
              <a:spcBef>
                <a:spcPct val="0"/>
              </a:spcBef>
            </a:pPr>
            <a:endParaRPr lang="ru-RU" smtClean="0"/>
          </a:p>
        </p:txBody>
      </p:sp>
      <p:pic>
        <p:nvPicPr>
          <p:cNvPr id="5" name="Содержимое 4" descr="E:\congo_kinshasa.gif"/>
          <p:cNvPicPr>
            <a:picLocks noGrp="1"/>
          </p:cNvPicPr>
          <p:nvPr>
            <p:ph sz="half" idx="1"/>
          </p:nvPr>
        </p:nvPicPr>
        <p:blipFill>
          <a:blip r:embed="rId2"/>
          <a:srcRect/>
          <a:stretch>
            <a:fillRect/>
          </a:stretch>
        </p:blipFill>
        <p:spPr>
          <a:xfrm>
            <a:off x="3643313" y="357188"/>
            <a:ext cx="5286375" cy="6072187"/>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500"/>
                                        <p:tgtEl>
                                          <p:spTgt spid="3">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blinds(horizontal)">
                                      <p:cBhvr>
                                        <p:cTn id="34" dur="500"/>
                                        <p:tgtEl>
                                          <p:spTgt spid="3">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4"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 from="(-#ppt_w/2)" to="(#ppt_x)" calcmode="lin" valueType="num">
                                      <p:cBhvr>
                                        <p:cTn id="39" dur="600" fill="hold">
                                          <p:stCondLst>
                                            <p:cond delay="0"/>
                                          </p:stCondLst>
                                        </p:cTn>
                                        <p:tgtEl>
                                          <p:spTgt spid="5"/>
                                        </p:tgtEl>
                                        <p:attrNameLst>
                                          <p:attrName>ppt_x</p:attrName>
                                        </p:attrNameLst>
                                      </p:cBhvr>
                                    </p:anim>
                                    <p:anim from="0" to="-1.0" calcmode="lin" valueType="num">
                                      <p:cBhvr>
                                        <p:cTn id="40" dur="200" decel="50000" autoRev="1" fill="hold">
                                          <p:stCondLst>
                                            <p:cond delay="600"/>
                                          </p:stCondLst>
                                        </p:cTn>
                                        <p:tgtEl>
                                          <p:spTgt spid="5"/>
                                        </p:tgtEl>
                                        <p:attrNameLst>
                                          <p:attrName>xshear</p:attrName>
                                        </p:attrNameLst>
                                      </p:cBhvr>
                                    </p:anim>
                                    <p:animScale>
                                      <p:cBhvr>
                                        <p:cTn id="41" dur="200" decel="100000" autoRev="1" fill="hold">
                                          <p:stCondLst>
                                            <p:cond delay="600"/>
                                          </p:stCondLst>
                                        </p:cTn>
                                        <p:tgtEl>
                                          <p:spTgt spid="5"/>
                                        </p:tgtEl>
                                      </p:cBhvr>
                                      <p:from x="100000" y="100000"/>
                                      <p:to x="80000" y="100000"/>
                                    </p:animScale>
                                    <p:anim by="(#ppt_h/3+#ppt_w*0.1)" calcmode="lin" valueType="num">
                                      <p:cBhvr additive="sum">
                                        <p:cTn id="42"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8313" y="476250"/>
            <a:ext cx="8329612" cy="6240463"/>
          </a:xfrm>
        </p:spPr>
        <p:txBody>
          <a:bodyPr>
            <a:normAutofit fontScale="70000" lnSpcReduction="20000"/>
          </a:bodyPr>
          <a:lstStyle/>
          <a:p>
            <a:pPr marL="448056" indent="-384048" fontAlgn="auto">
              <a:spcAft>
                <a:spcPts val="0"/>
              </a:spcAft>
              <a:buFont typeface="Wingdings 2"/>
              <a:buChar char=""/>
              <a:defRPr/>
            </a:pPr>
            <a:r>
              <a:rPr lang="en-US" sz="5100" b="1" dirty="0" smtClean="0"/>
              <a:t>G</a:t>
            </a:r>
            <a:r>
              <a:rPr lang="uk-UA" sz="5100" b="1" dirty="0" smtClean="0"/>
              <a:t>é</a:t>
            </a:r>
            <a:r>
              <a:rPr lang="en-US" sz="5100" b="1" dirty="0" smtClean="0"/>
              <a:t>n</a:t>
            </a:r>
            <a:r>
              <a:rPr lang="uk-UA" sz="5100" b="1" dirty="0" smtClean="0"/>
              <a:t>é</a:t>
            </a:r>
            <a:r>
              <a:rPr lang="en-US" sz="5100" b="1" dirty="0" err="1" smtClean="0"/>
              <a:t>ralit</a:t>
            </a:r>
            <a:r>
              <a:rPr lang="uk-UA" sz="5100" b="1" dirty="0" smtClean="0"/>
              <a:t>é</a:t>
            </a:r>
            <a:r>
              <a:rPr lang="en-US" sz="5100" b="1" dirty="0" smtClean="0"/>
              <a:t>s</a:t>
            </a:r>
            <a:endParaRPr lang="ru-RU" sz="5100" dirty="0" smtClean="0"/>
          </a:p>
          <a:p>
            <a:pPr marL="448056" indent="-384048" fontAlgn="auto">
              <a:spcAft>
                <a:spcPts val="0"/>
              </a:spcAft>
              <a:buFont typeface="Wingdings 2"/>
              <a:buChar char=""/>
              <a:defRPr/>
            </a:pPr>
            <a:r>
              <a:rPr lang="en-US" dirty="0" smtClean="0"/>
              <a:t>  La </a:t>
            </a:r>
            <a:r>
              <a:rPr lang="uk-UA" dirty="0" smtClean="0"/>
              <a:t>Ré</a:t>
            </a:r>
            <a:r>
              <a:rPr lang="en-US" dirty="0" err="1" smtClean="0"/>
              <a:t>publique</a:t>
            </a:r>
            <a:r>
              <a:rPr lang="en-US" dirty="0" smtClean="0"/>
              <a:t> </a:t>
            </a:r>
            <a:r>
              <a:rPr lang="en-US" dirty="0" err="1" smtClean="0"/>
              <a:t>démocratique</a:t>
            </a:r>
            <a:r>
              <a:rPr lang="en-US" dirty="0" smtClean="0"/>
              <a:t> du Congo </a:t>
            </a:r>
            <a:r>
              <a:rPr lang="en-US" dirty="0" err="1" smtClean="0"/>
              <a:t>est</a:t>
            </a:r>
            <a:r>
              <a:rPr lang="en-US" dirty="0" smtClean="0"/>
              <a:t> </a:t>
            </a:r>
            <a:r>
              <a:rPr lang="en-US" dirty="0" err="1" smtClean="0"/>
              <a:t>appelée</a:t>
            </a:r>
            <a:r>
              <a:rPr lang="en-US" dirty="0" smtClean="0"/>
              <a:t> </a:t>
            </a:r>
            <a:r>
              <a:rPr lang="en-US" dirty="0" err="1" smtClean="0"/>
              <a:t>aussi</a:t>
            </a:r>
            <a:r>
              <a:rPr lang="en-US" dirty="0" smtClean="0"/>
              <a:t> le Congo-Kinshasa pour la </a:t>
            </a:r>
            <a:r>
              <a:rPr lang="en-US" dirty="0" err="1" smtClean="0"/>
              <a:t>différencier</a:t>
            </a:r>
            <a:r>
              <a:rPr lang="en-US" dirty="0" smtClean="0"/>
              <a:t> de la </a:t>
            </a:r>
            <a:r>
              <a:rPr lang="en-US" dirty="0" err="1" smtClean="0"/>
              <a:t>république</a:t>
            </a:r>
            <a:r>
              <a:rPr lang="en-US" dirty="0" smtClean="0"/>
              <a:t> du Congo, </a:t>
            </a:r>
            <a:r>
              <a:rPr lang="en-US" dirty="0" err="1" smtClean="0"/>
              <a:t>appelée</a:t>
            </a:r>
            <a:r>
              <a:rPr lang="en-US" dirty="0" smtClean="0"/>
              <a:t> le Congo-Brazzaville. C '</a:t>
            </a:r>
            <a:r>
              <a:rPr lang="en-US" dirty="0" err="1" smtClean="0"/>
              <a:t>est</a:t>
            </a:r>
            <a:r>
              <a:rPr lang="en-US" dirty="0" smtClean="0"/>
              <a:t> un pays d '</a:t>
            </a:r>
            <a:r>
              <a:rPr lang="en-US" dirty="0" err="1" smtClean="0"/>
              <a:t>Afrique</a:t>
            </a:r>
            <a:r>
              <a:rPr lang="en-US" dirty="0" smtClean="0"/>
              <a:t> d '</a:t>
            </a:r>
            <a:r>
              <a:rPr lang="en-US" dirty="0" err="1" smtClean="0"/>
              <a:t>une</a:t>
            </a:r>
            <a:r>
              <a:rPr lang="en-US" dirty="0" smtClean="0"/>
              <a:t> </a:t>
            </a:r>
            <a:r>
              <a:rPr lang="en-US" dirty="0" err="1" smtClean="0"/>
              <a:t>très</a:t>
            </a:r>
            <a:r>
              <a:rPr lang="en-US" dirty="0" smtClean="0"/>
              <a:t> </a:t>
            </a:r>
            <a:r>
              <a:rPr lang="en-US" dirty="0" err="1" smtClean="0"/>
              <a:t>grande</a:t>
            </a:r>
            <a:r>
              <a:rPr lang="en-US" dirty="0" smtClean="0"/>
              <a:t>  </a:t>
            </a:r>
            <a:r>
              <a:rPr lang="en-US" dirty="0" err="1" smtClean="0"/>
              <a:t>superficie</a:t>
            </a:r>
            <a:r>
              <a:rPr lang="en-US" dirty="0" smtClean="0"/>
              <a:t>, </a:t>
            </a:r>
            <a:r>
              <a:rPr lang="en-US" dirty="0" err="1" smtClean="0"/>
              <a:t>quatre</a:t>
            </a:r>
            <a:r>
              <a:rPr lang="en-US" dirty="0" smtClean="0"/>
              <a:t> </a:t>
            </a:r>
            <a:r>
              <a:rPr lang="en-US" dirty="0" err="1" smtClean="0"/>
              <a:t>fois</a:t>
            </a:r>
            <a:r>
              <a:rPr lang="en-US" dirty="0" smtClean="0"/>
              <a:t> plus </a:t>
            </a:r>
            <a:r>
              <a:rPr lang="en-US" dirty="0" err="1" smtClean="0"/>
              <a:t>que</a:t>
            </a:r>
            <a:r>
              <a:rPr lang="en-US" dirty="0" smtClean="0"/>
              <a:t> la France </a:t>
            </a:r>
            <a:r>
              <a:rPr lang="en-US" dirty="0" err="1" smtClean="0"/>
              <a:t>ou</a:t>
            </a:r>
            <a:r>
              <a:rPr lang="en-US" dirty="0" smtClean="0"/>
              <a:t> </a:t>
            </a:r>
            <a:r>
              <a:rPr lang="en-US" dirty="0" err="1" smtClean="0"/>
              <a:t>deux</a:t>
            </a:r>
            <a:r>
              <a:rPr lang="en-US" dirty="0" smtClean="0"/>
              <a:t> </a:t>
            </a:r>
            <a:r>
              <a:rPr lang="en-US" dirty="0" err="1" smtClean="0"/>
              <a:t>fois</a:t>
            </a:r>
            <a:r>
              <a:rPr lang="en-US" dirty="0" smtClean="0"/>
              <a:t> plus </a:t>
            </a:r>
            <a:r>
              <a:rPr lang="en-US" dirty="0" err="1" smtClean="0"/>
              <a:t>que</a:t>
            </a:r>
            <a:r>
              <a:rPr lang="en-US" dirty="0" smtClean="0"/>
              <a:t> le </a:t>
            </a:r>
            <a:r>
              <a:rPr lang="en-US" dirty="0" err="1" smtClean="0"/>
              <a:t>Ouébec</a:t>
            </a:r>
            <a:r>
              <a:rPr lang="en-US" dirty="0" smtClean="0"/>
              <a:t>. En </a:t>
            </a:r>
            <a:r>
              <a:rPr lang="en-US" dirty="0" err="1" smtClean="0"/>
              <a:t>Afrique</a:t>
            </a:r>
            <a:r>
              <a:rPr lang="en-US" dirty="0" smtClean="0"/>
              <a:t>, </a:t>
            </a:r>
            <a:r>
              <a:rPr lang="en-US" dirty="0" err="1" smtClean="0"/>
              <a:t>seuls</a:t>
            </a:r>
            <a:r>
              <a:rPr lang="en-US" dirty="0" smtClean="0"/>
              <a:t> le Soudan et  </a:t>
            </a:r>
            <a:r>
              <a:rPr lang="en-US" dirty="0" err="1" smtClean="0"/>
              <a:t>l'Alg</a:t>
            </a:r>
            <a:r>
              <a:rPr lang="uk-UA" dirty="0" smtClean="0"/>
              <a:t>é</a:t>
            </a:r>
            <a:r>
              <a:rPr lang="en-US" dirty="0" err="1" smtClean="0"/>
              <a:t>rie</a:t>
            </a:r>
            <a:r>
              <a:rPr lang="en-US" dirty="0" smtClean="0"/>
              <a:t> </a:t>
            </a:r>
            <a:r>
              <a:rPr lang="en-US" dirty="0" err="1" smtClean="0"/>
              <a:t>sont</a:t>
            </a:r>
            <a:r>
              <a:rPr lang="en-US" dirty="0" smtClean="0"/>
              <a:t> plus </a:t>
            </a:r>
            <a:r>
              <a:rPr lang="uk-UA" dirty="0" smtClean="0"/>
              <a:t>é</a:t>
            </a:r>
            <a:r>
              <a:rPr lang="en-US" dirty="0" err="1" smtClean="0"/>
              <a:t>tendus</a:t>
            </a:r>
            <a:r>
              <a:rPr lang="en-US" dirty="0" smtClean="0"/>
              <a:t> </a:t>
            </a:r>
            <a:r>
              <a:rPr lang="en-US" dirty="0" err="1" smtClean="0"/>
              <a:t>que</a:t>
            </a:r>
            <a:r>
              <a:rPr lang="en-US" dirty="0" smtClean="0"/>
              <a:t> le Congo-Kinshasa.</a:t>
            </a:r>
            <a:endParaRPr lang="ru-RU" dirty="0" smtClean="0"/>
          </a:p>
          <a:p>
            <a:pPr marL="448056" indent="-384048" fontAlgn="auto">
              <a:spcAft>
                <a:spcPts val="0"/>
              </a:spcAft>
              <a:buFont typeface="Wingdings 2"/>
              <a:buChar char=""/>
              <a:defRPr/>
            </a:pPr>
            <a:r>
              <a:rPr lang="en-US" dirty="0" smtClean="0"/>
              <a:t>  Entre 1971 et 1997, la </a:t>
            </a:r>
            <a:r>
              <a:rPr lang="uk-UA" dirty="0" smtClean="0"/>
              <a:t>Ré</a:t>
            </a:r>
            <a:r>
              <a:rPr lang="en-US" dirty="0" err="1" smtClean="0"/>
              <a:t>publique</a:t>
            </a:r>
            <a:r>
              <a:rPr lang="en-US" dirty="0" smtClean="0"/>
              <a:t> </a:t>
            </a:r>
            <a:r>
              <a:rPr lang="en-US" dirty="0" err="1" smtClean="0"/>
              <a:t>démocratique</a:t>
            </a:r>
            <a:r>
              <a:rPr lang="en-US" dirty="0" smtClean="0"/>
              <a:t> du Congo portrait le nom de </a:t>
            </a:r>
            <a:r>
              <a:rPr lang="en-US" dirty="0" err="1" smtClean="0"/>
              <a:t>Zaїre</a:t>
            </a:r>
            <a:r>
              <a:rPr lang="en-US" dirty="0" smtClean="0"/>
              <a:t>.</a:t>
            </a:r>
            <a:endParaRPr lang="ru-RU" dirty="0" smtClean="0"/>
          </a:p>
          <a:p>
            <a:pPr marL="448056" indent="-384048" fontAlgn="auto">
              <a:spcAft>
                <a:spcPts val="0"/>
              </a:spcAft>
              <a:buFont typeface="Wingdings 2"/>
              <a:buChar char=""/>
              <a:defRPr/>
            </a:pPr>
            <a:r>
              <a:rPr lang="en-US" dirty="0" smtClean="0"/>
              <a:t>  Le </a:t>
            </a:r>
            <a:r>
              <a:rPr lang="en-US" dirty="0" err="1" smtClean="0"/>
              <a:t>nord</a:t>
            </a:r>
            <a:r>
              <a:rPr lang="en-US" dirty="0" smtClean="0"/>
              <a:t> du pays </a:t>
            </a:r>
            <a:r>
              <a:rPr lang="en-US" dirty="0" err="1" smtClean="0"/>
              <a:t>est</a:t>
            </a:r>
            <a:r>
              <a:rPr lang="en-US" dirty="0" smtClean="0"/>
              <a:t> </a:t>
            </a:r>
            <a:r>
              <a:rPr lang="en-US" dirty="0" err="1" smtClean="0"/>
              <a:t>une</a:t>
            </a:r>
            <a:r>
              <a:rPr lang="en-US" dirty="0" smtClean="0"/>
              <a:t> des plus </a:t>
            </a:r>
            <a:r>
              <a:rPr lang="en-US" dirty="0" err="1" smtClean="0"/>
              <a:t>grandes</a:t>
            </a:r>
            <a:r>
              <a:rPr lang="en-US" dirty="0" smtClean="0"/>
              <a:t> r</a:t>
            </a:r>
            <a:r>
              <a:rPr lang="uk-UA" dirty="0" smtClean="0"/>
              <a:t>é</a:t>
            </a:r>
            <a:r>
              <a:rPr lang="en-US" dirty="0" err="1" smtClean="0"/>
              <a:t>gions</a:t>
            </a:r>
            <a:r>
              <a:rPr lang="en-US" dirty="0" smtClean="0"/>
              <a:t> de </a:t>
            </a:r>
            <a:r>
              <a:rPr lang="en-US" dirty="0" err="1" smtClean="0"/>
              <a:t>forêt</a:t>
            </a:r>
            <a:r>
              <a:rPr lang="en-US" dirty="0" smtClean="0"/>
              <a:t> au monde. </a:t>
            </a:r>
            <a:r>
              <a:rPr lang="en-US" dirty="0" err="1" smtClean="0"/>
              <a:t>L'est</a:t>
            </a:r>
            <a:r>
              <a:rPr lang="en-US" dirty="0" smtClean="0"/>
              <a:t> du pays </a:t>
            </a:r>
            <a:r>
              <a:rPr lang="en-US" dirty="0" err="1" smtClean="0"/>
              <a:t>est</a:t>
            </a:r>
            <a:r>
              <a:rPr lang="en-US" dirty="0" smtClean="0"/>
              <a:t> la zone des </a:t>
            </a:r>
            <a:r>
              <a:rPr lang="en-US" dirty="0" err="1" smtClean="0"/>
              <a:t>montagnes</a:t>
            </a:r>
            <a:r>
              <a:rPr lang="en-US" dirty="0" smtClean="0"/>
              <a:t>, des </a:t>
            </a:r>
            <a:r>
              <a:rPr lang="en-US" dirty="0" err="1" smtClean="0"/>
              <a:t>grands</a:t>
            </a:r>
            <a:r>
              <a:rPr lang="en-US" dirty="0" smtClean="0"/>
              <a:t> </a:t>
            </a:r>
            <a:r>
              <a:rPr lang="en-US" dirty="0" err="1" smtClean="0"/>
              <a:t>lacs</a:t>
            </a:r>
            <a:r>
              <a:rPr lang="en-US" dirty="0" smtClean="0"/>
              <a:t> et des </a:t>
            </a:r>
            <a:r>
              <a:rPr lang="en-US" dirty="0" err="1" smtClean="0"/>
              <a:t>volcans</a:t>
            </a:r>
            <a:r>
              <a:rPr lang="en-US" dirty="0" smtClean="0"/>
              <a:t>. Le </a:t>
            </a:r>
            <a:r>
              <a:rPr lang="en-US" dirty="0" err="1" smtClean="0"/>
              <a:t>sud</a:t>
            </a:r>
            <a:r>
              <a:rPr lang="en-US" dirty="0" smtClean="0"/>
              <a:t> et le centre, region de </a:t>
            </a:r>
            <a:r>
              <a:rPr lang="en-US" dirty="0" err="1" smtClean="0"/>
              <a:t>savane</a:t>
            </a:r>
            <a:r>
              <a:rPr lang="en-US" dirty="0" smtClean="0"/>
              <a:t> arbor</a:t>
            </a:r>
            <a:r>
              <a:rPr lang="uk-UA" dirty="0" smtClean="0"/>
              <a:t>é</a:t>
            </a:r>
            <a:r>
              <a:rPr lang="en-US" dirty="0" smtClean="0"/>
              <a:t>e, </a:t>
            </a:r>
            <a:r>
              <a:rPr lang="en-US" dirty="0" err="1" smtClean="0"/>
              <a:t>forment</a:t>
            </a:r>
            <a:r>
              <a:rPr lang="en-US" dirty="0" smtClean="0"/>
              <a:t> un haut plateau riche en </a:t>
            </a:r>
            <a:r>
              <a:rPr lang="en-US" dirty="0" err="1" smtClean="0"/>
              <a:t>minerai</a:t>
            </a:r>
            <a:r>
              <a:rPr lang="en-US" dirty="0" smtClean="0"/>
              <a:t>. À </a:t>
            </a:r>
            <a:r>
              <a:rPr lang="en-US" dirty="0" err="1" smtClean="0"/>
              <a:t>l'extrême</a:t>
            </a:r>
            <a:r>
              <a:rPr lang="en-US" dirty="0" smtClean="0"/>
              <a:t> </a:t>
            </a:r>
            <a:r>
              <a:rPr lang="en-US" dirty="0" err="1" smtClean="0"/>
              <a:t>ouest,une</a:t>
            </a:r>
            <a:r>
              <a:rPr lang="en-US" dirty="0" smtClean="0"/>
              <a:t> </a:t>
            </a:r>
            <a:r>
              <a:rPr lang="en-US" dirty="0" err="1" smtClean="0"/>
              <a:t>côte</a:t>
            </a:r>
            <a:r>
              <a:rPr lang="en-US" dirty="0" smtClean="0"/>
              <a:t> s'</a:t>
            </a:r>
            <a:r>
              <a:rPr lang="uk-UA" dirty="0" smtClean="0"/>
              <a:t>é</a:t>
            </a:r>
            <a:r>
              <a:rPr lang="en-US" dirty="0" smtClean="0"/>
              <a:t>tale </a:t>
            </a:r>
            <a:r>
              <a:rPr lang="en-US" dirty="0" err="1" smtClean="0"/>
              <a:t>sur</a:t>
            </a:r>
            <a:r>
              <a:rPr lang="en-US" dirty="0" smtClean="0"/>
              <a:t> </a:t>
            </a:r>
            <a:r>
              <a:rPr lang="en-US" dirty="0" err="1" smtClean="0"/>
              <a:t>l'oc</a:t>
            </a:r>
            <a:r>
              <a:rPr lang="uk-UA" dirty="0" smtClean="0"/>
              <a:t>é</a:t>
            </a:r>
            <a:r>
              <a:rPr lang="en-US" dirty="0" smtClean="0"/>
              <a:t>an </a:t>
            </a:r>
            <a:r>
              <a:rPr lang="en-US" dirty="0" err="1" smtClean="0"/>
              <a:t>Atlantique</a:t>
            </a:r>
            <a:r>
              <a:rPr lang="en-US" dirty="0" smtClean="0"/>
              <a:t>.</a:t>
            </a:r>
            <a:endParaRPr lang="ru-RU" dirty="0" smtClean="0"/>
          </a:p>
          <a:p>
            <a:pPr marL="448056" indent="-384048" fontAlgn="auto">
              <a:spcAft>
                <a:spcPts val="0"/>
              </a:spcAft>
              <a:buFont typeface="Wingdings 2"/>
              <a:buChar char=""/>
              <a:defRPr/>
            </a:pPr>
            <a:r>
              <a:rPr lang="en-US" dirty="0" smtClean="0"/>
              <a:t>  La </a:t>
            </a:r>
            <a:r>
              <a:rPr lang="uk-UA" dirty="0" smtClean="0"/>
              <a:t>Ré</a:t>
            </a:r>
            <a:r>
              <a:rPr lang="en-US" dirty="0" err="1" smtClean="0"/>
              <a:t>publique</a:t>
            </a:r>
            <a:r>
              <a:rPr lang="en-US" dirty="0" smtClean="0"/>
              <a:t> </a:t>
            </a:r>
            <a:r>
              <a:rPr lang="en-US" dirty="0" err="1" smtClean="0"/>
              <a:t>démocratique</a:t>
            </a:r>
            <a:r>
              <a:rPr lang="en-US" dirty="0" smtClean="0"/>
              <a:t> du Congo </a:t>
            </a:r>
            <a:r>
              <a:rPr lang="en-US" dirty="0" err="1" smtClean="0"/>
              <a:t>est</a:t>
            </a:r>
            <a:r>
              <a:rPr lang="en-US" dirty="0" smtClean="0"/>
              <a:t> </a:t>
            </a:r>
            <a:r>
              <a:rPr lang="en-US" dirty="0" err="1" smtClean="0"/>
              <a:t>divis</a:t>
            </a:r>
            <a:r>
              <a:rPr lang="uk-UA" dirty="0" smtClean="0"/>
              <a:t>é</a:t>
            </a:r>
            <a:r>
              <a:rPr lang="en-US" dirty="0" smtClean="0"/>
              <a:t>e en 11 r</a:t>
            </a:r>
            <a:r>
              <a:rPr lang="uk-UA" dirty="0" smtClean="0"/>
              <a:t>é</a:t>
            </a:r>
            <a:r>
              <a:rPr lang="en-US" dirty="0" err="1" smtClean="0"/>
              <a:t>gions</a:t>
            </a:r>
            <a:r>
              <a:rPr lang="en-US" dirty="0" smtClean="0"/>
              <a:t> (</a:t>
            </a:r>
            <a:r>
              <a:rPr lang="en-US" dirty="0" err="1" smtClean="0"/>
              <a:t>ou</a:t>
            </a:r>
            <a:r>
              <a:rPr lang="en-US" dirty="0" smtClean="0"/>
              <a:t> provinces) </a:t>
            </a:r>
            <a:r>
              <a:rPr lang="en-US" dirty="0" err="1" smtClean="0"/>
              <a:t>dont</a:t>
            </a:r>
            <a:r>
              <a:rPr lang="en-US" dirty="0" smtClean="0"/>
              <a:t> la </a:t>
            </a:r>
            <a:r>
              <a:rPr lang="en-US" dirty="0" err="1" smtClean="0"/>
              <a:t>ville</a:t>
            </a:r>
            <a:r>
              <a:rPr lang="en-US" dirty="0" smtClean="0"/>
              <a:t> de Kinshasa qui a le </a:t>
            </a:r>
            <a:r>
              <a:rPr lang="en-US" dirty="0" err="1" smtClean="0"/>
              <a:t>statut</a:t>
            </a:r>
            <a:r>
              <a:rPr lang="en-US" dirty="0" smtClean="0"/>
              <a:t> de region. Les r</a:t>
            </a:r>
            <a:r>
              <a:rPr lang="uk-UA" dirty="0" smtClean="0"/>
              <a:t>é</a:t>
            </a:r>
            <a:r>
              <a:rPr lang="en-US" dirty="0" err="1" smtClean="0"/>
              <a:t>gions</a:t>
            </a:r>
            <a:r>
              <a:rPr lang="en-US" dirty="0" smtClean="0"/>
              <a:t> </a:t>
            </a:r>
            <a:r>
              <a:rPr lang="en-US" dirty="0" err="1" smtClean="0"/>
              <a:t>sont</a:t>
            </a:r>
            <a:r>
              <a:rPr lang="en-US" dirty="0" smtClean="0"/>
              <a:t> </a:t>
            </a:r>
            <a:r>
              <a:rPr lang="en-US" dirty="0" err="1" smtClean="0"/>
              <a:t>subdivis</a:t>
            </a:r>
            <a:r>
              <a:rPr lang="uk-UA" dirty="0" smtClean="0"/>
              <a:t>é</a:t>
            </a:r>
            <a:r>
              <a:rPr lang="en-US" dirty="0" err="1" smtClean="0"/>
              <a:t>es</a:t>
            </a:r>
            <a:r>
              <a:rPr lang="en-US" dirty="0" smtClean="0"/>
              <a:t> en </a:t>
            </a:r>
            <a:r>
              <a:rPr lang="en-US" dirty="0" err="1" smtClean="0"/>
              <a:t>sous</a:t>
            </a:r>
            <a:r>
              <a:rPr lang="en-US" dirty="0" smtClean="0"/>
              <a:t>- regions, </a:t>
            </a:r>
            <a:r>
              <a:rPr lang="en-US" dirty="0" err="1" smtClean="0"/>
              <a:t>celles-ci</a:t>
            </a:r>
            <a:r>
              <a:rPr lang="en-US" dirty="0" smtClean="0"/>
              <a:t> en zones et les zones en </a:t>
            </a:r>
            <a:r>
              <a:rPr lang="en-US" dirty="0" err="1" smtClean="0"/>
              <a:t>collectivit</a:t>
            </a:r>
            <a:r>
              <a:rPr lang="uk-UA" dirty="0" smtClean="0"/>
              <a:t>é</a:t>
            </a:r>
            <a:r>
              <a:rPr lang="en-US" dirty="0" smtClean="0"/>
              <a:t>s. </a:t>
            </a:r>
            <a:r>
              <a:rPr lang="en-US" dirty="0" err="1" smtClean="0"/>
              <a:t>Chaque</a:t>
            </a:r>
            <a:r>
              <a:rPr lang="en-US" dirty="0" smtClean="0"/>
              <a:t> </a:t>
            </a:r>
            <a:r>
              <a:rPr lang="en-US" dirty="0" err="1" smtClean="0"/>
              <a:t>collectivit</a:t>
            </a:r>
            <a:r>
              <a:rPr lang="uk-UA" dirty="0" smtClean="0"/>
              <a:t>é</a:t>
            </a:r>
            <a:r>
              <a:rPr lang="en-US" dirty="0" smtClean="0"/>
              <a:t> </a:t>
            </a:r>
            <a:r>
              <a:rPr lang="en-US" dirty="0" err="1" smtClean="0"/>
              <a:t>comprend</a:t>
            </a:r>
            <a:r>
              <a:rPr lang="en-US" dirty="0" smtClean="0"/>
              <a:t> des </a:t>
            </a:r>
            <a:r>
              <a:rPr lang="en-US" dirty="0" err="1" smtClean="0"/>
              <a:t>groupements</a:t>
            </a:r>
            <a:r>
              <a:rPr lang="en-US" dirty="0" smtClean="0"/>
              <a:t> qui, à </a:t>
            </a:r>
            <a:r>
              <a:rPr lang="en-US" dirty="0" err="1" smtClean="0"/>
              <a:t>leur</a:t>
            </a:r>
            <a:r>
              <a:rPr lang="en-US" dirty="0" smtClean="0"/>
              <a:t> tour, </a:t>
            </a:r>
            <a:r>
              <a:rPr lang="en-US" dirty="0" err="1" smtClean="0"/>
              <a:t>comptent</a:t>
            </a:r>
            <a:r>
              <a:rPr lang="en-US" dirty="0" smtClean="0"/>
              <a:t> de </a:t>
            </a:r>
            <a:r>
              <a:rPr lang="en-US" dirty="0" err="1" smtClean="0"/>
              <a:t>nombreux</a:t>
            </a:r>
            <a:r>
              <a:rPr lang="en-US" dirty="0" smtClean="0"/>
              <a:t>  villages.</a:t>
            </a:r>
            <a:endParaRPr lang="ru-RU" dirty="0" smtClean="0"/>
          </a:p>
          <a:p>
            <a:pPr marL="448056" indent="-384048" fontAlgn="auto">
              <a:spcAft>
                <a:spcPts val="0"/>
              </a:spcAft>
              <a:buFont typeface="Wingdings 2"/>
              <a:buChar char=""/>
              <a:defRPr/>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2000"/>
                                        <p:tgtEl>
                                          <p:spTgt spid="3">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amond(in)">
                                      <p:cBhvr>
                                        <p:cTn id="13" dur="2000"/>
                                        <p:tgtEl>
                                          <p:spTgt spid="3">
                                            <p:txEl>
                                              <p:pRg st="2" end="2"/>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amond(in)">
                                      <p:cBhvr>
                                        <p:cTn id="16" dur="2000"/>
                                        <p:tgtEl>
                                          <p:spTgt spid="3">
                                            <p:txEl>
                                              <p:pRg st="3" end="3"/>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amond(in)">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8288"/>
            <a:ext cx="8229600" cy="1398587"/>
          </a:xfrm>
        </p:spPr>
        <p:txBody>
          <a:bodyPr/>
          <a:lstStyle/>
          <a:p>
            <a:pPr marL="484632" indent="0" fontAlgn="auto">
              <a:spcAft>
                <a:spcPts val="0"/>
              </a:spcAft>
              <a:defRPr/>
            </a:pPr>
            <a:endParaRPr lang="ru-RU">
              <a:solidFill>
                <a:schemeClr val="accent1">
                  <a:tint val="83000"/>
                  <a:satMod val="150000"/>
                </a:schemeClr>
              </a:solidFill>
            </a:endParaRPr>
          </a:p>
        </p:txBody>
      </p:sp>
      <p:pic>
        <p:nvPicPr>
          <p:cNvPr id="4" name="Содержимое 3" descr="E:\240px-Kinshasa-Gombe,_from_CCIC.JPG"/>
          <p:cNvPicPr>
            <a:picLocks noGrp="1"/>
          </p:cNvPicPr>
          <p:nvPr>
            <p:ph idx="1"/>
          </p:nvPr>
        </p:nvPicPr>
        <p:blipFill>
          <a:blip r:embed="rId2"/>
          <a:srcRect/>
          <a:stretch>
            <a:fillRect/>
          </a:stretch>
        </p:blipFill>
        <p:spPr>
          <a:xfrm>
            <a:off x="214313" y="214313"/>
            <a:ext cx="8715375" cy="62865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288" y="333375"/>
            <a:ext cx="8258175" cy="6240463"/>
          </a:xfrm>
        </p:spPr>
        <p:txBody>
          <a:bodyPr/>
          <a:lstStyle/>
          <a:p>
            <a:r>
              <a:rPr lang="en-US" sz="2800" b="1" smtClean="0"/>
              <a:t>Langues</a:t>
            </a:r>
            <a:endParaRPr lang="ru-RU" sz="2800" b="1" smtClean="0"/>
          </a:p>
          <a:p>
            <a:r>
              <a:rPr lang="en-US" sz="1400" smtClean="0"/>
              <a:t>  Sur le plan linguistique, le Congo-Kinshasa, cette ancienne colonie belge, est l'un des pays les plus multilingues de l 'Afrique. Son pluralisme linguistique exceptionnel comprend trois grandes  composantes : à peu près 200 langues locales dites ethniques, quatre langues nationales et une langue officielle, le français.</a:t>
            </a:r>
            <a:endParaRPr lang="ru-RU" sz="1400" smtClean="0"/>
          </a:p>
          <a:p>
            <a:r>
              <a:rPr lang="en-US" sz="1400" smtClean="0"/>
              <a:t>Le Congo-Kinshasa est considéré comme le premier pays francophone du monde, après la France. Les Congolais s'identifient bien au français en considérant la langue colonial transmise par la Belgique comme un element de leur patrimoine culturel. Pourtant, la compétence de ces locuteurs du français est très inégale et varie principalement en function des milieux urbains et ruraux</a:t>
            </a:r>
          </a:p>
          <a:p>
            <a:r>
              <a:rPr lang="en-US" sz="1400" smtClean="0"/>
              <a:t>La plupart des Congolais parlent trios langues. Ainsi, ils emploient leur langue maternelle (ou ethnique) dans les relations familiales ou inter-ethniques, mais la langue nationale dans la vie urbaine en général:</a:t>
            </a:r>
            <a:r>
              <a:rPr lang="uk-UA" sz="1400" smtClean="0"/>
              <a:t> commerce, administration locate, radio et t</a:t>
            </a:r>
            <a:r>
              <a:rPr lang="en-US" sz="1400" smtClean="0"/>
              <a:t>é</a:t>
            </a:r>
            <a:r>
              <a:rPr lang="uk-UA" sz="1400" smtClean="0"/>
              <a:t>l</a:t>
            </a:r>
            <a:r>
              <a:rPr lang="en-US" sz="1400" smtClean="0"/>
              <a:t>é</a:t>
            </a:r>
            <a:r>
              <a:rPr lang="uk-UA" sz="1400" smtClean="0"/>
              <a:t>vision</a:t>
            </a:r>
            <a:r>
              <a:rPr lang="en-US" sz="1400" smtClean="0"/>
              <a:t>. Pour ceux qui savent le français, employer cette langue donne automatiquement accès à toutes les sphères du pouvoir et de la connaissance. Car le français est la langue de l'état, du droit, de l'enseignement et de la presse écrite.</a:t>
            </a:r>
          </a:p>
          <a:p>
            <a:r>
              <a:rPr lang="en-US" sz="1400" smtClean="0"/>
              <a:t>Dans toutes les écoles, les instituts et les universités, l'enseignement est donné exclusivement en français. Presque tous les journaux et hebdomadaires les plus importants sont publiés en français. Cependant, plusieur journaux régionaux sont rédigés et publiés dans l'une ou l'autre des quatre langues nationales. 60 % des émissions de  radio sont diffusées dans les quatre langues nationales, le reste étant en français. À la </a:t>
            </a:r>
            <a:r>
              <a:rPr lang="uk-UA" sz="1400" smtClean="0"/>
              <a:t>t</a:t>
            </a:r>
            <a:r>
              <a:rPr lang="en-US" sz="1400" smtClean="0"/>
              <a:t>é</a:t>
            </a:r>
            <a:r>
              <a:rPr lang="uk-UA" sz="1400" smtClean="0"/>
              <a:t>l</a:t>
            </a:r>
            <a:r>
              <a:rPr lang="en-US" sz="1400" smtClean="0"/>
              <a:t>é</a:t>
            </a:r>
            <a:r>
              <a:rPr lang="uk-UA" sz="1400" smtClean="0"/>
              <a:t>vision</a:t>
            </a:r>
            <a:r>
              <a:rPr lang="en-US" sz="1400" smtClean="0"/>
              <a:t>, les langues nationales sont utilisées essentiellement pour les avis, les communiqués et les émissions culturelles et de variétés, pour le reste, c'est le français qui est utilisé.</a:t>
            </a:r>
            <a:endParaRPr lang="ru-RU" sz="1400" smtClean="0"/>
          </a:p>
          <a:p>
            <a:endParaRPr lang="ru-RU" sz="1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70" decel="100000"/>
                                        <p:tgtEl>
                                          <p:spTgt spid="3">
                                            <p:txEl>
                                              <p:pRg st="0" end="0"/>
                                            </p:txEl>
                                          </p:spTgt>
                                        </p:tgtEl>
                                      </p:cBhvr>
                                    </p:animEffect>
                                    <p:animScale>
                                      <p:cBhvr>
                                        <p:cTn id="8" dur="770" decel="100000"/>
                                        <p:tgtEl>
                                          <p:spTgt spid="3">
                                            <p:txEl>
                                              <p:pRg st="0" end="0"/>
                                            </p:txEl>
                                          </p:spTgt>
                                        </p:tgtEl>
                                      </p:cBhvr>
                                      <p:from x="10000" y="10000"/>
                                      <p:to x="200000" y="450000"/>
                                    </p:animScale>
                                    <p:animScale>
                                      <p:cBhvr>
                                        <p:cTn id="9" dur="1230" accel="100000" fill="hold">
                                          <p:stCondLst>
                                            <p:cond delay="770"/>
                                          </p:stCondLst>
                                        </p:cTn>
                                        <p:tgtEl>
                                          <p:spTgt spid="3">
                                            <p:txEl>
                                              <p:pRg st="0" end="0"/>
                                            </p:txEl>
                                          </p:spTgt>
                                        </p:tgtEl>
                                      </p:cBhvr>
                                      <p:from x="200000" y="450000"/>
                                      <p:to x="100000" y="100000"/>
                                    </p:animScale>
                                    <p:set>
                                      <p:cBhvr>
                                        <p:cTn id="10" dur="770" fill="hold"/>
                                        <p:tgtEl>
                                          <p:spTgt spid="3">
                                            <p:txEl>
                                              <p:pRg st="0" end="0"/>
                                            </p:txEl>
                                          </p:spTgt>
                                        </p:tgtEl>
                                        <p:attrNameLst>
                                          <p:attrName>ppt_x</p:attrName>
                                        </p:attrNameLst>
                                      </p:cBhvr>
                                      <p:to>
                                        <p:strVal val="(0.5)"/>
                                      </p:to>
                                    </p:set>
                                    <p:anim from="(0.5)" to="(#ppt_x)" calcmode="lin" valueType="num">
                                      <p:cBhvr>
                                        <p:cTn id="11" dur="1230" accel="100000" fill="hold">
                                          <p:stCondLst>
                                            <p:cond delay="770"/>
                                          </p:stCondLst>
                                        </p:cTn>
                                        <p:tgtEl>
                                          <p:spTgt spid="3">
                                            <p:txEl>
                                              <p:pRg st="0" end="0"/>
                                            </p:txEl>
                                          </p:spTgt>
                                        </p:tgtEl>
                                        <p:attrNameLst>
                                          <p:attrName>ppt_x</p:attrName>
                                        </p:attrNameLst>
                                      </p:cBhvr>
                                    </p:anim>
                                    <p:set>
                                      <p:cBhvr>
                                        <p:cTn id="12" dur="770" fill="hold"/>
                                        <p:tgtEl>
                                          <p:spTgt spid="3">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3">
                                            <p:txEl>
                                              <p:pRg st="0" end="0"/>
                                            </p:txEl>
                                          </p:spTgt>
                                        </p:tgtEl>
                                        <p:attrNameLst>
                                          <p:attrName>ppt_y</p:attrName>
                                        </p:attrNameLst>
                                      </p:cBhvr>
                                    </p:anim>
                                  </p:childTnLst>
                                </p:cTn>
                              </p:par>
                              <p:par>
                                <p:cTn id="14" presetID="51" presetClass="entr" presetSubtype="0"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770" decel="100000"/>
                                        <p:tgtEl>
                                          <p:spTgt spid="3">
                                            <p:txEl>
                                              <p:pRg st="1" end="1"/>
                                            </p:txEl>
                                          </p:spTgt>
                                        </p:tgtEl>
                                      </p:cBhvr>
                                    </p:animEffect>
                                    <p:animScale>
                                      <p:cBhvr>
                                        <p:cTn id="17" dur="770" decel="100000"/>
                                        <p:tgtEl>
                                          <p:spTgt spid="3">
                                            <p:txEl>
                                              <p:pRg st="1" end="1"/>
                                            </p:txEl>
                                          </p:spTgt>
                                        </p:tgtEl>
                                      </p:cBhvr>
                                      <p:from x="10000" y="10000"/>
                                      <p:to x="200000" y="450000"/>
                                    </p:animScale>
                                    <p:animScale>
                                      <p:cBhvr>
                                        <p:cTn id="18" dur="1230" accel="100000" fill="hold">
                                          <p:stCondLst>
                                            <p:cond delay="770"/>
                                          </p:stCondLst>
                                        </p:cTn>
                                        <p:tgtEl>
                                          <p:spTgt spid="3">
                                            <p:txEl>
                                              <p:pRg st="1" end="1"/>
                                            </p:txEl>
                                          </p:spTgt>
                                        </p:tgtEl>
                                      </p:cBhvr>
                                      <p:from x="200000" y="450000"/>
                                      <p:to x="100000" y="100000"/>
                                    </p:animScale>
                                    <p:set>
                                      <p:cBhvr>
                                        <p:cTn id="19" dur="770" fill="hold"/>
                                        <p:tgtEl>
                                          <p:spTgt spid="3">
                                            <p:txEl>
                                              <p:pRg st="1" end="1"/>
                                            </p:txEl>
                                          </p:spTgt>
                                        </p:tgtEl>
                                        <p:attrNameLst>
                                          <p:attrName>ppt_x</p:attrName>
                                        </p:attrNameLst>
                                      </p:cBhvr>
                                      <p:to>
                                        <p:strVal val="(0.5)"/>
                                      </p:to>
                                    </p:set>
                                    <p:anim from="(0.5)" to="(#ppt_x)" calcmode="lin" valueType="num">
                                      <p:cBhvr>
                                        <p:cTn id="20" dur="1230" accel="100000" fill="hold">
                                          <p:stCondLst>
                                            <p:cond delay="770"/>
                                          </p:stCondLst>
                                        </p:cTn>
                                        <p:tgtEl>
                                          <p:spTgt spid="3">
                                            <p:txEl>
                                              <p:pRg st="1" end="1"/>
                                            </p:txEl>
                                          </p:spTgt>
                                        </p:tgtEl>
                                        <p:attrNameLst>
                                          <p:attrName>ppt_x</p:attrName>
                                        </p:attrNameLst>
                                      </p:cBhvr>
                                    </p:anim>
                                    <p:set>
                                      <p:cBhvr>
                                        <p:cTn id="21" dur="770" fill="hold"/>
                                        <p:tgtEl>
                                          <p:spTgt spid="3">
                                            <p:txEl>
                                              <p:pRg st="1" end="1"/>
                                            </p:txEl>
                                          </p:spTgt>
                                        </p:tgtEl>
                                        <p:attrNameLst>
                                          <p:attrName>ppt_y</p:attrName>
                                        </p:attrNameLst>
                                      </p:cBhvr>
                                      <p:to>
                                        <p:strVal val="(#ppt_y+0.4)"/>
                                      </p:to>
                                    </p:set>
                                    <p:anim from="(#ppt_y+0.4)" to="(#ppt_y)" calcmode="lin" valueType="num">
                                      <p:cBhvr>
                                        <p:cTn id="22" dur="1230" accel="100000" fill="hold">
                                          <p:stCondLst>
                                            <p:cond delay="770"/>
                                          </p:stCondLst>
                                        </p:cTn>
                                        <p:tgtEl>
                                          <p:spTgt spid="3">
                                            <p:txEl>
                                              <p:pRg st="1" end="1"/>
                                            </p:txEl>
                                          </p:spTgt>
                                        </p:tgtEl>
                                        <p:attrNameLst>
                                          <p:attrName>ppt_y</p:attrName>
                                        </p:attrNameLst>
                                      </p:cBhvr>
                                    </p:anim>
                                  </p:childTnLst>
                                </p:cTn>
                              </p:par>
                              <p:par>
                                <p:cTn id="23" presetID="51" presetClass="entr" presetSubtype="0" fill="hold"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770" decel="100000"/>
                                        <p:tgtEl>
                                          <p:spTgt spid="3">
                                            <p:txEl>
                                              <p:pRg st="2" end="2"/>
                                            </p:txEl>
                                          </p:spTgt>
                                        </p:tgtEl>
                                      </p:cBhvr>
                                    </p:animEffect>
                                    <p:animScale>
                                      <p:cBhvr>
                                        <p:cTn id="26" dur="770" decel="100000"/>
                                        <p:tgtEl>
                                          <p:spTgt spid="3">
                                            <p:txEl>
                                              <p:pRg st="2" end="2"/>
                                            </p:txEl>
                                          </p:spTgt>
                                        </p:tgtEl>
                                      </p:cBhvr>
                                      <p:from x="10000" y="10000"/>
                                      <p:to x="200000" y="450000"/>
                                    </p:animScale>
                                    <p:animScale>
                                      <p:cBhvr>
                                        <p:cTn id="27" dur="1230" accel="100000" fill="hold">
                                          <p:stCondLst>
                                            <p:cond delay="770"/>
                                          </p:stCondLst>
                                        </p:cTn>
                                        <p:tgtEl>
                                          <p:spTgt spid="3">
                                            <p:txEl>
                                              <p:pRg st="2" end="2"/>
                                            </p:txEl>
                                          </p:spTgt>
                                        </p:tgtEl>
                                      </p:cBhvr>
                                      <p:from x="200000" y="450000"/>
                                      <p:to x="100000" y="100000"/>
                                    </p:animScale>
                                    <p:set>
                                      <p:cBhvr>
                                        <p:cTn id="28" dur="770" fill="hold"/>
                                        <p:tgtEl>
                                          <p:spTgt spid="3">
                                            <p:txEl>
                                              <p:pRg st="2" end="2"/>
                                            </p:txEl>
                                          </p:spTgt>
                                        </p:tgtEl>
                                        <p:attrNameLst>
                                          <p:attrName>ppt_x</p:attrName>
                                        </p:attrNameLst>
                                      </p:cBhvr>
                                      <p:to>
                                        <p:strVal val="(0.5)"/>
                                      </p:to>
                                    </p:set>
                                    <p:anim from="(0.5)" to="(#ppt_x)" calcmode="lin" valueType="num">
                                      <p:cBhvr>
                                        <p:cTn id="29" dur="1230" accel="100000" fill="hold">
                                          <p:stCondLst>
                                            <p:cond delay="770"/>
                                          </p:stCondLst>
                                        </p:cTn>
                                        <p:tgtEl>
                                          <p:spTgt spid="3">
                                            <p:txEl>
                                              <p:pRg st="2" end="2"/>
                                            </p:txEl>
                                          </p:spTgt>
                                        </p:tgtEl>
                                        <p:attrNameLst>
                                          <p:attrName>ppt_x</p:attrName>
                                        </p:attrNameLst>
                                      </p:cBhvr>
                                    </p:anim>
                                    <p:set>
                                      <p:cBhvr>
                                        <p:cTn id="30" dur="770" fill="hold"/>
                                        <p:tgtEl>
                                          <p:spTgt spid="3">
                                            <p:txEl>
                                              <p:pRg st="2" end="2"/>
                                            </p:txEl>
                                          </p:spTgt>
                                        </p:tgtEl>
                                        <p:attrNameLst>
                                          <p:attrName>ppt_y</p:attrName>
                                        </p:attrNameLst>
                                      </p:cBhvr>
                                      <p:to>
                                        <p:strVal val="(#ppt_y+0.4)"/>
                                      </p:to>
                                    </p:set>
                                    <p:anim from="(#ppt_y+0.4)" to="(#ppt_y)" calcmode="lin" valueType="num">
                                      <p:cBhvr>
                                        <p:cTn id="31" dur="1230" accel="100000" fill="hold">
                                          <p:stCondLst>
                                            <p:cond delay="770"/>
                                          </p:stCondLst>
                                        </p:cTn>
                                        <p:tgtEl>
                                          <p:spTgt spid="3">
                                            <p:txEl>
                                              <p:pRg st="2" end="2"/>
                                            </p:txEl>
                                          </p:spTgt>
                                        </p:tgtEl>
                                        <p:attrNameLst>
                                          <p:attrName>ppt_y</p:attrName>
                                        </p:attrNameLst>
                                      </p:cBhvr>
                                    </p:anim>
                                  </p:childTnLst>
                                </p:cTn>
                              </p:par>
                              <p:par>
                                <p:cTn id="32" presetID="51" presetClass="entr" presetSubtype="0" fill="hold" nodeType="with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770" decel="100000"/>
                                        <p:tgtEl>
                                          <p:spTgt spid="3">
                                            <p:txEl>
                                              <p:pRg st="3" end="3"/>
                                            </p:txEl>
                                          </p:spTgt>
                                        </p:tgtEl>
                                      </p:cBhvr>
                                    </p:animEffect>
                                    <p:animScale>
                                      <p:cBhvr>
                                        <p:cTn id="35" dur="770" decel="100000"/>
                                        <p:tgtEl>
                                          <p:spTgt spid="3">
                                            <p:txEl>
                                              <p:pRg st="3" end="3"/>
                                            </p:txEl>
                                          </p:spTgt>
                                        </p:tgtEl>
                                      </p:cBhvr>
                                      <p:from x="10000" y="10000"/>
                                      <p:to x="200000" y="450000"/>
                                    </p:animScale>
                                    <p:animScale>
                                      <p:cBhvr>
                                        <p:cTn id="36" dur="1230" accel="100000" fill="hold">
                                          <p:stCondLst>
                                            <p:cond delay="770"/>
                                          </p:stCondLst>
                                        </p:cTn>
                                        <p:tgtEl>
                                          <p:spTgt spid="3">
                                            <p:txEl>
                                              <p:pRg st="3" end="3"/>
                                            </p:txEl>
                                          </p:spTgt>
                                        </p:tgtEl>
                                      </p:cBhvr>
                                      <p:from x="200000" y="450000"/>
                                      <p:to x="100000" y="100000"/>
                                    </p:animScale>
                                    <p:set>
                                      <p:cBhvr>
                                        <p:cTn id="37" dur="770" fill="hold"/>
                                        <p:tgtEl>
                                          <p:spTgt spid="3">
                                            <p:txEl>
                                              <p:pRg st="3" end="3"/>
                                            </p:txEl>
                                          </p:spTgt>
                                        </p:tgtEl>
                                        <p:attrNameLst>
                                          <p:attrName>ppt_x</p:attrName>
                                        </p:attrNameLst>
                                      </p:cBhvr>
                                      <p:to>
                                        <p:strVal val="(0.5)"/>
                                      </p:to>
                                    </p:set>
                                    <p:anim from="(0.5)" to="(#ppt_x)" calcmode="lin" valueType="num">
                                      <p:cBhvr>
                                        <p:cTn id="38" dur="1230" accel="100000" fill="hold">
                                          <p:stCondLst>
                                            <p:cond delay="770"/>
                                          </p:stCondLst>
                                        </p:cTn>
                                        <p:tgtEl>
                                          <p:spTgt spid="3">
                                            <p:txEl>
                                              <p:pRg st="3" end="3"/>
                                            </p:txEl>
                                          </p:spTgt>
                                        </p:tgtEl>
                                        <p:attrNameLst>
                                          <p:attrName>ppt_x</p:attrName>
                                        </p:attrNameLst>
                                      </p:cBhvr>
                                    </p:anim>
                                    <p:set>
                                      <p:cBhvr>
                                        <p:cTn id="39" dur="770" fill="hold"/>
                                        <p:tgtEl>
                                          <p:spTgt spid="3">
                                            <p:txEl>
                                              <p:pRg st="3" end="3"/>
                                            </p:txEl>
                                          </p:spTgt>
                                        </p:tgtEl>
                                        <p:attrNameLst>
                                          <p:attrName>ppt_y</p:attrName>
                                        </p:attrNameLst>
                                      </p:cBhvr>
                                      <p:to>
                                        <p:strVal val="(#ppt_y+0.4)"/>
                                      </p:to>
                                    </p:set>
                                    <p:anim from="(#ppt_y+0.4)" to="(#ppt_y)" calcmode="lin" valueType="num">
                                      <p:cBhvr>
                                        <p:cTn id="40" dur="1230" accel="100000" fill="hold">
                                          <p:stCondLst>
                                            <p:cond delay="770"/>
                                          </p:stCondLst>
                                        </p:cTn>
                                        <p:tgtEl>
                                          <p:spTgt spid="3">
                                            <p:txEl>
                                              <p:pRg st="3" end="3"/>
                                            </p:txEl>
                                          </p:spTgt>
                                        </p:tgtEl>
                                        <p:attrNameLst>
                                          <p:attrName>ppt_y</p:attrName>
                                        </p:attrNameLst>
                                      </p:cBhvr>
                                    </p:anim>
                                  </p:childTnLst>
                                </p:cTn>
                              </p:par>
                              <p:par>
                                <p:cTn id="41" presetID="51" presetClass="entr" presetSubtype="0" fill="hold" nodeType="with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770" decel="100000"/>
                                        <p:tgtEl>
                                          <p:spTgt spid="3">
                                            <p:txEl>
                                              <p:pRg st="4" end="4"/>
                                            </p:txEl>
                                          </p:spTgt>
                                        </p:tgtEl>
                                      </p:cBhvr>
                                    </p:animEffect>
                                    <p:animScale>
                                      <p:cBhvr>
                                        <p:cTn id="44" dur="770" decel="100000"/>
                                        <p:tgtEl>
                                          <p:spTgt spid="3">
                                            <p:txEl>
                                              <p:pRg st="4" end="4"/>
                                            </p:txEl>
                                          </p:spTgt>
                                        </p:tgtEl>
                                      </p:cBhvr>
                                      <p:from x="10000" y="10000"/>
                                      <p:to x="200000" y="450000"/>
                                    </p:animScale>
                                    <p:animScale>
                                      <p:cBhvr>
                                        <p:cTn id="45" dur="1230" accel="100000" fill="hold">
                                          <p:stCondLst>
                                            <p:cond delay="770"/>
                                          </p:stCondLst>
                                        </p:cTn>
                                        <p:tgtEl>
                                          <p:spTgt spid="3">
                                            <p:txEl>
                                              <p:pRg st="4" end="4"/>
                                            </p:txEl>
                                          </p:spTgt>
                                        </p:tgtEl>
                                      </p:cBhvr>
                                      <p:from x="200000" y="450000"/>
                                      <p:to x="100000" y="100000"/>
                                    </p:animScale>
                                    <p:set>
                                      <p:cBhvr>
                                        <p:cTn id="46" dur="770" fill="hold"/>
                                        <p:tgtEl>
                                          <p:spTgt spid="3">
                                            <p:txEl>
                                              <p:pRg st="4" end="4"/>
                                            </p:txEl>
                                          </p:spTgt>
                                        </p:tgtEl>
                                        <p:attrNameLst>
                                          <p:attrName>ppt_x</p:attrName>
                                        </p:attrNameLst>
                                      </p:cBhvr>
                                      <p:to>
                                        <p:strVal val="(0.5)"/>
                                      </p:to>
                                    </p:set>
                                    <p:anim from="(0.5)" to="(#ppt_x)" calcmode="lin" valueType="num">
                                      <p:cBhvr>
                                        <p:cTn id="47" dur="1230" accel="100000" fill="hold">
                                          <p:stCondLst>
                                            <p:cond delay="770"/>
                                          </p:stCondLst>
                                        </p:cTn>
                                        <p:tgtEl>
                                          <p:spTgt spid="3">
                                            <p:txEl>
                                              <p:pRg st="4" end="4"/>
                                            </p:txEl>
                                          </p:spTgt>
                                        </p:tgtEl>
                                        <p:attrNameLst>
                                          <p:attrName>ppt_x</p:attrName>
                                        </p:attrNameLst>
                                      </p:cBhvr>
                                    </p:anim>
                                    <p:set>
                                      <p:cBhvr>
                                        <p:cTn id="48" dur="770" fill="hold"/>
                                        <p:tgtEl>
                                          <p:spTgt spid="3">
                                            <p:txEl>
                                              <p:pRg st="4" end="4"/>
                                            </p:txEl>
                                          </p:spTgt>
                                        </p:tgtEl>
                                        <p:attrNameLst>
                                          <p:attrName>ppt_y</p:attrName>
                                        </p:attrNameLst>
                                      </p:cBhvr>
                                      <p:to>
                                        <p:strVal val="(#ppt_y+0.4)"/>
                                      </p:to>
                                    </p:set>
                                    <p:anim from="(#ppt_y+0.4)" to="(#ppt_y)" calcmode="lin" valueType="num">
                                      <p:cBhvr>
                                        <p:cTn id="49" dur="1230" accel="100000" fill="hold">
                                          <p:stCondLst>
                                            <p:cond delay="770"/>
                                          </p:stCondLst>
                                        </p:cTn>
                                        <p:tgtEl>
                                          <p:spTgt spid="3">
                                            <p:txEl>
                                              <p:pRg st="4" end="4"/>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8288"/>
            <a:ext cx="8229600" cy="1398587"/>
          </a:xfrm>
        </p:spPr>
        <p:txBody>
          <a:bodyPr/>
          <a:lstStyle/>
          <a:p>
            <a:pPr marL="484632" indent="0" fontAlgn="auto">
              <a:spcAft>
                <a:spcPts val="0"/>
              </a:spcAft>
              <a:defRPr/>
            </a:pPr>
            <a:endParaRPr lang="ru-RU">
              <a:solidFill>
                <a:schemeClr val="accent1">
                  <a:tint val="83000"/>
                  <a:satMod val="150000"/>
                </a:schemeClr>
              </a:solidFill>
            </a:endParaRPr>
          </a:p>
        </p:txBody>
      </p:sp>
      <p:pic>
        <p:nvPicPr>
          <p:cNvPr id="4" name="Содержимое 3" descr="E:\загруженное.jpg"/>
          <p:cNvPicPr>
            <a:picLocks noGrp="1"/>
          </p:cNvPicPr>
          <p:nvPr>
            <p:ph idx="1"/>
          </p:nvPr>
        </p:nvPicPr>
        <p:blipFill>
          <a:blip r:embed="rId2"/>
          <a:srcRect/>
          <a:stretch>
            <a:fillRect/>
          </a:stretch>
        </p:blipFill>
        <p:spPr>
          <a:xfrm>
            <a:off x="428625" y="214313"/>
            <a:ext cx="8358188" cy="6357937"/>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288" y="260350"/>
            <a:ext cx="8258175" cy="6240463"/>
          </a:xfrm>
        </p:spPr>
        <p:txBody>
          <a:bodyPr>
            <a:normAutofit fontScale="62500" lnSpcReduction="20000"/>
          </a:bodyPr>
          <a:lstStyle/>
          <a:p>
            <a:pPr marL="448056" indent="-384048" fontAlgn="auto">
              <a:spcAft>
                <a:spcPts val="0"/>
              </a:spcAft>
              <a:buFont typeface="Wingdings 2"/>
              <a:buChar char=""/>
              <a:defRPr/>
            </a:pPr>
            <a:r>
              <a:rPr lang="en-US" sz="5700" b="1" dirty="0" smtClean="0"/>
              <a:t>Population</a:t>
            </a:r>
            <a:r>
              <a:rPr lang="en-US" b="1" dirty="0" smtClean="0"/>
              <a:t> </a:t>
            </a:r>
            <a:endParaRPr lang="ru-RU" dirty="0" smtClean="0"/>
          </a:p>
          <a:p>
            <a:pPr marL="448056" indent="-384048" fontAlgn="auto">
              <a:spcAft>
                <a:spcPts val="0"/>
              </a:spcAft>
              <a:buFont typeface="Wingdings 2"/>
              <a:buChar char=""/>
              <a:defRPr/>
            </a:pPr>
            <a:r>
              <a:rPr lang="en-US" dirty="0" smtClean="0"/>
              <a:t>  Le Congo-Kinshasa </a:t>
            </a:r>
            <a:r>
              <a:rPr lang="en-US" dirty="0" err="1" smtClean="0"/>
              <a:t>est</a:t>
            </a:r>
            <a:r>
              <a:rPr lang="en-US" dirty="0" smtClean="0"/>
              <a:t> </a:t>
            </a:r>
            <a:r>
              <a:rPr lang="en-US" dirty="0" err="1" smtClean="0"/>
              <a:t>l'un</a:t>
            </a:r>
            <a:r>
              <a:rPr lang="en-US" dirty="0" smtClean="0"/>
              <a:t> des pays les plus </a:t>
            </a:r>
            <a:r>
              <a:rPr lang="en-US" dirty="0" err="1" smtClean="0"/>
              <a:t>multiethnigues</a:t>
            </a:r>
            <a:r>
              <a:rPr lang="en-US" dirty="0" smtClean="0"/>
              <a:t> d '</a:t>
            </a:r>
            <a:r>
              <a:rPr lang="en-US" dirty="0" err="1" smtClean="0"/>
              <a:t>Afrique</a:t>
            </a:r>
            <a:r>
              <a:rPr lang="en-US" dirty="0" smtClean="0"/>
              <a:t>.</a:t>
            </a:r>
            <a:endParaRPr lang="ru-RU" dirty="0" smtClean="0"/>
          </a:p>
          <a:p>
            <a:pPr marL="448056" indent="-384048" fontAlgn="auto">
              <a:spcAft>
                <a:spcPts val="0"/>
              </a:spcAft>
              <a:buFont typeface="Wingdings 2"/>
              <a:buChar char=""/>
              <a:defRPr/>
            </a:pPr>
            <a:r>
              <a:rPr lang="en-US" dirty="0" smtClean="0"/>
              <a:t> On y </a:t>
            </a:r>
            <a:r>
              <a:rPr lang="en-US" dirty="0" err="1" smtClean="0"/>
              <a:t>trouve</a:t>
            </a:r>
            <a:r>
              <a:rPr lang="en-US" dirty="0" smtClean="0"/>
              <a:t> plus de 200 </a:t>
            </a:r>
            <a:r>
              <a:rPr lang="en-US" dirty="0" err="1" smtClean="0"/>
              <a:t>groupes</a:t>
            </a:r>
            <a:r>
              <a:rPr lang="en-US" dirty="0" smtClean="0"/>
              <a:t> </a:t>
            </a:r>
            <a:r>
              <a:rPr lang="en-US" dirty="0" err="1" smtClean="0"/>
              <a:t>ethniques</a:t>
            </a:r>
            <a:r>
              <a:rPr lang="en-US" dirty="0" smtClean="0"/>
              <a:t> </a:t>
            </a:r>
            <a:r>
              <a:rPr lang="en-US" dirty="0" err="1" smtClean="0"/>
              <a:t>africains</a:t>
            </a:r>
            <a:r>
              <a:rPr lang="en-US" dirty="0" smtClean="0"/>
              <a:t>. </a:t>
            </a:r>
            <a:endParaRPr lang="ru-RU" dirty="0" smtClean="0"/>
          </a:p>
          <a:p>
            <a:pPr marL="448056" indent="-384048" fontAlgn="auto">
              <a:spcAft>
                <a:spcPts val="0"/>
              </a:spcAft>
              <a:buFont typeface="Wingdings 2"/>
              <a:buChar char=""/>
              <a:defRPr/>
            </a:pPr>
            <a:r>
              <a:rPr lang="en-US" dirty="0" smtClean="0"/>
              <a:t>La </a:t>
            </a:r>
            <a:r>
              <a:rPr lang="en-US" dirty="0" err="1" smtClean="0"/>
              <a:t>majorité</a:t>
            </a:r>
            <a:r>
              <a:rPr lang="en-US" dirty="0" smtClean="0"/>
              <a:t> des </a:t>
            </a:r>
            <a:r>
              <a:rPr lang="en-US" dirty="0" err="1" smtClean="0"/>
              <a:t>Congolais</a:t>
            </a:r>
            <a:r>
              <a:rPr lang="en-US" dirty="0" smtClean="0"/>
              <a:t> </a:t>
            </a:r>
            <a:r>
              <a:rPr lang="en-US" dirty="0" err="1" smtClean="0"/>
              <a:t>sont</a:t>
            </a:r>
            <a:r>
              <a:rPr lang="en-US" dirty="0" smtClean="0"/>
              <a:t> de religion </a:t>
            </a:r>
            <a:r>
              <a:rPr lang="en-US" dirty="0" err="1" smtClean="0"/>
              <a:t>chrétienne</a:t>
            </a:r>
            <a:r>
              <a:rPr lang="en-US" dirty="0" smtClean="0"/>
              <a:t>.</a:t>
            </a:r>
            <a:endParaRPr lang="ru-RU" dirty="0" smtClean="0"/>
          </a:p>
          <a:p>
            <a:pPr marL="448056" indent="-384048" fontAlgn="auto">
              <a:spcAft>
                <a:spcPts val="0"/>
              </a:spcAft>
              <a:buFont typeface="Wingdings 2"/>
              <a:buChar char=""/>
              <a:defRPr/>
            </a:pPr>
            <a:r>
              <a:rPr lang="en-US" dirty="0" smtClean="0"/>
              <a:t>Vu </a:t>
            </a:r>
            <a:r>
              <a:rPr lang="en-US" dirty="0" err="1" smtClean="0"/>
              <a:t>sa</a:t>
            </a:r>
            <a:r>
              <a:rPr lang="en-US" dirty="0" smtClean="0"/>
              <a:t> </a:t>
            </a:r>
            <a:r>
              <a:rPr lang="en-US" dirty="0" err="1" smtClean="0"/>
              <a:t>taille</a:t>
            </a:r>
            <a:r>
              <a:rPr lang="en-US" dirty="0" smtClean="0"/>
              <a:t>, le Congo </a:t>
            </a:r>
            <a:r>
              <a:rPr lang="en-US" dirty="0" err="1" smtClean="0"/>
              <a:t>est</a:t>
            </a:r>
            <a:r>
              <a:rPr lang="en-US" dirty="0" smtClean="0"/>
              <a:t> </a:t>
            </a:r>
            <a:r>
              <a:rPr lang="en-US" dirty="0" err="1" smtClean="0"/>
              <a:t>peu</a:t>
            </a:r>
            <a:r>
              <a:rPr lang="en-US" dirty="0" smtClean="0"/>
              <a:t> </a:t>
            </a:r>
            <a:r>
              <a:rPr lang="en-US" dirty="0" err="1" smtClean="0"/>
              <a:t>peoplé</a:t>
            </a:r>
            <a:r>
              <a:rPr lang="en-US" dirty="0" smtClean="0"/>
              <a:t>. La population se </a:t>
            </a:r>
            <a:r>
              <a:rPr lang="en-US" dirty="0" err="1" smtClean="0"/>
              <a:t>concentre</a:t>
            </a:r>
            <a:r>
              <a:rPr lang="en-US" dirty="0" smtClean="0"/>
              <a:t> </a:t>
            </a:r>
            <a:r>
              <a:rPr lang="en-US" dirty="0" err="1" smtClean="0"/>
              <a:t>sur</a:t>
            </a:r>
            <a:r>
              <a:rPr lang="en-US" dirty="0" smtClean="0"/>
              <a:t> les plateau, </a:t>
            </a:r>
            <a:r>
              <a:rPr lang="en-US" dirty="0" err="1" smtClean="0"/>
              <a:t>dans</a:t>
            </a:r>
            <a:r>
              <a:rPr lang="en-US" dirty="0" smtClean="0"/>
              <a:t> la </a:t>
            </a:r>
            <a:r>
              <a:rPr lang="en-US" dirty="0" err="1" smtClean="0"/>
              <a:t>savane</a:t>
            </a:r>
            <a:r>
              <a:rPr lang="en-US" dirty="0" smtClean="0"/>
              <a:t> </a:t>
            </a:r>
            <a:r>
              <a:rPr lang="en-US" dirty="0" err="1" smtClean="0"/>
              <a:t>près</a:t>
            </a:r>
            <a:r>
              <a:rPr lang="en-US" dirty="0" smtClean="0"/>
              <a:t> des </a:t>
            </a:r>
            <a:r>
              <a:rPr lang="en-US" dirty="0" err="1" smtClean="0"/>
              <a:t>fleuves</a:t>
            </a:r>
            <a:r>
              <a:rPr lang="en-US" dirty="0" smtClean="0"/>
              <a:t> et des </a:t>
            </a:r>
            <a:r>
              <a:rPr lang="en-US" dirty="0" err="1" smtClean="0"/>
              <a:t>lacs</a:t>
            </a:r>
            <a:r>
              <a:rPr lang="en-US" dirty="0" smtClean="0"/>
              <a:t>. Le </a:t>
            </a:r>
            <a:r>
              <a:rPr lang="en-US" dirty="0" err="1" smtClean="0"/>
              <a:t>nord</a:t>
            </a:r>
            <a:r>
              <a:rPr lang="en-US" dirty="0" smtClean="0"/>
              <a:t> du pays, </a:t>
            </a:r>
            <a:r>
              <a:rPr lang="en-US" dirty="0" err="1" smtClean="0"/>
              <a:t>région</a:t>
            </a:r>
            <a:r>
              <a:rPr lang="en-US" dirty="0" smtClean="0"/>
              <a:t> de la jungle, </a:t>
            </a:r>
            <a:r>
              <a:rPr lang="en-US" dirty="0" err="1" smtClean="0"/>
              <a:t>est</a:t>
            </a:r>
            <a:r>
              <a:rPr lang="en-US" dirty="0" smtClean="0"/>
              <a:t> </a:t>
            </a:r>
            <a:r>
              <a:rPr lang="en-US" dirty="0" err="1" smtClean="0"/>
              <a:t>quasiment</a:t>
            </a:r>
            <a:r>
              <a:rPr lang="en-US" dirty="0" smtClean="0"/>
              <a:t> vide. </a:t>
            </a:r>
            <a:r>
              <a:rPr lang="en-US" dirty="0" err="1" smtClean="0"/>
              <a:t>L'exode</a:t>
            </a:r>
            <a:r>
              <a:rPr lang="en-US" dirty="0" smtClean="0"/>
              <a:t> rural a </a:t>
            </a:r>
            <a:r>
              <a:rPr lang="en-US" dirty="0" err="1" smtClean="0"/>
              <a:t>gonflé</a:t>
            </a:r>
            <a:r>
              <a:rPr lang="en-US" dirty="0" smtClean="0"/>
              <a:t> les </a:t>
            </a:r>
            <a:r>
              <a:rPr lang="en-US" dirty="0" err="1" smtClean="0"/>
              <a:t>villes</a:t>
            </a:r>
            <a:r>
              <a:rPr lang="en-US" dirty="0" smtClean="0"/>
              <a:t> et </a:t>
            </a:r>
            <a:r>
              <a:rPr lang="en-US" dirty="0" err="1" smtClean="0"/>
              <a:t>surtout</a:t>
            </a:r>
            <a:r>
              <a:rPr lang="en-US" dirty="0" smtClean="0"/>
              <a:t> Kinshasa.</a:t>
            </a:r>
            <a:endParaRPr lang="ru-RU" dirty="0" smtClean="0"/>
          </a:p>
          <a:p>
            <a:pPr marL="448056" indent="-384048" fontAlgn="auto">
              <a:spcAft>
                <a:spcPts val="0"/>
              </a:spcAft>
              <a:buFont typeface="Wingdings 2"/>
              <a:buChar char=""/>
              <a:defRPr/>
            </a:pPr>
            <a:r>
              <a:rPr lang="en-US" dirty="0" smtClean="0"/>
              <a:t>Le commerce des </a:t>
            </a:r>
            <a:r>
              <a:rPr lang="en-US" dirty="0" err="1" smtClean="0"/>
              <a:t>esclaves</a:t>
            </a:r>
            <a:r>
              <a:rPr lang="en-US" dirty="0" smtClean="0"/>
              <a:t> a </a:t>
            </a:r>
            <a:r>
              <a:rPr lang="en-US" dirty="0" err="1" smtClean="0"/>
              <a:t>considérablement</a:t>
            </a:r>
            <a:r>
              <a:rPr lang="en-US" dirty="0" smtClean="0"/>
              <a:t> </a:t>
            </a:r>
            <a:r>
              <a:rPr lang="en-US" dirty="0" err="1" smtClean="0"/>
              <a:t>diminué</a:t>
            </a:r>
            <a:r>
              <a:rPr lang="en-US" dirty="0" smtClean="0"/>
              <a:t> la population. </a:t>
            </a:r>
            <a:r>
              <a:rPr lang="en-US" dirty="0" err="1" smtClean="0"/>
              <a:t>Ce</a:t>
            </a:r>
            <a:r>
              <a:rPr lang="en-US" dirty="0" smtClean="0"/>
              <a:t> </a:t>
            </a:r>
            <a:r>
              <a:rPr lang="en-US" dirty="0" err="1" smtClean="0"/>
              <a:t>n'est</a:t>
            </a:r>
            <a:r>
              <a:rPr lang="en-US" dirty="0" smtClean="0"/>
              <a:t> </a:t>
            </a:r>
            <a:r>
              <a:rPr lang="en-US" dirty="0" err="1" smtClean="0"/>
              <a:t>que</a:t>
            </a:r>
            <a:r>
              <a:rPr lang="en-US" dirty="0" smtClean="0"/>
              <a:t> </a:t>
            </a:r>
            <a:r>
              <a:rPr lang="en-US" dirty="0" err="1" smtClean="0"/>
              <a:t>dans</a:t>
            </a:r>
            <a:r>
              <a:rPr lang="en-US" dirty="0" smtClean="0"/>
              <a:t> les </a:t>
            </a:r>
            <a:r>
              <a:rPr lang="en-US" dirty="0" err="1" smtClean="0"/>
              <a:t>années</a:t>
            </a:r>
            <a:r>
              <a:rPr lang="en-US" dirty="0" smtClean="0"/>
              <a:t> </a:t>
            </a:r>
            <a:r>
              <a:rPr lang="en-US" dirty="0" err="1" smtClean="0"/>
              <a:t>trente</a:t>
            </a:r>
            <a:r>
              <a:rPr lang="en-US" dirty="0" smtClean="0"/>
              <a:t> du </a:t>
            </a:r>
            <a:r>
              <a:rPr lang="en-US" dirty="0" err="1" smtClean="0"/>
              <a:t>vingtième</a:t>
            </a:r>
            <a:r>
              <a:rPr lang="en-US" dirty="0" smtClean="0"/>
              <a:t> siècle </a:t>
            </a:r>
            <a:r>
              <a:rPr lang="en-US" dirty="0" err="1" smtClean="0"/>
              <a:t>que</a:t>
            </a:r>
            <a:r>
              <a:rPr lang="en-US" dirty="0" smtClean="0"/>
              <a:t> la population commence à augmenter </a:t>
            </a:r>
            <a:r>
              <a:rPr lang="en-US" dirty="0" err="1" smtClean="0"/>
              <a:t>rapidement</a:t>
            </a:r>
            <a:r>
              <a:rPr lang="en-US" dirty="0" smtClean="0"/>
              <a:t>. Le slogan </a:t>
            </a:r>
            <a:r>
              <a:rPr lang="en-US" dirty="0" err="1" smtClean="0"/>
              <a:t>lancé</a:t>
            </a:r>
            <a:r>
              <a:rPr lang="en-US" dirty="0" smtClean="0"/>
              <a:t>  « plus de population pour </a:t>
            </a:r>
            <a:r>
              <a:rPr lang="en-US" dirty="0" err="1" smtClean="0"/>
              <a:t>avoir</a:t>
            </a:r>
            <a:r>
              <a:rPr lang="en-US" dirty="0" smtClean="0"/>
              <a:t> plus de </a:t>
            </a:r>
            <a:r>
              <a:rPr lang="en-US" dirty="0" err="1" smtClean="0"/>
              <a:t>poids</a:t>
            </a:r>
            <a:r>
              <a:rPr lang="en-US" dirty="0" smtClean="0"/>
              <a:t> </a:t>
            </a:r>
            <a:r>
              <a:rPr lang="en-US" dirty="0" err="1" smtClean="0"/>
              <a:t>sur</a:t>
            </a:r>
            <a:r>
              <a:rPr lang="en-US" dirty="0" smtClean="0"/>
              <a:t> la scène international » a </a:t>
            </a:r>
            <a:r>
              <a:rPr lang="en-US" dirty="0" err="1" smtClean="0"/>
              <a:t>encouragé</a:t>
            </a:r>
            <a:r>
              <a:rPr lang="en-US" dirty="0" smtClean="0"/>
              <a:t> la </a:t>
            </a:r>
            <a:r>
              <a:rPr lang="en-US" dirty="0" err="1" smtClean="0"/>
              <a:t>natalité</a:t>
            </a:r>
            <a:r>
              <a:rPr lang="en-US" dirty="0" smtClean="0"/>
              <a:t>.  </a:t>
            </a:r>
            <a:r>
              <a:rPr lang="en-US" dirty="0" err="1" smtClean="0"/>
              <a:t>Avoir</a:t>
            </a:r>
            <a:r>
              <a:rPr lang="en-US" dirty="0" smtClean="0"/>
              <a:t> beaucoup </a:t>
            </a:r>
            <a:r>
              <a:rPr lang="en-US" dirty="0" err="1" smtClean="0"/>
              <a:t>d'enfants</a:t>
            </a:r>
            <a:r>
              <a:rPr lang="en-US" dirty="0" smtClean="0"/>
              <a:t> assure, à </a:t>
            </a:r>
            <a:r>
              <a:rPr lang="en-US" dirty="0" err="1" smtClean="0"/>
              <a:t>l'époque</a:t>
            </a:r>
            <a:r>
              <a:rPr lang="en-US" dirty="0" smtClean="0"/>
              <a:t>, </a:t>
            </a:r>
            <a:r>
              <a:rPr lang="en-US" dirty="0" err="1" smtClean="0"/>
              <a:t>une</a:t>
            </a:r>
            <a:r>
              <a:rPr lang="en-US" dirty="0" smtClean="0"/>
              <a:t> </a:t>
            </a:r>
            <a:r>
              <a:rPr lang="en-US" dirty="0" err="1" smtClean="0"/>
              <a:t>meilleure</a:t>
            </a:r>
            <a:r>
              <a:rPr lang="en-US" dirty="0" smtClean="0"/>
              <a:t> </a:t>
            </a:r>
            <a:r>
              <a:rPr lang="en-US" dirty="0" err="1" smtClean="0"/>
              <a:t>retraite</a:t>
            </a:r>
            <a:r>
              <a:rPr lang="en-US" dirty="0" smtClean="0"/>
              <a:t> et plus de respect </a:t>
            </a:r>
            <a:r>
              <a:rPr lang="en-US" dirty="0" err="1" smtClean="0"/>
              <a:t>dans</a:t>
            </a:r>
            <a:r>
              <a:rPr lang="en-US" dirty="0" smtClean="0"/>
              <a:t> la </a:t>
            </a:r>
            <a:r>
              <a:rPr lang="en-US" dirty="0" err="1" smtClean="0"/>
              <a:t>société</a:t>
            </a:r>
            <a:r>
              <a:rPr lang="en-US" dirty="0" smtClean="0"/>
              <a:t>. </a:t>
            </a:r>
            <a:r>
              <a:rPr lang="en-US" dirty="0" err="1" smtClean="0"/>
              <a:t>L'explosion</a:t>
            </a:r>
            <a:r>
              <a:rPr lang="en-US" dirty="0" smtClean="0"/>
              <a:t> </a:t>
            </a:r>
            <a:r>
              <a:rPr lang="en-US" dirty="0" err="1" smtClean="0"/>
              <a:t>démographique</a:t>
            </a:r>
            <a:r>
              <a:rPr lang="en-US" dirty="0" smtClean="0"/>
              <a:t> a </a:t>
            </a:r>
            <a:r>
              <a:rPr lang="en-US" dirty="0" err="1" smtClean="0"/>
              <a:t>transformé</a:t>
            </a:r>
            <a:r>
              <a:rPr lang="en-US" dirty="0" smtClean="0"/>
              <a:t> le Congo en </a:t>
            </a:r>
            <a:r>
              <a:rPr lang="en-US" dirty="0" err="1" smtClean="0"/>
              <a:t>géant</a:t>
            </a:r>
            <a:r>
              <a:rPr lang="en-US" dirty="0" smtClean="0"/>
              <a:t> </a:t>
            </a:r>
            <a:r>
              <a:rPr lang="en-US" dirty="0" err="1" smtClean="0"/>
              <a:t>d'une</a:t>
            </a:r>
            <a:r>
              <a:rPr lang="en-US" dirty="0" smtClean="0"/>
              <a:t> </a:t>
            </a:r>
            <a:r>
              <a:rPr lang="en-US" dirty="0" err="1" smtClean="0"/>
              <a:t>soixantaine</a:t>
            </a:r>
            <a:r>
              <a:rPr lang="en-US" dirty="0" smtClean="0"/>
              <a:t> de millions </a:t>
            </a:r>
            <a:r>
              <a:rPr lang="en-US" dirty="0" err="1" smtClean="0"/>
              <a:t>d'habitants</a:t>
            </a:r>
            <a:r>
              <a:rPr lang="en-US" dirty="0" smtClean="0"/>
              <a:t>. La population </a:t>
            </a:r>
            <a:r>
              <a:rPr lang="en-US" dirty="0" err="1" smtClean="0"/>
              <a:t>est</a:t>
            </a:r>
            <a:r>
              <a:rPr lang="en-US" dirty="0" smtClean="0"/>
              <a:t> </a:t>
            </a:r>
            <a:r>
              <a:rPr lang="en-US" dirty="0" err="1" smtClean="0"/>
              <a:t>caractérisée</a:t>
            </a:r>
            <a:r>
              <a:rPr lang="en-US" dirty="0" smtClean="0"/>
              <a:t> par </a:t>
            </a:r>
            <a:r>
              <a:rPr lang="en-US" dirty="0" err="1" smtClean="0"/>
              <a:t>sa</a:t>
            </a:r>
            <a:r>
              <a:rPr lang="en-US" dirty="0" smtClean="0"/>
              <a:t> </a:t>
            </a:r>
            <a:r>
              <a:rPr lang="en-US" dirty="0" err="1" smtClean="0"/>
              <a:t>grande</a:t>
            </a:r>
            <a:r>
              <a:rPr lang="en-US" dirty="0" smtClean="0"/>
              <a:t> </a:t>
            </a:r>
            <a:r>
              <a:rPr lang="en-US" dirty="0" err="1" smtClean="0"/>
              <a:t>jeunesse</a:t>
            </a:r>
            <a:r>
              <a:rPr lang="en-US" dirty="0" smtClean="0"/>
              <a:t>, plus de la </a:t>
            </a:r>
            <a:r>
              <a:rPr lang="en-US" dirty="0" err="1" smtClean="0"/>
              <a:t>moitié</a:t>
            </a:r>
            <a:r>
              <a:rPr lang="en-US" dirty="0" smtClean="0"/>
              <a:t> des habitants </a:t>
            </a:r>
            <a:r>
              <a:rPr lang="en-US" dirty="0" err="1" smtClean="0"/>
              <a:t>ont</a:t>
            </a:r>
            <a:r>
              <a:rPr lang="en-US" dirty="0" smtClean="0"/>
              <a:t> </a:t>
            </a:r>
            <a:r>
              <a:rPr lang="en-US" dirty="0" err="1" smtClean="0"/>
              <a:t>moins</a:t>
            </a:r>
            <a:r>
              <a:rPr lang="en-US" dirty="0" smtClean="0"/>
              <a:t> de 20 </a:t>
            </a:r>
            <a:r>
              <a:rPr lang="en-US" dirty="0" err="1" smtClean="0"/>
              <a:t>ans</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8288"/>
            <a:ext cx="8229600" cy="1398587"/>
          </a:xfrm>
        </p:spPr>
        <p:txBody>
          <a:bodyPr/>
          <a:lstStyle/>
          <a:p>
            <a:pPr marL="484632" indent="0" fontAlgn="auto">
              <a:spcAft>
                <a:spcPts val="0"/>
              </a:spcAft>
              <a:defRPr/>
            </a:pPr>
            <a:endParaRPr lang="ru-RU">
              <a:solidFill>
                <a:schemeClr val="accent1">
                  <a:tint val="83000"/>
                  <a:satMod val="150000"/>
                </a:schemeClr>
              </a:solidFill>
            </a:endParaRPr>
          </a:p>
        </p:txBody>
      </p:sp>
      <p:pic>
        <p:nvPicPr>
          <p:cNvPr id="4" name="Содержимое 3" descr="E:\images (5).jpg"/>
          <p:cNvPicPr>
            <a:picLocks noGrp="1"/>
          </p:cNvPicPr>
          <p:nvPr>
            <p:ph idx="1"/>
          </p:nvPr>
        </p:nvPicPr>
        <p:blipFill>
          <a:blip r:embed="rId2"/>
          <a:srcRect/>
          <a:stretch>
            <a:fillRect/>
          </a:stretch>
        </p:blipFill>
        <p:spPr>
          <a:xfrm>
            <a:off x="428625" y="285750"/>
            <a:ext cx="8286750" cy="62865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8313" y="260350"/>
            <a:ext cx="8258175" cy="6240463"/>
          </a:xfrm>
        </p:spPr>
        <p:txBody>
          <a:bodyPr>
            <a:normAutofit fontScale="62500" lnSpcReduction="20000"/>
          </a:bodyPr>
          <a:lstStyle/>
          <a:p>
            <a:pPr marL="448056" indent="-384048" fontAlgn="auto">
              <a:spcAft>
                <a:spcPts val="0"/>
              </a:spcAft>
              <a:buFont typeface="Wingdings 2"/>
              <a:buChar char=""/>
              <a:defRPr/>
            </a:pPr>
            <a:r>
              <a:rPr lang="en-US" sz="4500" b="1" dirty="0" err="1" smtClean="0"/>
              <a:t>Société</a:t>
            </a:r>
            <a:r>
              <a:rPr lang="en-US" sz="4500" b="1" dirty="0" smtClean="0"/>
              <a:t> </a:t>
            </a:r>
            <a:endParaRPr lang="ru-RU" sz="4500" dirty="0" smtClean="0"/>
          </a:p>
          <a:p>
            <a:pPr marL="448056" indent="-384048" fontAlgn="auto">
              <a:spcAft>
                <a:spcPts val="0"/>
              </a:spcAft>
              <a:buFont typeface="Wingdings 2"/>
              <a:buChar char=""/>
              <a:defRPr/>
            </a:pPr>
            <a:r>
              <a:rPr lang="en-US" dirty="0" smtClean="0"/>
              <a:t>  Le Congo-Kinshasa </a:t>
            </a:r>
            <a:r>
              <a:rPr lang="en-US" dirty="0" err="1" smtClean="0"/>
              <a:t>est</a:t>
            </a:r>
            <a:r>
              <a:rPr lang="en-US" dirty="0" smtClean="0"/>
              <a:t> </a:t>
            </a:r>
            <a:r>
              <a:rPr lang="en-US" dirty="0" err="1" smtClean="0"/>
              <a:t>l'un</a:t>
            </a:r>
            <a:r>
              <a:rPr lang="en-US" dirty="0" smtClean="0"/>
              <a:t> des pays les plus </a:t>
            </a:r>
            <a:r>
              <a:rPr lang="en-US" dirty="0" err="1" smtClean="0"/>
              <a:t>pauvres</a:t>
            </a:r>
            <a:r>
              <a:rPr lang="en-US" dirty="0" smtClean="0"/>
              <a:t> du monde, avec des </a:t>
            </a:r>
            <a:r>
              <a:rPr lang="en-US" dirty="0" err="1" smtClean="0"/>
              <a:t>inégalités</a:t>
            </a:r>
            <a:r>
              <a:rPr lang="en-US" dirty="0" smtClean="0"/>
              <a:t> </a:t>
            </a:r>
            <a:r>
              <a:rPr lang="en-US" dirty="0" err="1" smtClean="0"/>
              <a:t>très</a:t>
            </a:r>
            <a:r>
              <a:rPr lang="en-US" dirty="0" smtClean="0"/>
              <a:t> </a:t>
            </a:r>
            <a:r>
              <a:rPr lang="en-US" dirty="0" err="1" smtClean="0"/>
              <a:t>marquées</a:t>
            </a:r>
            <a:r>
              <a:rPr lang="en-US" dirty="0" smtClean="0"/>
              <a:t>. Le </a:t>
            </a:r>
            <a:r>
              <a:rPr lang="en-US" dirty="0" err="1" smtClean="0"/>
              <a:t>conflit</a:t>
            </a:r>
            <a:r>
              <a:rPr lang="en-US" dirty="0" smtClean="0"/>
              <a:t> a </a:t>
            </a:r>
            <a:r>
              <a:rPr lang="en-US" dirty="0" err="1" smtClean="0"/>
              <a:t>eu</a:t>
            </a:r>
            <a:r>
              <a:rPr lang="en-US" dirty="0" smtClean="0"/>
              <a:t> des </a:t>
            </a:r>
            <a:r>
              <a:rPr lang="en-US" dirty="0" err="1" smtClean="0"/>
              <a:t>effets</a:t>
            </a:r>
            <a:r>
              <a:rPr lang="en-US" dirty="0" smtClean="0"/>
              <a:t> </a:t>
            </a:r>
            <a:r>
              <a:rPr lang="en-US" dirty="0" err="1" smtClean="0"/>
              <a:t>dévastateurs</a:t>
            </a:r>
            <a:r>
              <a:rPr lang="en-US" dirty="0" smtClean="0"/>
              <a:t> </a:t>
            </a:r>
            <a:r>
              <a:rPr lang="en-US" dirty="0" err="1" smtClean="0"/>
              <a:t>sur</a:t>
            </a:r>
            <a:r>
              <a:rPr lang="en-US" dirty="0" smtClean="0"/>
              <a:t> les </a:t>
            </a:r>
            <a:r>
              <a:rPr lang="en-US" dirty="0" err="1" smtClean="0"/>
              <a:t>capacités</a:t>
            </a:r>
            <a:r>
              <a:rPr lang="en-US" dirty="0" smtClean="0"/>
              <a:t> </a:t>
            </a:r>
            <a:r>
              <a:rPr lang="en-US" dirty="0" err="1" smtClean="0"/>
              <a:t>productives</a:t>
            </a:r>
            <a:r>
              <a:rPr lang="en-US" dirty="0" smtClean="0"/>
              <a:t> de </a:t>
            </a:r>
            <a:r>
              <a:rPr lang="en-US" dirty="0" err="1" smtClean="0"/>
              <a:t>l'économie</a:t>
            </a:r>
            <a:r>
              <a:rPr lang="en-US" dirty="0" smtClean="0"/>
              <a:t>, </a:t>
            </a:r>
            <a:r>
              <a:rPr lang="en-US" dirty="0" err="1" smtClean="0"/>
              <a:t>sur</a:t>
            </a:r>
            <a:r>
              <a:rPr lang="en-US" dirty="0" smtClean="0"/>
              <a:t> </a:t>
            </a:r>
            <a:r>
              <a:rPr lang="en-US" dirty="0" err="1" smtClean="0"/>
              <a:t>l'environnement</a:t>
            </a:r>
            <a:r>
              <a:rPr lang="en-US" dirty="0" smtClean="0"/>
              <a:t> et </a:t>
            </a:r>
            <a:r>
              <a:rPr lang="en-US" dirty="0" err="1" smtClean="0"/>
              <a:t>sur</a:t>
            </a:r>
            <a:r>
              <a:rPr lang="en-US" dirty="0" smtClean="0"/>
              <a:t> la </a:t>
            </a:r>
            <a:r>
              <a:rPr lang="en-US" dirty="0" err="1" smtClean="0"/>
              <a:t>pauvreté</a:t>
            </a:r>
            <a:r>
              <a:rPr lang="en-US" dirty="0" smtClean="0"/>
              <a:t>. La </a:t>
            </a:r>
            <a:r>
              <a:rPr lang="en-US" dirty="0" err="1" smtClean="0"/>
              <a:t>majorité</a:t>
            </a:r>
            <a:r>
              <a:rPr lang="en-US" dirty="0" smtClean="0"/>
              <a:t> de la population </a:t>
            </a:r>
            <a:r>
              <a:rPr lang="en-US" dirty="0" err="1" smtClean="0"/>
              <a:t>vit</a:t>
            </a:r>
            <a:r>
              <a:rPr lang="en-US" dirty="0" smtClean="0"/>
              <a:t> en </a:t>
            </a:r>
            <a:r>
              <a:rPr lang="en-US" dirty="0" err="1" smtClean="0"/>
              <a:t>dessous</a:t>
            </a:r>
            <a:r>
              <a:rPr lang="en-US" dirty="0" smtClean="0"/>
              <a:t> du </a:t>
            </a:r>
            <a:r>
              <a:rPr lang="en-US" dirty="0" err="1" smtClean="0"/>
              <a:t>seuil</a:t>
            </a:r>
            <a:r>
              <a:rPr lang="en-US" dirty="0" smtClean="0"/>
              <a:t> de </a:t>
            </a:r>
            <a:r>
              <a:rPr lang="en-US" dirty="0" err="1" smtClean="0"/>
              <a:t>pauvreté</a:t>
            </a:r>
            <a:r>
              <a:rPr lang="en-US" dirty="0" smtClean="0"/>
              <a:t> </a:t>
            </a:r>
            <a:r>
              <a:rPr lang="en-US" dirty="0" err="1" smtClean="0"/>
              <a:t>fixé</a:t>
            </a:r>
            <a:r>
              <a:rPr lang="en-US" dirty="0" smtClean="0"/>
              <a:t> à 0,2 dollar par jour. La </a:t>
            </a:r>
            <a:r>
              <a:rPr lang="en-US" dirty="0" err="1" smtClean="0"/>
              <a:t>pauvreté</a:t>
            </a:r>
            <a:r>
              <a:rPr lang="en-US" dirty="0" smtClean="0"/>
              <a:t> se </a:t>
            </a:r>
            <a:r>
              <a:rPr lang="en-US" dirty="0" err="1" smtClean="0"/>
              <a:t>manifeste</a:t>
            </a:r>
            <a:r>
              <a:rPr lang="en-US" dirty="0" smtClean="0"/>
              <a:t> par la malnutrition qui </a:t>
            </a:r>
            <a:r>
              <a:rPr lang="en-US" dirty="0" err="1" smtClean="0"/>
              <a:t>touche</a:t>
            </a:r>
            <a:r>
              <a:rPr lang="en-US" dirty="0" smtClean="0"/>
              <a:t> </a:t>
            </a:r>
            <a:r>
              <a:rPr lang="en-US" dirty="0" err="1" smtClean="0"/>
              <a:t>surtout</a:t>
            </a:r>
            <a:r>
              <a:rPr lang="en-US" dirty="0" smtClean="0"/>
              <a:t> les femmes et les </a:t>
            </a:r>
            <a:r>
              <a:rPr lang="en-US" dirty="0" err="1" smtClean="0"/>
              <a:t>enfants</a:t>
            </a:r>
            <a:r>
              <a:rPr lang="en-US" dirty="0" smtClean="0"/>
              <a:t>. De </a:t>
            </a:r>
            <a:r>
              <a:rPr lang="en-US" dirty="0" err="1" smtClean="0"/>
              <a:t>nombreux</a:t>
            </a:r>
            <a:r>
              <a:rPr lang="en-US" dirty="0" smtClean="0"/>
              <a:t> groups </a:t>
            </a:r>
            <a:r>
              <a:rPr lang="en-US" dirty="0" err="1" smtClean="0"/>
              <a:t>vulnérable</a:t>
            </a:r>
            <a:r>
              <a:rPr lang="en-US" dirty="0" smtClean="0"/>
              <a:t> se </a:t>
            </a:r>
            <a:r>
              <a:rPr lang="en-US" dirty="0" err="1" smtClean="0"/>
              <a:t>sont</a:t>
            </a:r>
            <a:r>
              <a:rPr lang="en-US" dirty="0" smtClean="0"/>
              <a:t> </a:t>
            </a:r>
            <a:r>
              <a:rPr lang="en-US" dirty="0" err="1" smtClean="0"/>
              <a:t>formés</a:t>
            </a:r>
            <a:r>
              <a:rPr lang="en-US" dirty="0" smtClean="0"/>
              <a:t> ( </a:t>
            </a:r>
            <a:r>
              <a:rPr lang="en-US" dirty="0" err="1" smtClean="0"/>
              <a:t>réfugiés</a:t>
            </a:r>
            <a:r>
              <a:rPr lang="en-US" dirty="0" smtClean="0"/>
              <a:t>, </a:t>
            </a:r>
            <a:r>
              <a:rPr lang="en-US" dirty="0" err="1" smtClean="0"/>
              <a:t>orphelins</a:t>
            </a:r>
            <a:r>
              <a:rPr lang="en-US" dirty="0" smtClean="0"/>
              <a:t>, </a:t>
            </a:r>
            <a:r>
              <a:rPr lang="en-US" dirty="0" err="1" smtClean="0"/>
              <a:t>enfants</a:t>
            </a:r>
            <a:r>
              <a:rPr lang="en-US" dirty="0" smtClean="0"/>
              <a:t> </a:t>
            </a:r>
            <a:r>
              <a:rPr lang="en-US" dirty="0" err="1" smtClean="0"/>
              <a:t>déscolarisés</a:t>
            </a:r>
            <a:r>
              <a:rPr lang="en-US" dirty="0" smtClean="0"/>
              <a:t> </a:t>
            </a:r>
            <a:r>
              <a:rPr lang="en-US" dirty="0" err="1" smtClean="0"/>
              <a:t>ou</a:t>
            </a:r>
            <a:r>
              <a:rPr lang="en-US" dirty="0" smtClean="0"/>
              <a:t> </a:t>
            </a:r>
            <a:r>
              <a:rPr lang="en-US" dirty="0" err="1" smtClean="0"/>
              <a:t>enfants</a:t>
            </a:r>
            <a:r>
              <a:rPr lang="en-US" dirty="0" smtClean="0"/>
              <a:t> </a:t>
            </a:r>
            <a:r>
              <a:rPr lang="en-US" dirty="0" err="1" smtClean="0"/>
              <a:t>soldats</a:t>
            </a:r>
            <a:r>
              <a:rPr lang="en-US" dirty="0" smtClean="0"/>
              <a:t> ) qui </a:t>
            </a:r>
            <a:r>
              <a:rPr lang="en-US" dirty="0" err="1" smtClean="0"/>
              <a:t>manquent</a:t>
            </a:r>
            <a:r>
              <a:rPr lang="en-US" dirty="0" smtClean="0"/>
              <a:t> de </a:t>
            </a:r>
            <a:r>
              <a:rPr lang="en-US" dirty="0" err="1" smtClean="0"/>
              <a:t>soins</a:t>
            </a:r>
            <a:r>
              <a:rPr lang="en-US" dirty="0" smtClean="0"/>
              <a:t> et de </a:t>
            </a:r>
            <a:r>
              <a:rPr lang="en-US" dirty="0" err="1" smtClean="0"/>
              <a:t>nourriture</a:t>
            </a:r>
            <a:r>
              <a:rPr lang="en-US" dirty="0" smtClean="0"/>
              <a:t>.</a:t>
            </a:r>
            <a:endParaRPr lang="ru-RU" dirty="0" smtClean="0"/>
          </a:p>
          <a:p>
            <a:pPr marL="448056" indent="-384048" fontAlgn="auto">
              <a:spcAft>
                <a:spcPts val="0"/>
              </a:spcAft>
              <a:buFont typeface="Wingdings 2"/>
              <a:buChar char=""/>
              <a:defRPr/>
            </a:pPr>
            <a:r>
              <a:rPr lang="en-US" dirty="0" smtClean="0"/>
              <a:t>  Par </a:t>
            </a:r>
            <a:r>
              <a:rPr lang="en-US" dirty="0" err="1" smtClean="0"/>
              <a:t>ailleurs</a:t>
            </a:r>
            <a:r>
              <a:rPr lang="en-US" dirty="0" smtClean="0"/>
              <a:t>, la </a:t>
            </a:r>
            <a:r>
              <a:rPr lang="en-US" dirty="0" err="1" smtClean="0"/>
              <a:t>crise</a:t>
            </a:r>
            <a:r>
              <a:rPr lang="en-US" dirty="0" smtClean="0"/>
              <a:t> de </a:t>
            </a:r>
            <a:r>
              <a:rPr lang="en-US" dirty="0" err="1" smtClean="0"/>
              <a:t>l'emploi</a:t>
            </a:r>
            <a:r>
              <a:rPr lang="en-US" dirty="0" smtClean="0"/>
              <a:t> </a:t>
            </a:r>
            <a:r>
              <a:rPr lang="en-US" dirty="0" err="1" smtClean="0"/>
              <a:t>constitue</a:t>
            </a:r>
            <a:r>
              <a:rPr lang="en-US" dirty="0" smtClean="0"/>
              <a:t> </a:t>
            </a:r>
            <a:r>
              <a:rPr lang="en-US" dirty="0" err="1" smtClean="0"/>
              <a:t>une</a:t>
            </a:r>
            <a:r>
              <a:rPr lang="en-US" dirty="0" smtClean="0"/>
              <a:t> des causes </a:t>
            </a:r>
            <a:r>
              <a:rPr lang="en-US" dirty="0" err="1" smtClean="0"/>
              <a:t>majeures</a:t>
            </a:r>
            <a:r>
              <a:rPr lang="en-US" dirty="0" smtClean="0"/>
              <a:t> de la </a:t>
            </a:r>
            <a:r>
              <a:rPr lang="en-US" dirty="0" err="1" smtClean="0"/>
              <a:t>crise</a:t>
            </a:r>
            <a:r>
              <a:rPr lang="en-US" dirty="0" smtClean="0"/>
              <a:t> </a:t>
            </a:r>
            <a:r>
              <a:rPr lang="en-US" dirty="0" err="1" smtClean="0"/>
              <a:t>sociale</a:t>
            </a:r>
            <a:r>
              <a:rPr lang="en-US" dirty="0" smtClean="0"/>
              <a:t>. Elle se </a:t>
            </a:r>
            <a:r>
              <a:rPr lang="en-US" dirty="0" err="1" smtClean="0"/>
              <a:t>caractérise</a:t>
            </a:r>
            <a:r>
              <a:rPr lang="en-US" dirty="0" smtClean="0"/>
              <a:t> par un </a:t>
            </a:r>
            <a:r>
              <a:rPr lang="en-US" dirty="0" err="1" smtClean="0"/>
              <a:t>taux</a:t>
            </a:r>
            <a:r>
              <a:rPr lang="en-US" dirty="0" smtClean="0"/>
              <a:t> de </a:t>
            </a:r>
            <a:r>
              <a:rPr lang="en-US" dirty="0" err="1" smtClean="0"/>
              <a:t>chômage</a:t>
            </a:r>
            <a:r>
              <a:rPr lang="en-US" dirty="0" smtClean="0"/>
              <a:t> </a:t>
            </a:r>
            <a:r>
              <a:rPr lang="en-US" dirty="0" err="1" smtClean="0"/>
              <a:t>très</a:t>
            </a:r>
            <a:r>
              <a:rPr lang="en-US" dirty="0" smtClean="0"/>
              <a:t> </a:t>
            </a:r>
            <a:r>
              <a:rPr lang="en-US" dirty="0" err="1" smtClean="0"/>
              <a:t>élevé</a:t>
            </a:r>
            <a:r>
              <a:rPr lang="en-US" dirty="0" smtClean="0"/>
              <a:t>, des salaries et des </a:t>
            </a:r>
            <a:r>
              <a:rPr lang="en-US" dirty="0" err="1" smtClean="0"/>
              <a:t>prestations</a:t>
            </a:r>
            <a:r>
              <a:rPr lang="en-US" dirty="0" smtClean="0"/>
              <a:t> socials </a:t>
            </a:r>
            <a:r>
              <a:rPr lang="en-US" dirty="0" err="1" smtClean="0"/>
              <a:t>dérisoires</a:t>
            </a:r>
            <a:r>
              <a:rPr lang="en-US" dirty="0" smtClean="0"/>
              <a:t>.</a:t>
            </a:r>
            <a:endParaRPr lang="ru-RU" dirty="0" smtClean="0"/>
          </a:p>
          <a:p>
            <a:pPr marL="448056" indent="-384048" fontAlgn="auto">
              <a:spcAft>
                <a:spcPts val="0"/>
              </a:spcAft>
              <a:buFont typeface="Wingdings 2"/>
              <a:buChar char=""/>
              <a:defRPr/>
            </a:pPr>
            <a:r>
              <a:rPr lang="en-US" dirty="0" smtClean="0"/>
              <a:t>  Du fait de la </a:t>
            </a:r>
            <a:r>
              <a:rPr lang="en-US" dirty="0" err="1" smtClean="0"/>
              <a:t>carencede</a:t>
            </a:r>
            <a:r>
              <a:rPr lang="en-US" dirty="0" smtClean="0"/>
              <a:t> l'</a:t>
            </a:r>
            <a:r>
              <a:rPr lang="uk-UA" dirty="0" smtClean="0"/>
              <a:t>É</a:t>
            </a:r>
            <a:r>
              <a:rPr lang="en-US" dirty="0" smtClean="0"/>
              <a:t>tat, le </a:t>
            </a:r>
            <a:r>
              <a:rPr lang="en-US" dirty="0" err="1" smtClean="0"/>
              <a:t>système</a:t>
            </a:r>
            <a:r>
              <a:rPr lang="en-US" dirty="0" smtClean="0"/>
              <a:t> </a:t>
            </a:r>
            <a:r>
              <a:rPr lang="en-US" dirty="0" err="1" smtClean="0"/>
              <a:t>éducatif</a:t>
            </a:r>
            <a:r>
              <a:rPr lang="en-US" dirty="0" smtClean="0"/>
              <a:t> </a:t>
            </a:r>
            <a:r>
              <a:rPr lang="en-US" dirty="0" err="1" smtClean="0"/>
              <a:t>est</a:t>
            </a:r>
            <a:r>
              <a:rPr lang="en-US" dirty="0" smtClean="0"/>
              <a:t> </a:t>
            </a:r>
            <a:r>
              <a:rPr lang="en-US" dirty="0" err="1" smtClean="0"/>
              <a:t>essentiellement</a:t>
            </a:r>
            <a:r>
              <a:rPr lang="en-US" dirty="0" smtClean="0"/>
              <a:t> </a:t>
            </a:r>
            <a:r>
              <a:rPr lang="en-US" dirty="0" err="1" smtClean="0"/>
              <a:t>financé</a:t>
            </a:r>
            <a:r>
              <a:rPr lang="en-US" dirty="0" smtClean="0"/>
              <a:t> par les parents. Bien </a:t>
            </a:r>
            <a:r>
              <a:rPr lang="en-US" dirty="0" err="1" smtClean="0"/>
              <a:t>qu'il</a:t>
            </a:r>
            <a:r>
              <a:rPr lang="en-US" dirty="0" smtClean="0"/>
              <a:t> </a:t>
            </a:r>
            <a:r>
              <a:rPr lang="en-US" dirty="0" err="1" smtClean="0"/>
              <a:t>existe</a:t>
            </a:r>
            <a:r>
              <a:rPr lang="en-US" dirty="0" smtClean="0"/>
              <a:t> tout les </a:t>
            </a:r>
            <a:r>
              <a:rPr lang="en-US" dirty="0" err="1" smtClean="0"/>
              <a:t>niveaux</a:t>
            </a:r>
            <a:r>
              <a:rPr lang="en-US" dirty="0" smtClean="0"/>
              <a:t> </a:t>
            </a:r>
            <a:r>
              <a:rPr lang="en-US" dirty="0" err="1" smtClean="0"/>
              <a:t>d'enseignement</a:t>
            </a:r>
            <a:r>
              <a:rPr lang="en-US" dirty="0" smtClean="0"/>
              <a:t> au Congo-Kinshasa, le </a:t>
            </a:r>
            <a:r>
              <a:rPr lang="en-US" dirty="0" err="1" smtClean="0"/>
              <a:t>taux</a:t>
            </a:r>
            <a:r>
              <a:rPr lang="en-US" dirty="0" smtClean="0"/>
              <a:t> de </a:t>
            </a:r>
            <a:r>
              <a:rPr lang="en-US" dirty="0" err="1" smtClean="0"/>
              <a:t>scolarisation</a:t>
            </a:r>
            <a:r>
              <a:rPr lang="en-US" dirty="0" smtClean="0"/>
              <a:t> </a:t>
            </a:r>
            <a:r>
              <a:rPr lang="en-US" dirty="0" err="1" smtClean="0"/>
              <a:t>est</a:t>
            </a:r>
            <a:r>
              <a:rPr lang="en-US" dirty="0" smtClean="0"/>
              <a:t> </a:t>
            </a:r>
            <a:r>
              <a:rPr lang="en-US" dirty="0" err="1" smtClean="0"/>
              <a:t>assez</a:t>
            </a:r>
            <a:r>
              <a:rPr lang="en-US" dirty="0" smtClean="0"/>
              <a:t> bas et </a:t>
            </a:r>
            <a:r>
              <a:rPr lang="en-US" dirty="0" err="1" smtClean="0"/>
              <a:t>celui</a:t>
            </a:r>
            <a:r>
              <a:rPr lang="en-US" dirty="0" smtClean="0"/>
              <a:t> </a:t>
            </a:r>
            <a:r>
              <a:rPr lang="en-US" dirty="0" err="1" smtClean="0"/>
              <a:t>d'analphabétisme</a:t>
            </a:r>
            <a:r>
              <a:rPr lang="en-US" dirty="0" smtClean="0"/>
              <a:t> </a:t>
            </a:r>
            <a:r>
              <a:rPr lang="en-US" dirty="0" err="1" smtClean="0"/>
              <a:t>est</a:t>
            </a:r>
            <a:r>
              <a:rPr lang="en-US" dirty="0" smtClean="0"/>
              <a:t> </a:t>
            </a:r>
            <a:r>
              <a:rPr lang="en-US" dirty="0" err="1" smtClean="0"/>
              <a:t>très</a:t>
            </a:r>
            <a:r>
              <a:rPr lang="en-US" dirty="0" smtClean="0"/>
              <a:t> </a:t>
            </a:r>
            <a:r>
              <a:rPr lang="en-US" dirty="0" err="1" smtClean="0"/>
              <a:t>élevé</a:t>
            </a:r>
            <a:r>
              <a:rPr lang="en-US" dirty="0" smtClean="0"/>
              <a:t>. La </a:t>
            </a:r>
            <a:r>
              <a:rPr lang="en-US" dirty="0" err="1" smtClean="0"/>
              <a:t>scolarisation</a:t>
            </a:r>
            <a:r>
              <a:rPr lang="en-US" dirty="0" smtClean="0"/>
              <a:t> </a:t>
            </a:r>
            <a:r>
              <a:rPr lang="en-US" dirty="0" err="1" smtClean="0"/>
              <a:t>primaire</a:t>
            </a:r>
            <a:r>
              <a:rPr lang="en-US" dirty="0" smtClean="0"/>
              <a:t> a </a:t>
            </a:r>
            <a:r>
              <a:rPr lang="en-US" dirty="0" err="1" smtClean="0"/>
              <a:t>diminué</a:t>
            </a:r>
            <a:r>
              <a:rPr lang="en-US" dirty="0" smtClean="0"/>
              <a:t> à cause de </a:t>
            </a:r>
            <a:r>
              <a:rPr lang="en-US" dirty="0" err="1" smtClean="0"/>
              <a:t>l'isolement</a:t>
            </a:r>
            <a:r>
              <a:rPr lang="en-US" dirty="0" smtClean="0"/>
              <a:t> des  </a:t>
            </a:r>
            <a:r>
              <a:rPr lang="en-US" dirty="0" err="1" smtClean="0"/>
              <a:t>régions</a:t>
            </a:r>
            <a:r>
              <a:rPr lang="en-US" dirty="0" smtClean="0"/>
              <a:t>, de </a:t>
            </a:r>
            <a:r>
              <a:rPr lang="en-US" dirty="0" err="1" smtClean="0"/>
              <a:t>l'incapacité</a:t>
            </a:r>
            <a:r>
              <a:rPr lang="en-US" dirty="0" smtClean="0"/>
              <a:t> </a:t>
            </a:r>
            <a:r>
              <a:rPr lang="en-US" dirty="0" err="1" smtClean="0"/>
              <a:t>croissante</a:t>
            </a:r>
            <a:r>
              <a:rPr lang="en-US" dirty="0" smtClean="0"/>
              <a:t> des parents les </a:t>
            </a:r>
            <a:r>
              <a:rPr lang="en-US" dirty="0" err="1" smtClean="0"/>
              <a:t>frais</a:t>
            </a:r>
            <a:r>
              <a:rPr lang="en-US" dirty="0" smtClean="0"/>
              <a:t> </a:t>
            </a:r>
            <a:r>
              <a:rPr lang="en-US" dirty="0" err="1" smtClean="0"/>
              <a:t>scolaires</a:t>
            </a:r>
            <a:r>
              <a:rPr lang="en-US" dirty="0" smtClean="0"/>
              <a:t>, du </a:t>
            </a:r>
            <a:r>
              <a:rPr lang="en-US" dirty="0" err="1" smtClean="0"/>
              <a:t>manque</a:t>
            </a:r>
            <a:r>
              <a:rPr lang="en-US" dirty="0" smtClean="0"/>
              <a:t> </a:t>
            </a:r>
            <a:r>
              <a:rPr lang="en-US" dirty="0" err="1" smtClean="0"/>
              <a:t>d'entretien</a:t>
            </a:r>
            <a:r>
              <a:rPr lang="en-US" dirty="0" smtClean="0"/>
              <a:t> des infrastructures, du manqué de </a:t>
            </a:r>
            <a:r>
              <a:rPr lang="en-US" dirty="0" err="1" smtClean="0"/>
              <a:t>manuels</a:t>
            </a:r>
            <a:r>
              <a:rPr lang="en-US" dirty="0" smtClean="0"/>
              <a:t>  </a:t>
            </a:r>
            <a:r>
              <a:rPr lang="en-US" dirty="0" err="1" smtClean="0"/>
              <a:t>scolaires</a:t>
            </a:r>
            <a:r>
              <a:rPr lang="en-US" dirty="0" smtClean="0"/>
              <a:t> et de la </a:t>
            </a:r>
            <a:r>
              <a:rPr lang="en-US" dirty="0" err="1" smtClean="0"/>
              <a:t>baisse</a:t>
            </a:r>
            <a:r>
              <a:rPr lang="en-US" dirty="0" smtClean="0"/>
              <a:t> de la </a:t>
            </a:r>
            <a:r>
              <a:rPr lang="en-US" dirty="0" err="1" smtClean="0"/>
              <a:t>qualité</a:t>
            </a:r>
            <a:r>
              <a:rPr lang="en-US" dirty="0" smtClean="0"/>
              <a:t> de </a:t>
            </a:r>
            <a:r>
              <a:rPr lang="en-US" dirty="0" err="1" smtClean="0"/>
              <a:t>l'instruction</a:t>
            </a:r>
            <a:r>
              <a:rPr lang="en-US" dirty="0" smtClean="0"/>
              <a:t>. Le </a:t>
            </a:r>
            <a:r>
              <a:rPr lang="en-US" dirty="0" err="1" smtClean="0"/>
              <a:t>programme</a:t>
            </a:r>
            <a:r>
              <a:rPr lang="en-US" dirty="0" smtClean="0"/>
              <a:t> national </a:t>
            </a:r>
            <a:r>
              <a:rPr lang="en-US" dirty="0" err="1" smtClean="0"/>
              <a:t>prévoit</a:t>
            </a:r>
            <a:r>
              <a:rPr lang="en-US" dirty="0" smtClean="0"/>
              <a:t> </a:t>
            </a:r>
            <a:r>
              <a:rPr lang="en-US" dirty="0" err="1" smtClean="0"/>
              <a:t>l'école</a:t>
            </a:r>
            <a:r>
              <a:rPr lang="en-US" dirty="0" smtClean="0"/>
              <a:t> </a:t>
            </a:r>
            <a:r>
              <a:rPr lang="en-US" dirty="0" err="1" smtClean="0"/>
              <a:t>universelle</a:t>
            </a:r>
            <a:r>
              <a:rPr lang="en-US" dirty="0" smtClean="0"/>
              <a:t> à </a:t>
            </a:r>
            <a:r>
              <a:rPr lang="en-US" dirty="0" err="1" smtClean="0"/>
              <a:t>l'horizon</a:t>
            </a:r>
            <a:r>
              <a:rPr lang="en-US" dirty="0" smtClean="0"/>
              <a:t> 2015, </a:t>
            </a:r>
            <a:r>
              <a:rPr lang="en-US" dirty="0" err="1" smtClean="0"/>
              <a:t>mais</a:t>
            </a:r>
            <a:r>
              <a:rPr lang="en-US" dirty="0" smtClean="0"/>
              <a:t> </a:t>
            </a:r>
            <a:r>
              <a:rPr lang="en-US" dirty="0" err="1" smtClean="0"/>
              <a:t>l'objectif</a:t>
            </a:r>
            <a:r>
              <a:rPr lang="en-US" dirty="0" smtClean="0"/>
              <a:t> ne </a:t>
            </a:r>
            <a:r>
              <a:rPr lang="en-US" dirty="0" err="1" smtClean="0"/>
              <a:t>parait</a:t>
            </a:r>
            <a:r>
              <a:rPr lang="en-US" dirty="0" smtClean="0"/>
              <a:t> </a:t>
            </a:r>
            <a:r>
              <a:rPr lang="en-US" dirty="0" err="1" smtClean="0"/>
              <a:t>malheureusement</a:t>
            </a:r>
            <a:r>
              <a:rPr lang="en-US" dirty="0" smtClean="0"/>
              <a:t> pas credible.</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par>
                                <p:cTn id="11" presetID="34"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from="(-#ppt_w/2)" to="(#ppt_x)" calcmode="lin" valueType="num">
                                      <p:cBhvr>
                                        <p:cTn id="13" dur="600" fill="hold">
                                          <p:stCondLst>
                                            <p:cond delay="0"/>
                                          </p:stCondLst>
                                        </p:cTn>
                                        <p:tgtEl>
                                          <p:spTgt spid="3">
                                            <p:txEl>
                                              <p:pRg st="1" end="1"/>
                                            </p:txEl>
                                          </p:spTgt>
                                        </p:tgtEl>
                                        <p:attrNameLst>
                                          <p:attrName>ppt_x</p:attrName>
                                        </p:attrNameLst>
                                      </p:cBhvr>
                                    </p:anim>
                                    <p:anim from="0" to="-1.0" calcmode="lin" valueType="num">
                                      <p:cBhvr>
                                        <p:cTn id="14" dur="200" decel="50000" autoRev="1" fill="hold">
                                          <p:stCondLst>
                                            <p:cond delay="600"/>
                                          </p:stCondLst>
                                        </p:cTn>
                                        <p:tgtEl>
                                          <p:spTgt spid="3">
                                            <p:txEl>
                                              <p:pRg st="1" end="1"/>
                                            </p:txEl>
                                          </p:spTgt>
                                        </p:tgtEl>
                                        <p:attrNameLst>
                                          <p:attrName>xshear</p:attrName>
                                        </p:attrNameLst>
                                      </p:cBhvr>
                                    </p:anim>
                                    <p:animScale>
                                      <p:cBhvr>
                                        <p:cTn id="15" dur="200" decel="100000" autoRev="1" fill="hold">
                                          <p:stCondLst>
                                            <p:cond delay="600"/>
                                          </p:stCondLst>
                                        </p:cTn>
                                        <p:tgtEl>
                                          <p:spTgt spid="3">
                                            <p:txEl>
                                              <p:pRg st="1" end="1"/>
                                            </p:txEl>
                                          </p:spTgt>
                                        </p:tgtEl>
                                      </p:cBhvr>
                                      <p:from x="100000" y="100000"/>
                                      <p:to x="80000" y="100000"/>
                                    </p:animScale>
                                    <p:anim by="(#ppt_h/3+#ppt_w*0.1)" calcmode="lin" valueType="num">
                                      <p:cBhvr additive="sum">
                                        <p:cTn id="16" dur="200" decel="100000" autoRev="1" fill="hold">
                                          <p:stCondLst>
                                            <p:cond delay="600"/>
                                          </p:stCondLst>
                                        </p:cTn>
                                        <p:tgtEl>
                                          <p:spTgt spid="3">
                                            <p:txEl>
                                              <p:pRg st="1" end="1"/>
                                            </p:txEl>
                                          </p:spTgt>
                                        </p:tgtEl>
                                        <p:attrNameLst>
                                          <p:attrName>ppt_x</p:attrName>
                                        </p:attrNameLst>
                                      </p:cBhvr>
                                    </p:anim>
                                  </p:childTnLst>
                                </p:cTn>
                              </p:par>
                              <p:par>
                                <p:cTn id="17" presetID="34"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from="(-#ppt_w/2)" to="(#ppt_x)" calcmode="lin" valueType="num">
                                      <p:cBhvr>
                                        <p:cTn id="19" dur="600" fill="hold">
                                          <p:stCondLst>
                                            <p:cond delay="0"/>
                                          </p:stCondLst>
                                        </p:cTn>
                                        <p:tgtEl>
                                          <p:spTgt spid="3">
                                            <p:txEl>
                                              <p:pRg st="2" end="2"/>
                                            </p:txEl>
                                          </p:spTgt>
                                        </p:tgtEl>
                                        <p:attrNameLst>
                                          <p:attrName>ppt_x</p:attrName>
                                        </p:attrNameLst>
                                      </p:cBhvr>
                                    </p:anim>
                                    <p:anim from="0" to="-1.0" calcmode="lin" valueType="num">
                                      <p:cBhvr>
                                        <p:cTn id="20" dur="200" decel="50000" autoRev="1" fill="hold">
                                          <p:stCondLst>
                                            <p:cond delay="600"/>
                                          </p:stCondLst>
                                        </p:cTn>
                                        <p:tgtEl>
                                          <p:spTgt spid="3">
                                            <p:txEl>
                                              <p:pRg st="2" end="2"/>
                                            </p:txEl>
                                          </p:spTgt>
                                        </p:tgtEl>
                                        <p:attrNameLst>
                                          <p:attrName>xshear</p:attrName>
                                        </p:attrNameLst>
                                      </p:cBhvr>
                                    </p:anim>
                                    <p:animScale>
                                      <p:cBhvr>
                                        <p:cTn id="21" dur="200" decel="100000" autoRev="1" fill="hold">
                                          <p:stCondLst>
                                            <p:cond delay="600"/>
                                          </p:stCondLst>
                                        </p:cTn>
                                        <p:tgtEl>
                                          <p:spTgt spid="3">
                                            <p:txEl>
                                              <p:pRg st="2" end="2"/>
                                            </p:txEl>
                                          </p:spTgt>
                                        </p:tgtEl>
                                      </p:cBhvr>
                                      <p:from x="100000" y="100000"/>
                                      <p:to x="80000" y="100000"/>
                                    </p:animScale>
                                    <p:anim by="(#ppt_h/3+#ppt_w*0.1)" calcmode="lin" valueType="num">
                                      <p:cBhvr additive="sum">
                                        <p:cTn id="22" dur="200" decel="100000" autoRev="1" fill="hold">
                                          <p:stCondLst>
                                            <p:cond delay="600"/>
                                          </p:stCondLst>
                                        </p:cTn>
                                        <p:tgtEl>
                                          <p:spTgt spid="3">
                                            <p:txEl>
                                              <p:pRg st="2" end="2"/>
                                            </p:txEl>
                                          </p:spTgt>
                                        </p:tgtEl>
                                        <p:attrNameLst>
                                          <p:attrName>ppt_x</p:attrName>
                                        </p:attrNameLst>
                                      </p:cBhvr>
                                    </p:anim>
                                  </p:childTnLst>
                                </p:cTn>
                              </p:par>
                              <p:par>
                                <p:cTn id="23" presetID="34"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from="(-#ppt_w/2)" to="(#ppt_x)" calcmode="lin" valueType="num">
                                      <p:cBhvr>
                                        <p:cTn id="25" dur="600" fill="hold">
                                          <p:stCondLst>
                                            <p:cond delay="0"/>
                                          </p:stCondLst>
                                        </p:cTn>
                                        <p:tgtEl>
                                          <p:spTgt spid="3">
                                            <p:txEl>
                                              <p:pRg st="3" end="3"/>
                                            </p:txEl>
                                          </p:spTgt>
                                        </p:tgtEl>
                                        <p:attrNameLst>
                                          <p:attrName>ppt_x</p:attrName>
                                        </p:attrNameLst>
                                      </p:cBhvr>
                                    </p:anim>
                                    <p:anim from="0" to="-1.0" calcmode="lin" valueType="num">
                                      <p:cBhvr>
                                        <p:cTn id="26" dur="200" decel="50000" autoRev="1" fill="hold">
                                          <p:stCondLst>
                                            <p:cond delay="600"/>
                                          </p:stCondLst>
                                        </p:cTn>
                                        <p:tgtEl>
                                          <p:spTgt spid="3">
                                            <p:txEl>
                                              <p:pRg st="3" end="3"/>
                                            </p:txEl>
                                          </p:spTgt>
                                        </p:tgtEl>
                                        <p:attrNameLst>
                                          <p:attrName>xshear</p:attrName>
                                        </p:attrNameLst>
                                      </p:cBhvr>
                                    </p:anim>
                                    <p:animScale>
                                      <p:cBhvr>
                                        <p:cTn id="27" dur="200" decel="100000" autoRev="1" fill="hold">
                                          <p:stCondLst>
                                            <p:cond delay="600"/>
                                          </p:stCondLst>
                                        </p:cTn>
                                        <p:tgtEl>
                                          <p:spTgt spid="3">
                                            <p:txEl>
                                              <p:pRg st="3" end="3"/>
                                            </p:txEl>
                                          </p:spTgt>
                                        </p:tgtEl>
                                      </p:cBhvr>
                                      <p:from x="100000" y="100000"/>
                                      <p:to x="80000" y="100000"/>
                                    </p:animScale>
                                    <p:anim by="(#ppt_h/3+#ppt_w*0.1)" calcmode="lin" valueType="num">
                                      <p:cBhvr additive="sum">
                                        <p:cTn id="28" dur="200" decel="100000" autoRev="1" fill="hold">
                                          <p:stCondLst>
                                            <p:cond delay="600"/>
                                          </p:stCondLst>
                                        </p:cTn>
                                        <p:tgtEl>
                                          <p:spTgt spid="3">
                                            <p:txEl>
                                              <p:pRg st="3" end="3"/>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141</TotalTime>
  <Words>925</Words>
  <Application>Microsoft Office PowerPoint</Application>
  <PresentationFormat>Екран (4:3)</PresentationFormat>
  <Paragraphs>30</Paragraphs>
  <Slides>13</Slides>
  <Notes>0</Notes>
  <HiddenSlides>0</HiddenSlides>
  <MMClips>0</MMClips>
  <ScaleCrop>false</ScaleCrop>
  <HeadingPairs>
    <vt:vector size="6" baseType="variant">
      <vt:variant>
        <vt:lpstr>Использованные шрифты</vt:lpstr>
      </vt:variant>
      <vt:variant>
        <vt:i4>5</vt:i4>
      </vt:variant>
      <vt:variant>
        <vt:lpstr>Шаблон оформления</vt:lpstr>
      </vt:variant>
      <vt:variant>
        <vt:i4>8</vt:i4>
      </vt:variant>
      <vt:variant>
        <vt:lpstr>Заголовки слайдов</vt:lpstr>
      </vt:variant>
      <vt:variant>
        <vt:i4>13</vt:i4>
      </vt:variant>
    </vt:vector>
  </HeadingPairs>
  <TitlesOfParts>
    <vt:vector size="26" baseType="lpstr">
      <vt:lpstr>Century Gothic</vt:lpstr>
      <vt:lpstr>Arial</vt:lpstr>
      <vt:lpstr>Wingdings 2</vt:lpstr>
      <vt:lpstr>Verdana</vt:lpstr>
      <vt:lpstr>Calibri</vt:lpstr>
      <vt:lpstr>Яркая</vt:lpstr>
      <vt:lpstr>Яркая</vt:lpstr>
      <vt:lpstr>Яркая</vt:lpstr>
      <vt:lpstr>Яркая</vt:lpstr>
      <vt:lpstr>Яркая</vt:lpstr>
      <vt:lpstr>Яркая</vt:lpstr>
      <vt:lpstr>Яркая</vt:lpstr>
      <vt:lpstr>Яркая</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Congo- Kinshasa</dc:title>
  <dc:creator>Дмитрий Каленюк</dc:creator>
  <cp:lastModifiedBy>Admin</cp:lastModifiedBy>
  <cp:revision>16</cp:revision>
  <dcterms:created xsi:type="dcterms:W3CDTF">2013-11-19T19:27:50Z</dcterms:created>
  <dcterms:modified xsi:type="dcterms:W3CDTF">2014-04-15T17:59:28Z</dcterms:modified>
</cp:coreProperties>
</file>