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5" r:id="rId20"/>
    <p:sldId id="274" r:id="rId21"/>
    <p:sldId id="272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0DF7-08D2-4AE1-A290-6590E01FD8E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0985-AFFB-46D3-B938-61B72049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342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342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4686.html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42.jpeg"/><Relationship Id="rId18" Type="http://schemas.openxmlformats.org/officeDocument/2006/relationships/hyperlink" Target="http://smiles.33b.ru/smile.105706.html" TargetMode="External"/><Relationship Id="rId3" Type="http://schemas.openxmlformats.org/officeDocument/2006/relationships/image" Target="../media/image35.jpeg"/><Relationship Id="rId21" Type="http://schemas.openxmlformats.org/officeDocument/2006/relationships/image" Target="../media/image49.gif"/><Relationship Id="rId7" Type="http://schemas.openxmlformats.org/officeDocument/2006/relationships/image" Target="../media/image38.gif"/><Relationship Id="rId12" Type="http://schemas.openxmlformats.org/officeDocument/2006/relationships/image" Target="../media/image41.gif"/><Relationship Id="rId17" Type="http://schemas.openxmlformats.org/officeDocument/2006/relationships/image" Target="../media/image46.gif"/><Relationship Id="rId2" Type="http://schemas.openxmlformats.org/officeDocument/2006/relationships/image" Target="../media/image34.jpeg"/><Relationship Id="rId16" Type="http://schemas.openxmlformats.org/officeDocument/2006/relationships/image" Target="../media/image45.gif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gif"/><Relationship Id="rId15" Type="http://schemas.openxmlformats.org/officeDocument/2006/relationships/image" Target="../media/image44.gif"/><Relationship Id="rId23" Type="http://schemas.openxmlformats.org/officeDocument/2006/relationships/image" Target="../media/image51.jpeg"/><Relationship Id="rId10" Type="http://schemas.openxmlformats.org/officeDocument/2006/relationships/image" Target="../media/image39.gif"/><Relationship Id="rId19" Type="http://schemas.openxmlformats.org/officeDocument/2006/relationships/image" Target="../media/image47.gif"/><Relationship Id="rId4" Type="http://schemas.openxmlformats.org/officeDocument/2006/relationships/hyperlink" Target="http://smiles.33b.ru/smile.42991.html" TargetMode="External"/><Relationship Id="rId9" Type="http://schemas.openxmlformats.org/officeDocument/2006/relationships/hyperlink" Target="http://smiles.33b.ru/smile.105248.html" TargetMode="External"/><Relationship Id="rId14" Type="http://schemas.openxmlformats.org/officeDocument/2006/relationships/image" Target="../media/image43.jpeg"/><Relationship Id="rId22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3.html" TargetMode="External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3.html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5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352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4686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8111.html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12" Type="http://schemas.openxmlformats.org/officeDocument/2006/relationships/image" Target="../media/image5.gif"/><Relationship Id="rId2" Type="http://schemas.openxmlformats.org/officeDocument/2006/relationships/hyperlink" Target="http://smiles.33b.ru/smile.10810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1.gif"/><Relationship Id="rId5" Type="http://schemas.openxmlformats.org/officeDocument/2006/relationships/hyperlink" Target="http://smiles.33b.ru/smile.108352.html" TargetMode="External"/><Relationship Id="rId10" Type="http://schemas.openxmlformats.org/officeDocument/2006/relationships/hyperlink" Target="http://smiles.33b.ru/smile.108191.html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smiles.33b.ru/smile.4299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718"/>
            <a:ext cx="9286908" cy="69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Олександр Олесь </a:t>
            </a:r>
            <a:r>
              <a:rPr lang="uk-UA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“Ялинка”</a:t>
            </a: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  <a:b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Л. Глібов </a:t>
            </a:r>
            <a:b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“Зимня</a:t>
            </a: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пісенька”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14346" y="4406900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786874" cy="237014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скоро вже… зима.</a:t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те – снігу… намете.</a:t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Емо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емо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емо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саночки … візьмемо.</a:t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uk-UA" sz="3600" b="1" spc="50" dirty="0" err="1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-- на гірку… підемо.</a:t>
            </a:r>
            <a: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214290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00826" y="4406900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6322"/>
            <a:ext cx="2071702" cy="1805341"/>
          </a:xfrm>
          <a:prstGeom prst="rect">
            <a:avLst/>
          </a:prstGeom>
          <a:noFill/>
        </p:spPr>
      </p:pic>
      <p:pic>
        <p:nvPicPr>
          <p:cNvPr id="11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2071702" cy="1805341"/>
          </a:xfrm>
          <a:prstGeom prst="rect">
            <a:avLst/>
          </a:prstGeom>
          <a:noFill/>
        </p:spPr>
      </p:pic>
      <p:pic>
        <p:nvPicPr>
          <p:cNvPr id="12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2071702" cy="1519589"/>
          </a:xfrm>
          <a:prstGeom prst="rect">
            <a:avLst/>
          </a:prstGeom>
          <a:noFill/>
        </p:spPr>
      </p:pic>
      <p:pic>
        <p:nvPicPr>
          <p:cNvPr id="13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2500330" cy="2178860"/>
          </a:xfrm>
          <a:prstGeom prst="rect">
            <a:avLst/>
          </a:prstGeom>
          <a:noFill/>
        </p:spPr>
      </p:pic>
      <p:pic>
        <p:nvPicPr>
          <p:cNvPr id="14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2071702" cy="18053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643470"/>
          </a:xfrm>
        </p:spPr>
        <p:txBody>
          <a:bodyPr>
            <a:normAutofit/>
          </a:bodyPr>
          <a:lstStyle/>
          <a:p>
            <a:r>
              <a:rPr lang="uk-UA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стеРо</a:t>
            </a: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 у сілі </a:t>
            </a:r>
            <a:r>
              <a:rPr lang="uk-UA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каялин</a:t>
            </a: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 ямо –</a:t>
            </a:r>
            <a:b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</a:br>
            <a:r>
              <a:rPr lang="uk-UA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ен</a:t>
            </a: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 </a:t>
            </a:r>
            <a:r>
              <a:rPr lang="uk-UA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тезрубай</a:t>
            </a: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 її!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itchFamily="18" charset="0"/>
            </a:endParaRPr>
          </a:p>
        </p:txBody>
      </p:sp>
      <p:pic>
        <p:nvPicPr>
          <p:cNvPr id="4" name="Picture 5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00570"/>
            <a:ext cx="6929486" cy="1812618"/>
          </a:xfrm>
          <a:prstGeom prst="rect">
            <a:avLst/>
          </a:prstGeom>
          <a:noFill/>
        </p:spPr>
      </p:pic>
      <p:pic>
        <p:nvPicPr>
          <p:cNvPr id="5" name="Picture 6" descr="j0283729[2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63167">
            <a:off x="-220664" y="141835"/>
            <a:ext cx="1714512" cy="150582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643470"/>
          </a:xfrm>
        </p:spPr>
        <p:txBody>
          <a:bodyPr>
            <a:normAutofit/>
          </a:bodyPr>
          <a:lstStyle/>
          <a:p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Росте у лісі ялинка моя – не зрубайте її 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itchFamily="18" charset="0"/>
            </a:endParaRPr>
          </a:p>
        </p:txBody>
      </p:sp>
      <p:pic>
        <p:nvPicPr>
          <p:cNvPr id="4" name="Picture 5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00570"/>
            <a:ext cx="6929486" cy="1812618"/>
          </a:xfrm>
          <a:prstGeom prst="rect">
            <a:avLst/>
          </a:prstGeom>
          <a:noFill/>
        </p:spPr>
      </p:pic>
      <p:pic>
        <p:nvPicPr>
          <p:cNvPr id="5" name="Picture 6" descr="j0283729[2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63167">
            <a:off x="-220664" y="141835"/>
            <a:ext cx="1714512" cy="150582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 descr="b46a3dd1911cd9a73151867d176a2b8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3857652" cy="4859341"/>
          </a:xfrm>
          <a:prstGeom prst="rect">
            <a:avLst/>
          </a:prstGeom>
          <a:noFill/>
        </p:spPr>
      </p:pic>
      <p:pic>
        <p:nvPicPr>
          <p:cNvPr id="5" name="Picture 4" descr="j0283989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451201"/>
            <a:ext cx="2071702" cy="3406799"/>
          </a:xfrm>
          <a:prstGeom prst="rect">
            <a:avLst/>
          </a:prstGeom>
          <a:noFill/>
        </p:spPr>
      </p:pic>
      <p:pic>
        <p:nvPicPr>
          <p:cNvPr id="12" name="Picture 4" descr="j028398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928802"/>
            <a:ext cx="2071702" cy="3406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283989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286124"/>
            <a:ext cx="2071702" cy="34067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429684" cy="1470025"/>
          </a:xfrm>
        </p:spPr>
        <p:txBody>
          <a:bodyPr>
            <a:noAutofit/>
          </a:bodyPr>
          <a:lstStyle/>
          <a:p>
            <a:pPr algn="l"/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Ми радість вам </a:t>
            </a:r>
            <a:r>
              <a:rPr lang="uk-UA" b="1" i="1" dirty="0" err="1" smtClean="0">
                <a:solidFill>
                  <a:srgbClr val="0070C0"/>
                </a:solidFill>
                <a:latin typeface="Arial Black" pitchFamily="34" charset="0"/>
              </a:rPr>
              <a:t>даруєм</a:t>
            </a: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 ,</a:t>
            </a:r>
            <a:b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Ми ростемо для втіхи.</a:t>
            </a:r>
            <a:b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Не рубайте, не губіть</a:t>
            </a:r>
            <a:b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Нас заради сміху.</a:t>
            </a:r>
            <a:b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Коли рік Новий спішить,</a:t>
            </a:r>
            <a:b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Arial Black" pitchFamily="34" charset="0"/>
              </a:rPr>
              <a:t>Бідне серце в нас   тремтить.</a:t>
            </a:r>
            <a:endParaRPr lang="ru-RU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571480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3372" y="571480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86446" y="571480"/>
            <a:ext cx="97260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CC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71802" y="1214422"/>
            <a:ext cx="928694" cy="7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00760" y="1142984"/>
            <a:ext cx="814715" cy="7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1928802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1857364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10" y="2571744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3143248"/>
            <a:ext cx="5898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993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29124" y="2500306"/>
            <a:ext cx="928694" cy="7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3214686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2500306"/>
            <a:ext cx="97260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3214686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3214686"/>
            <a:ext cx="903133" cy="7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5786" y="3929066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0298" y="3929066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3929066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14480" y="4572008"/>
            <a:ext cx="814715" cy="6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31276" cy="61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5643602" cy="116205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Олександр Олесь</a:t>
            </a:r>
            <a:b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uk-UA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“Ялинка”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16" descr="b46a3dd1911cd9a73151867d176a2b8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14488"/>
            <a:ext cx="3857652" cy="48593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ї документи 2\презентації до уроків\анімац\964197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500174"/>
            <a:ext cx="4286280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036" y="142852"/>
            <a:ext cx="6657964" cy="6083344"/>
          </a:xfrm>
        </p:spPr>
        <p:txBody>
          <a:bodyPr>
            <a:normAutofit/>
          </a:bodyPr>
          <a:lstStyle/>
          <a:p>
            <a:r>
              <a:rPr lang="uk-UA" sz="9600" dirty="0" smtClean="0">
                <a:latin typeface="Arial Black" pitchFamily="34" charset="0"/>
              </a:rPr>
              <a:t>ледащо</a:t>
            </a:r>
            <a:br>
              <a:rPr lang="uk-UA" sz="9600" dirty="0" smtClean="0">
                <a:latin typeface="Arial Black" pitchFamily="34" charset="0"/>
              </a:rPr>
            </a:br>
            <a:r>
              <a:rPr lang="uk-UA" sz="9600" dirty="0" smtClean="0">
                <a:latin typeface="Arial Black" pitchFamily="34" charset="0"/>
              </a:rPr>
              <a:t>плиг</a:t>
            </a:r>
            <a:br>
              <a:rPr lang="uk-UA" sz="9600" dirty="0" smtClean="0">
                <a:latin typeface="Arial Black" pitchFamily="34" charset="0"/>
              </a:rPr>
            </a:br>
            <a:r>
              <a:rPr lang="uk-UA" sz="9600" dirty="0" smtClean="0">
                <a:latin typeface="Arial Black" pitchFamily="34" charset="0"/>
              </a:rPr>
              <a:t>нізащо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5" name="Picture 10" descr="0f94a4ef70a1d04cae12a6bf4e462cc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4643460" cy="1021561"/>
          </a:xfrm>
          <a:prstGeom prst="rect">
            <a:avLst/>
          </a:prstGeom>
          <a:noFill/>
        </p:spPr>
      </p:pic>
      <p:pic>
        <p:nvPicPr>
          <p:cNvPr id="6" name="Picture 10" descr="0f94a4ef70a1d04cae12a6bf4e462cc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143372" y="5572140"/>
            <a:ext cx="4643460" cy="102156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Заучування вірша</a:t>
            </a:r>
            <a:b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О.Олеся </a:t>
            </a:r>
            <a:r>
              <a:rPr lang="uk-UA" sz="6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“Ялинка”</a:t>
            </a:r>
            <a: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напам̒ять</a:t>
            </a:r>
            <a: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допомогою ейдетики</a:t>
            </a:r>
            <a:br>
              <a:rPr lang="uk-UA" sz="6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2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429264"/>
            <a:ext cx="5143536" cy="9953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0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User\Мои документы\Мои рисунки\img013.jpg"/>
          <p:cNvPicPr>
            <a:picLocks noChangeAspect="1" noChangeArrowheads="1"/>
          </p:cNvPicPr>
          <p:nvPr/>
        </p:nvPicPr>
        <p:blipFill>
          <a:blip r:embed="rId2" cstate="print"/>
          <a:srcRect l="37598" t="12956" r="393" b="6514"/>
          <a:stretch>
            <a:fillRect/>
          </a:stretch>
        </p:blipFill>
        <p:spPr bwMode="auto">
          <a:xfrm rot="19070936">
            <a:off x="5044277" y="2142163"/>
            <a:ext cx="941045" cy="1344351"/>
          </a:xfrm>
          <a:prstGeom prst="rect">
            <a:avLst/>
          </a:prstGeom>
          <a:noFill/>
        </p:spPr>
      </p:pic>
      <p:pic>
        <p:nvPicPr>
          <p:cNvPr id="7170" name="Picture 2" descr="C:\Documents and Settings\User\Мои документы\Мои рисунки\img013.jpg"/>
          <p:cNvPicPr>
            <a:picLocks noChangeAspect="1" noChangeArrowheads="1"/>
          </p:cNvPicPr>
          <p:nvPr/>
        </p:nvPicPr>
        <p:blipFill>
          <a:blip r:embed="rId3" cstate="print"/>
          <a:srcRect l="37598" t="12956" r="393" b="6514"/>
          <a:stretch>
            <a:fillRect/>
          </a:stretch>
        </p:blipFill>
        <p:spPr bwMode="auto">
          <a:xfrm>
            <a:off x="1000100" y="0"/>
            <a:ext cx="1350161" cy="19288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2" descr="8829d0f7f679e00997e5889f0815080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48928">
            <a:off x="1646892" y="596272"/>
            <a:ext cx="1105392" cy="287337"/>
          </a:xfrm>
          <a:prstGeom prst="rect">
            <a:avLst/>
          </a:prstGeom>
          <a:noFill/>
        </p:spPr>
      </p:pic>
      <p:pic>
        <p:nvPicPr>
          <p:cNvPr id="9" name="Picture 32" descr="8829d0f7f679e00997e5889f0815080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97837">
            <a:off x="467146" y="1544364"/>
            <a:ext cx="1201087" cy="287337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28604"/>
            <a:ext cx="2203317" cy="153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2" descr="8829d0f7f679e00997e5889f0815080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48928">
            <a:off x="4432975" y="381958"/>
            <a:ext cx="1105392" cy="2873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785794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" descr="human36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0"/>
            <a:ext cx="1790700" cy="1790700"/>
          </a:xfrm>
          <a:prstGeom prst="rect">
            <a:avLst/>
          </a:prstGeom>
          <a:noFill/>
        </p:spPr>
      </p:pic>
      <p:pic>
        <p:nvPicPr>
          <p:cNvPr id="14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2143116"/>
            <a:ext cx="876300" cy="1441450"/>
          </a:xfrm>
          <a:prstGeom prst="rect">
            <a:avLst/>
          </a:prstGeom>
          <a:noFill/>
        </p:spPr>
      </p:pic>
      <p:pic>
        <p:nvPicPr>
          <p:cNvPr id="15" name="Picture 2" descr="11f6810d5cc43cf31475fa47c5eacd0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85784" y="1785926"/>
            <a:ext cx="1928826" cy="1928826"/>
          </a:xfrm>
          <a:prstGeom prst="rect">
            <a:avLst/>
          </a:prstGeom>
          <a:noFill/>
        </p:spPr>
      </p:pic>
      <p:pic>
        <p:nvPicPr>
          <p:cNvPr id="16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14290"/>
            <a:ext cx="876300" cy="144145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2285992"/>
            <a:ext cx="1448172" cy="9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F:\мої документи 2\презентації до уроків\анімац\colec19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1571612"/>
            <a:ext cx="925951" cy="1362760"/>
          </a:xfrm>
          <a:prstGeom prst="rect">
            <a:avLst/>
          </a:prstGeom>
          <a:noFill/>
        </p:spPr>
      </p:pic>
      <p:pic>
        <p:nvPicPr>
          <p:cNvPr id="20" name="Picture 4" descr="j0283989[1]"/>
          <p:cNvPicPr>
            <a:picLocks noChangeAspect="1" noChangeArrowheads="1" noCrop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294224" y="1899811"/>
            <a:ext cx="1706932" cy="1529189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3714752"/>
            <a:ext cx="1290685" cy="15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500438"/>
            <a:ext cx="876300" cy="144145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643438" y="3929066"/>
            <a:ext cx="83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11" descr="Копает 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0694" y="3286124"/>
            <a:ext cx="2000436" cy="1560516"/>
          </a:xfrm>
          <a:prstGeom prst="rect">
            <a:avLst/>
          </a:prstGeom>
          <a:noFill/>
        </p:spPr>
      </p:pic>
      <p:pic>
        <p:nvPicPr>
          <p:cNvPr id="31" name="Picture 2" descr="11f6810d5cc43cf31475fa47c5eacd0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500438"/>
            <a:ext cx="1928826" cy="1928826"/>
          </a:xfrm>
          <a:prstGeom prst="rect">
            <a:avLst/>
          </a:prstGeom>
          <a:noFill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4000504"/>
            <a:ext cx="1448172" cy="9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500166" y="4000504"/>
            <a:ext cx="1357322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5" name="Picture 2" descr="24m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5984" y="3429000"/>
            <a:ext cx="2484438" cy="1385887"/>
          </a:xfrm>
          <a:prstGeom prst="rect">
            <a:avLst/>
          </a:prstGeom>
          <a:noFill/>
        </p:spPr>
      </p:pic>
      <p:pic>
        <p:nvPicPr>
          <p:cNvPr id="37" name="Picture 17" descr="25m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728" y="5286388"/>
            <a:ext cx="1308100" cy="1308100"/>
          </a:xfrm>
          <a:prstGeom prst="rect">
            <a:avLst/>
          </a:prstGeom>
          <a:noFill/>
        </p:spPr>
      </p:pic>
      <p:pic>
        <p:nvPicPr>
          <p:cNvPr id="38" name="Picture 8" descr="7557d5462dab8a0f3d90d48c06bdc563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43372" y="3429000"/>
            <a:ext cx="1042988" cy="1622425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282" y="5357826"/>
            <a:ext cx="1143008" cy="11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0" descr="j0283630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488" y="5143512"/>
            <a:ext cx="1244600" cy="1366837"/>
          </a:xfrm>
          <a:prstGeom prst="rect">
            <a:avLst/>
          </a:prstGeom>
          <a:noFill/>
        </p:spPr>
      </p:pic>
      <p:pic>
        <p:nvPicPr>
          <p:cNvPr id="41" name="Picture 2" descr="11f6810d5cc43cf31475fa47c5eacd0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4786322"/>
            <a:ext cx="1928826" cy="1928826"/>
          </a:xfrm>
          <a:prstGeom prst="rect">
            <a:avLst/>
          </a:prstGeom>
          <a:noFill/>
        </p:spPr>
      </p:pic>
      <p:pic>
        <p:nvPicPr>
          <p:cNvPr id="43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5072074"/>
            <a:ext cx="876300" cy="1441450"/>
          </a:xfrm>
          <a:prstGeom prst="rect">
            <a:avLst/>
          </a:prstGeom>
          <a:noFill/>
        </p:spPr>
      </p:pic>
      <p:pic>
        <p:nvPicPr>
          <p:cNvPr id="44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000636"/>
            <a:ext cx="876300" cy="1441450"/>
          </a:xfrm>
          <a:prstGeom prst="rect">
            <a:avLst/>
          </a:prstGeom>
          <a:noFill/>
        </p:spPr>
      </p:pic>
      <p:pic>
        <p:nvPicPr>
          <p:cNvPr id="45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000636"/>
            <a:ext cx="876300" cy="1441450"/>
          </a:xfrm>
          <a:prstGeom prst="rect">
            <a:avLst/>
          </a:prstGeom>
          <a:noFill/>
        </p:spPr>
      </p:pic>
      <p:pic>
        <p:nvPicPr>
          <p:cNvPr id="46" name="Picture 4" descr="j0283989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416550"/>
            <a:ext cx="876300" cy="1441450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29520" y="5214950"/>
            <a:ext cx="1562093" cy="15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2462" y="3786190"/>
            <a:ext cx="10715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66667E-6 C -0.01805 -0.03888 -0.03594 -0.07777 -0.05955 -0.08564 C -0.08316 -0.09351 -0.12604 -0.06226 -0.14167 -0.04745 C -0.15729 -0.03263 -0.15174 -0.00509 -0.15365 0.00325 " pathEditMode="relative" ptsTypes="aaaA">
                                      <p:cBhvr>
                                        <p:cTn id="7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2357430"/>
            <a:ext cx="814393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Фізкультхвилинка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hildren_0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29000"/>
            <a:ext cx="5885294" cy="26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У</a:t>
            </a: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важні </a:t>
            </a:r>
            <a:b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Р</a:t>
            </a: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озумні</a:t>
            </a:r>
            <a:b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О</a:t>
            </a: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рганізовані </a:t>
            </a:r>
            <a:b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К</a:t>
            </a: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мітливі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4" name="Picture 23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2976" y="5433108"/>
            <a:ext cx="7072330" cy="1424892"/>
          </a:xfrm>
          <a:prstGeom prst="rect">
            <a:avLst/>
          </a:prstGeom>
          <a:noFill/>
        </p:spPr>
      </p:pic>
      <p:pic>
        <p:nvPicPr>
          <p:cNvPr id="5" name="Picture 23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691135" y="2333589"/>
            <a:ext cx="5643602" cy="126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643470" cy="602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71480"/>
            <a:ext cx="6000792" cy="1571636"/>
          </a:xfrm>
        </p:spPr>
        <p:txBody>
          <a:bodyPr>
            <a:noAutofit/>
          </a:bodyPr>
          <a:lstStyle/>
          <a:p>
            <a:pPr algn="ctr"/>
            <a:r>
              <a:rPr lang="uk-UA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Леонід Глібов </a:t>
            </a:r>
            <a:br>
              <a:rPr lang="uk-UA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60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“Зимня</a:t>
            </a:r>
            <a:r>
              <a:rPr lang="uk-UA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60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пісенька”</a:t>
            </a:r>
            <a:endParaRPr lang="ru-RU" sz="6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86446" y="2143116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4214818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428660" y="0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0129c77b338f822a93d5c9540c35c8a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72008"/>
            <a:ext cx="1623314" cy="2119327"/>
          </a:xfrm>
          <a:prstGeom prst="rect">
            <a:avLst/>
          </a:prstGeom>
          <a:noFill/>
        </p:spPr>
      </p:pic>
      <p:pic>
        <p:nvPicPr>
          <p:cNvPr id="5" name="Picture 44" descr="0129c77b338f822a93d5c9540c35c8a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71538" y="4500570"/>
            <a:ext cx="1633582" cy="2178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ляк        геть</a:t>
            </a:r>
          </a:p>
          <a:p>
            <a:pPr algn="ctr"/>
            <a:r>
              <a:rPr lang="uk-U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     гуртом</a:t>
            </a:r>
          </a:p>
          <a:p>
            <a:pPr algn="ctr"/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чорнії</a:t>
            </a:r>
            <a:r>
              <a:rPr lang="uk-U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сніжком</a:t>
            </a:r>
          </a:p>
          <a:p>
            <a:pPr algn="ctr"/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страшенную</a:t>
            </a:r>
            <a:r>
              <a:rPr lang="uk-U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білогрудочко</a:t>
            </a:r>
            <a:endParaRPr lang="uk-UA" sz="5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здоровенную</a:t>
            </a:r>
            <a:r>
              <a:rPr lang="uk-U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проганятиме </a:t>
            </a:r>
            <a:endParaRPr lang="ru-RU" sz="5400" dirty="0" err="1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143512"/>
            <a:ext cx="3071834" cy="1576875"/>
          </a:xfrm>
          <a:prstGeom prst="rect">
            <a:avLst/>
          </a:prstGeom>
          <a:noFill/>
        </p:spPr>
      </p:pic>
      <p:pic>
        <p:nvPicPr>
          <p:cNvPr id="9" name="Picture 7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6623">
            <a:off x="0" y="142852"/>
            <a:ext cx="2268538" cy="2268538"/>
          </a:xfrm>
          <a:prstGeom prst="rect">
            <a:avLst/>
          </a:prstGeom>
          <a:noFill/>
        </p:spPr>
      </p:pic>
      <p:pic>
        <p:nvPicPr>
          <p:cNvPr id="10" name="Picture 7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56623">
            <a:off x="6594967" y="-48759"/>
            <a:ext cx="2268538" cy="226853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214290"/>
            <a:ext cx="4629128" cy="3786214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Зимові розваги.</a:t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</a:br>
            <a:r>
              <a:rPr lang="uk-UA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Віка Куниця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429132"/>
            <a:ext cx="2500330" cy="128350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7069"/>
            <a:ext cx="6065839" cy="671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7937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4282" y="3714752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85784" y="642918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7950" y="3214686"/>
            <a:ext cx="3033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а\bbk_dm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5294139" cy="529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149817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Технологія </a:t>
            </a:r>
            <a:r>
              <a:rPr lang="uk-U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“Мікрофон”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3" descr="2f20454364d927680449377cb4a895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929198"/>
            <a:ext cx="7000924" cy="1557344"/>
          </a:xfrm>
          <a:prstGeom prst="rect">
            <a:avLst/>
          </a:prstGeom>
          <a:noFill/>
        </p:spPr>
      </p:pic>
      <p:pic>
        <p:nvPicPr>
          <p:cNvPr id="6" name="Picture 3" descr="2f20454364d927680449377cb4a895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1610960" y="2968226"/>
            <a:ext cx="5064952" cy="1557344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5852" y="1285860"/>
            <a:ext cx="2414784" cy="19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00760" y="3857628"/>
            <a:ext cx="2414784" cy="19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29216" y="642918"/>
            <a:ext cx="2414784" cy="19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3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5857916" cy="69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5572140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15272" y="285728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43636" y="357166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51933" y="5975660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9586" y="1571612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034" y="0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29058" y="0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3372" y="1000108"/>
            <a:ext cx="1092067" cy="8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908720"/>
            <a:ext cx="58296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71678"/>
            <a:ext cx="801789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Вірш О.Олеся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“Ялинка”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напам̒ять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857628"/>
            <a:ext cx="80010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Вірш Л. Глібова</a:t>
            </a:r>
          </a:p>
          <a:p>
            <a:pPr algn="ctr">
              <a:defRPr/>
            </a:pP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“Зимня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пісенька”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виразно читати.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N0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256"/>
            <a:ext cx="2098341" cy="2439995"/>
          </a:xfrm>
          <a:prstGeom prst="rect">
            <a:avLst/>
          </a:prstGeom>
          <a:noFill/>
        </p:spPr>
      </p:pic>
      <p:pic>
        <p:nvPicPr>
          <p:cNvPr id="7" name="Picture 10" descr="0f94a4ef70a1d04cae12a6bf4e462cc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929198"/>
            <a:ext cx="5942343" cy="13073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4500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 багато читає,</a:t>
            </a:r>
            <a:b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Той багато знає.</a:t>
            </a:r>
            <a:b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 швидко читає, </a:t>
            </a:r>
            <a:b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7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Той багато встигає.</a:t>
            </a:r>
            <a:endParaRPr lang="ru-RU" sz="72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643042" y="142852"/>
            <a:ext cx="6000792" cy="571504"/>
          </a:xfrm>
          <a:prstGeom prst="horizontalScroll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Девіз уроку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2ed289bfe88d1f4c332b5e9791f4305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643206" cy="2643206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8604"/>
            <a:ext cx="5286380" cy="626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f20454364d927680449377cb4a8955d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3944" flipV="1">
            <a:off x="795619" y="4710160"/>
            <a:ext cx="5435578" cy="1983747"/>
          </a:xfrm>
          <a:prstGeom prst="rect">
            <a:avLst/>
          </a:prstGeom>
          <a:noFill/>
        </p:spPr>
      </p:pic>
      <p:pic>
        <p:nvPicPr>
          <p:cNvPr id="3074" name="Picture 2" descr="F:\мої документи 2\презентації до уроків\анімац\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428736"/>
            <a:ext cx="3357586" cy="3357586"/>
          </a:xfrm>
          <a:prstGeom prst="rect">
            <a:avLst/>
          </a:prstGeom>
          <a:noFill/>
        </p:spPr>
      </p:pic>
      <p:pic>
        <p:nvPicPr>
          <p:cNvPr id="6" name="Picture 3" descr="2f20454364d927680449377cb4a8955d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625855">
            <a:off x="-1232020" y="1025180"/>
            <a:ext cx="5014255" cy="1983747"/>
          </a:xfrm>
          <a:prstGeom prst="rect">
            <a:avLst/>
          </a:prstGeom>
          <a:noFill/>
        </p:spPr>
      </p:pic>
      <p:pic>
        <p:nvPicPr>
          <p:cNvPr id="7" name="Picture 7" descr="521245980fcf8191c0082378ba03839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14818"/>
            <a:ext cx="2214578" cy="2214578"/>
          </a:xfrm>
          <a:prstGeom prst="rect">
            <a:avLst/>
          </a:prstGeom>
          <a:noFill/>
        </p:spPr>
      </p:pic>
      <p:pic>
        <p:nvPicPr>
          <p:cNvPr id="9" name="Picture 8" descr="4c5b8f986382f15f91973cdd776a138c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1760200" y="4026222"/>
            <a:ext cx="2000264" cy="1520201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-0.04409 0.1169 -0.08819 0.2338 -0.15486 0.28102 C -0.22153 0.32824 -0.32014 0.30509 -0.4 0.28264 C -0.47986 0.26019 -0.62673 0.19676 -0.63455 0.14607 C -0.64236 0.09537 -0.47778 0.00579 -0.44653 -0.02222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96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058152" cy="3000396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blipFill>
                  <a:blip r:embed="rId3"/>
                  <a:tile tx="0" ty="0" sx="100000" sy="100000" flip="none" algn="tl"/>
                </a:blipFill>
              </a:rPr>
              <a:t>Артикуляційна зарядка</a:t>
            </a:r>
            <a:endParaRPr lang="ru-RU" sz="8800" b="1" i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929222" cy="615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01770" y="2285992"/>
            <a:ext cx="604223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3200" b="1" dirty="0" err="1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казку</a:t>
            </a:r>
            <a:r>
              <a:rPr lang="ru-RU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Білосніжки</a:t>
            </a:r>
            <a:endParaRPr lang="ru-RU" sz="3200" b="1" dirty="0" smtClean="0">
              <a:ln/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Снігова королева завітала.</a:t>
            </a: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Гномиків усіх вона зачарувала</a:t>
            </a: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 в своє королівство забрала.</a:t>
            </a: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 ,діти, Білосніжці допоможіть,</a:t>
            </a: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Чари королеви розженіть</a:t>
            </a:r>
          </a:p>
          <a:p>
            <a:pPr algn="ctr"/>
            <a:r>
              <a:rPr lang="uk-UA" sz="3200" b="1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 гномів у казку поверніть.</a:t>
            </a:r>
            <a:endParaRPr lang="ru-RU" sz="3200" b="1" dirty="0">
              <a:ln/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500306"/>
            <a:ext cx="4000528" cy="1428752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Зима</a:t>
            </a:r>
            <a:endParaRPr lang="ru-RU" sz="7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1124952" cy="576263"/>
          </a:xfrm>
          <a:prstGeom prst="rect">
            <a:avLst/>
          </a:prstGeom>
          <a:noFill/>
        </p:spPr>
      </p:pic>
      <p:pic>
        <p:nvPicPr>
          <p:cNvPr id="4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5979">
            <a:off x="1782707" y="2318854"/>
            <a:ext cx="1124952" cy="576263"/>
          </a:xfrm>
          <a:prstGeom prst="rect">
            <a:avLst/>
          </a:prstGeom>
          <a:noFill/>
        </p:spPr>
      </p:pic>
      <p:pic>
        <p:nvPicPr>
          <p:cNvPr id="5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96933">
            <a:off x="1783832" y="3804629"/>
            <a:ext cx="1124952" cy="576263"/>
          </a:xfrm>
          <a:prstGeom prst="rect">
            <a:avLst/>
          </a:prstGeom>
          <a:noFill/>
        </p:spPr>
      </p:pic>
      <p:pic>
        <p:nvPicPr>
          <p:cNvPr id="6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73995">
            <a:off x="2648034" y="4272285"/>
            <a:ext cx="1124952" cy="576263"/>
          </a:xfrm>
          <a:prstGeom prst="rect">
            <a:avLst/>
          </a:prstGeom>
          <a:noFill/>
        </p:spPr>
      </p:pic>
      <p:pic>
        <p:nvPicPr>
          <p:cNvPr id="7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81936">
            <a:off x="2674577" y="1915241"/>
            <a:ext cx="1124952" cy="576263"/>
          </a:xfrm>
          <a:prstGeom prst="rect">
            <a:avLst/>
          </a:prstGeom>
          <a:noFill/>
        </p:spPr>
      </p:pic>
      <p:pic>
        <p:nvPicPr>
          <p:cNvPr id="8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52462">
            <a:off x="4755072" y="4247415"/>
            <a:ext cx="1124952" cy="576263"/>
          </a:xfrm>
          <a:prstGeom prst="rect">
            <a:avLst/>
          </a:prstGeom>
          <a:noFill/>
        </p:spPr>
      </p:pic>
      <p:pic>
        <p:nvPicPr>
          <p:cNvPr id="9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06517">
            <a:off x="5455517" y="3967215"/>
            <a:ext cx="1124952" cy="576263"/>
          </a:xfrm>
          <a:prstGeom prst="rect">
            <a:avLst/>
          </a:prstGeom>
          <a:noFill/>
        </p:spPr>
      </p:pic>
      <p:pic>
        <p:nvPicPr>
          <p:cNvPr id="10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41410">
            <a:off x="5948153" y="3110567"/>
            <a:ext cx="1124952" cy="576263"/>
          </a:xfrm>
          <a:prstGeom prst="rect">
            <a:avLst/>
          </a:prstGeom>
          <a:noFill/>
        </p:spPr>
      </p:pic>
      <p:pic>
        <p:nvPicPr>
          <p:cNvPr id="11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2181">
            <a:off x="5553148" y="2367789"/>
            <a:ext cx="1124952" cy="576263"/>
          </a:xfrm>
          <a:prstGeom prst="rect">
            <a:avLst/>
          </a:prstGeom>
          <a:noFill/>
        </p:spPr>
      </p:pic>
      <p:pic>
        <p:nvPicPr>
          <p:cNvPr id="12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57300">
            <a:off x="4895907" y="1980997"/>
            <a:ext cx="1124952" cy="576263"/>
          </a:xfrm>
          <a:prstGeom prst="rect">
            <a:avLst/>
          </a:prstGeom>
          <a:noFill/>
        </p:spPr>
      </p:pic>
      <p:pic>
        <p:nvPicPr>
          <p:cNvPr id="13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726151" y="1917395"/>
            <a:ext cx="1124952" cy="576263"/>
          </a:xfrm>
          <a:prstGeom prst="rect">
            <a:avLst/>
          </a:prstGeom>
          <a:noFill/>
        </p:spPr>
      </p:pic>
      <p:pic>
        <p:nvPicPr>
          <p:cNvPr id="14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50817">
            <a:off x="3750544" y="4286943"/>
            <a:ext cx="1124952" cy="576263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3500430" y="785794"/>
            <a:ext cx="1571636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мороз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868" y="5000636"/>
            <a:ext cx="1571636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мороз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45748" y="1102565"/>
            <a:ext cx="1824272" cy="794529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Різдво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429388" y="1785926"/>
            <a:ext cx="1824272" cy="794529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віхола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0826" y="2857496"/>
            <a:ext cx="2500298" cy="7945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сніжинки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29388" y="3929066"/>
            <a:ext cx="2214578" cy="92869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заметіль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14942" y="4714884"/>
            <a:ext cx="1824272" cy="794529"/>
          </a:xfrm>
          <a:prstGeom prst="ellipse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Новий рік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42976" y="4572008"/>
            <a:ext cx="2181462" cy="8572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ковзанка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7158" y="3786190"/>
            <a:ext cx="1824272" cy="794529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сани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0" y="2857496"/>
            <a:ext cx="1824272" cy="7945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гірка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7158" y="1857364"/>
            <a:ext cx="1824272" cy="79452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іній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28728" y="1071546"/>
            <a:ext cx="1824272" cy="794529"/>
          </a:xfrm>
          <a:prstGeom prst="ellipse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сніг</a:t>
            </a:r>
            <a:endParaRPr lang="ru-RU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-7938"/>
            <a:ext cx="907891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5732471" cy="623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143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Олександр Олесь “Ялинка”, Л. Глібов  “Зимня пісенька”</vt:lpstr>
      <vt:lpstr>Уважні  Розумні Організовані  Кмітливі</vt:lpstr>
      <vt:lpstr>Хто багато читає, Той багато знає. Хто швидко читає,  Той багато встигає.</vt:lpstr>
      <vt:lpstr>Слайд 4</vt:lpstr>
      <vt:lpstr>Артикуляційна зарядка</vt:lpstr>
      <vt:lpstr>Слайд 6</vt:lpstr>
      <vt:lpstr>Слайд 7</vt:lpstr>
      <vt:lpstr>Зима</vt:lpstr>
      <vt:lpstr>Слайд 9</vt:lpstr>
      <vt:lpstr>Ма – ма - ма – скоро вже… зима.  Те – те - те – снігу… намете.  Емо – емо – емо – саночки … візьмемо.   Демо – демо – демо  -- на гірку… підемо.  </vt:lpstr>
      <vt:lpstr>стеРо у сілі каялин ямо – ен тезрубай її!</vt:lpstr>
      <vt:lpstr>Росте у лісі ялинка моя – не зрубайте її !</vt:lpstr>
      <vt:lpstr>Слайд 13</vt:lpstr>
      <vt:lpstr>Ми радість вам даруєм , Ми ростемо для втіхи. Не рубайте, не губіть Нас заради сміху. Коли рік Новий спішить, Бідне серце в нас   тремтить.</vt:lpstr>
      <vt:lpstr>Олександр Олесь “Ялинка”</vt:lpstr>
      <vt:lpstr>ледащо плиг нізащо</vt:lpstr>
      <vt:lpstr>Заучування вірша О.Олеся “Ялинка” напам̒ять за допомогою ейдетики </vt:lpstr>
      <vt:lpstr>Слайд 18</vt:lpstr>
      <vt:lpstr>Слайд 19</vt:lpstr>
      <vt:lpstr>Леонід Глібов  “Зимня пісенька”</vt:lpstr>
      <vt:lpstr>Слайд 21</vt:lpstr>
      <vt:lpstr>Зимові розваги. Віка Куниця</vt:lpstr>
      <vt:lpstr>Слайд 23</vt:lpstr>
      <vt:lpstr>Технологія “Мікрофон”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Олесь “Ялинка”, Л. Глібов  “Зимня пісенька”</dc:title>
  <dc:creator>User</dc:creator>
  <cp:lastModifiedBy>User</cp:lastModifiedBy>
  <cp:revision>41</cp:revision>
  <dcterms:created xsi:type="dcterms:W3CDTF">2014-01-23T13:20:51Z</dcterms:created>
  <dcterms:modified xsi:type="dcterms:W3CDTF">2014-01-26T12:46:33Z</dcterms:modified>
</cp:coreProperties>
</file>