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1" r:id="rId5"/>
    <p:sldId id="257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00"/>
    <a:srgbClr val="FDFD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000" autoAdjust="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69CA-1C9E-4FAB-8CA3-494E559E8CEA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A6124-5155-4653-A102-97D6CC2C2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87DEB-63F5-4929-B368-5D6154CAE3BD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BA2A-7B2B-4C59-BFE3-B6600493F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603CD-4CEE-4E71-AC1D-7D86F233BC8D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E28D0-097C-41BB-AB70-B126E181E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006F-6E76-42FD-A7FC-0774878CDEE3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D7F7-4F7A-44E8-AEE1-E90E9B71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5D1E2-DCDD-4987-B143-20EBDF477EE1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D6EC-F6F3-4D74-B37F-44C499508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CF3D-2EDF-4648-9197-D148A1D6414A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20FFE-A33F-49AC-9A63-650D55E3E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8D71-34C2-42F4-8B2D-D06F3B3545B5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1227-A8A3-4F43-B772-7BF00216A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F5B63-AEB6-4E6A-8B96-F13B74FA4D49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CD45-4555-4F6C-86AD-5F013C191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63E0-5F08-438B-887C-1AB038810905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2671-FAF6-4EF9-9ACC-CEB600059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E3E5-BE45-472B-9534-4334D0710223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E034-0F16-4E7F-B600-5BC10C772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32F1-5F10-41E8-B98E-F5AC568CC9F2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4F7F-1E5B-4E1A-8D18-2D05B0F7F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07ADEC-BFB8-4330-BC00-A2CBB4825228}" type="datetimeFigureOut">
              <a:rPr lang="ru-RU"/>
              <a:pPr>
                <a:defRPr/>
              </a:pPr>
              <a:t>01.01.2009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D5B95D-0A5D-4CC5-B31C-0E55A0016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 descr="C:\Users\Ryslan\Desktop\e6a5ff7456f10b368cec0f3733c0e456.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096963"/>
            <a:ext cx="7291388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6873560"/>
          </a:xfrm>
          <a:prstGeom prst="rect">
            <a:avLst/>
          </a:prstGeom>
          <a:noFill/>
        </p:spPr>
        <p:txBody>
          <a:bodyPr>
            <a:prstTxWarp prst="textArchUpPour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Лікарські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рослини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13315" name="Picture 4" descr="C:\Users\Ryslan\Desktop\lechebnye-travy_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3375"/>
            <a:ext cx="1776412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8"/>
          <p:cNvSpPr txBox="1">
            <a:spLocks noChangeArrowheads="1"/>
          </p:cNvSpPr>
          <p:nvPr/>
        </p:nvSpPr>
        <p:spPr bwMode="auto">
          <a:xfrm>
            <a:off x="6227763" y="6453188"/>
            <a:ext cx="21605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 rot="2550034">
            <a:off x="7424738" y="687388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>
                <a:latin typeface="Calibri" pitchFamily="34" charset="0"/>
              </a:rPr>
              <a:t>1 клас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 advTm="1039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17287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3555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Ryslan\Desktop\x_9ae9b1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060848"/>
            <a:ext cx="4320480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755650" y="5805488"/>
            <a:ext cx="2520950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волошки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58" name="Picture 3" descr="C:\Users\Ryslan\Desktop\temperatura_3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86601">
            <a:off x="6078538" y="5140325"/>
            <a:ext cx="26717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5003800" y="2060575"/>
            <a:ext cx="36004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Використовують при хворобах нирок і сечового міхура, при підвищенні температури, для примочок на очі.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3560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4127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6146" name="Picture 2" descr="C:\Users\Ryslan\Desktop\romashka_uimet_bol_i_ukrepit_sily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7524" y="2096852"/>
            <a:ext cx="4320480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755650" y="5805488"/>
            <a:ext cx="2520950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ромашки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4787900" y="2133600"/>
            <a:ext cx="4105275" cy="4522788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Квітка ніжності і                </a:t>
            </a:r>
          </a:p>
          <a:p>
            <a:r>
              <a:rPr lang="uk-UA" sz="3200">
                <a:latin typeface="Calibri" pitchFamily="34" charset="0"/>
              </a:rPr>
              <a:t>            чистоти. Використовують при хворобах шлунку і кишковика, при захворюванні </a:t>
            </a:r>
          </a:p>
          <a:p>
            <a:r>
              <a:rPr lang="uk-UA" sz="3200">
                <a:latin typeface="Calibri" pitchFamily="34" charset="0"/>
              </a:rPr>
              <a:t>горла, для промивання </a:t>
            </a:r>
          </a:p>
          <a:p>
            <a:r>
              <a:rPr lang="uk-UA" sz="3200">
                <a:latin typeface="Calibri" pitchFamily="34" charset="0"/>
              </a:rPr>
              <a:t>гнійних ран.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4583" name="Picture 3" descr="C:\Users\Ryslan\Desktop\chil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4292600"/>
            <a:ext cx="1728788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7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560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Ryslan\Desktop\0_1f5a1_cfc84cbc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403244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611188" y="5876925"/>
            <a:ext cx="1800225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полин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5606" name="TextBox 6"/>
          <p:cNvSpPr txBox="1">
            <a:spLocks noChangeArrowheads="1"/>
          </p:cNvSpPr>
          <p:nvPr/>
        </p:nvSpPr>
        <p:spPr bwMode="auto">
          <a:xfrm>
            <a:off x="4500563" y="2205038"/>
            <a:ext cx="4319587" cy="3538537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У народі його здавна вживали як жарознижувальну, кровоспинну, жовчогінну рослину. Відвар полину поліпшує апетит.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5607" name="Picture 3" descr="C:\Users\Ryslan\Desktop\post-22703-128410621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38913" y="4252913"/>
            <a:ext cx="2605087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51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8194" name="Picture 2" descr="C:\Users\Ryslan\Desktop\72506989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88840"/>
            <a:ext cx="4392488" cy="446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827088" y="5805488"/>
            <a:ext cx="2305050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чистотіл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4643438" y="2133600"/>
            <a:ext cx="4321175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Використовують для загоєння опіків, герпесу, грибкових хвороб шкірних покривів і </a:t>
            </a:r>
          </a:p>
          <a:p>
            <a:r>
              <a:rPr lang="ru-RU" sz="3200">
                <a:latin typeface="Calibri" pitchFamily="34" charset="0"/>
              </a:rPr>
              <a:t>нігтьових </a:t>
            </a:r>
          </a:p>
          <a:p>
            <a:r>
              <a:rPr lang="ru-RU" sz="3200">
                <a:latin typeface="Calibri" pitchFamily="34" charset="0"/>
              </a:rPr>
              <a:t>пластин та</a:t>
            </a:r>
          </a:p>
          <a:p>
            <a:r>
              <a:rPr lang="ru-RU" sz="3200">
                <a:latin typeface="Calibri" pitchFamily="34" charset="0"/>
              </a:rPr>
              <a:t> безлічі інших захворювань.</a:t>
            </a:r>
          </a:p>
        </p:txBody>
      </p:sp>
      <p:pic>
        <p:nvPicPr>
          <p:cNvPr id="26631" name="Picture 3" descr="C:\Users\Ryslan\Desktop\imagick_0de7f94711a0ee33207b15eabc4a57befa54e48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3644900"/>
            <a:ext cx="197961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51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1026" name="Picture 2" descr="C:\Users\Ryslan\Desktop\podoroj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176464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539750" y="5805488"/>
            <a:ext cx="3384550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подорожник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654" name="Прямоугольник 7"/>
          <p:cNvSpPr>
            <a:spLocks noChangeArrowheads="1"/>
          </p:cNvSpPr>
          <p:nvPr/>
        </p:nvSpPr>
        <p:spPr bwMode="auto">
          <a:xfrm>
            <a:off x="4643438" y="1989138"/>
            <a:ext cx="40322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Подорожніковий сік знімає запальні процеси і очищає поверхню рани від можливого гною. </a:t>
            </a:r>
          </a:p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sp>
        <p:nvSpPr>
          <p:cNvPr id="27655" name="Прямоугольник 8"/>
          <p:cNvSpPr>
            <a:spLocks noChangeArrowheads="1"/>
          </p:cNvSpPr>
          <p:nvPr/>
        </p:nvSpPr>
        <p:spPr bwMode="auto">
          <a:xfrm>
            <a:off x="4572000" y="4437063"/>
            <a:ext cx="38163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 Сік використовують при гострих виразкових хворобах. </a:t>
            </a:r>
          </a:p>
        </p:txBody>
      </p:sp>
      <p:pic>
        <p:nvPicPr>
          <p:cNvPr id="27656" name="Picture 3" descr="C:\Users\Ryslan\Desktop\f1a79697c7f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941888"/>
            <a:ext cx="21336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81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8674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Users\Ryslan\Desktop\list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Ryslan\Desktop\32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88840"/>
            <a:ext cx="441649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7" name="Picture 3" descr="C:\Users\Ryslan\Desktop\chai-na-trava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3500438"/>
            <a:ext cx="388778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4822825" y="2060575"/>
            <a:ext cx="41417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Використовують як  болезаспокійливий, протизапальний засіб. 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8679" name="TextBox 7"/>
          <p:cNvSpPr txBox="1">
            <a:spLocks noChangeArrowheads="1"/>
          </p:cNvSpPr>
          <p:nvPr/>
        </p:nvSpPr>
        <p:spPr bwMode="auto">
          <a:xfrm>
            <a:off x="1619250" y="5876925"/>
            <a:ext cx="1584325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м</a:t>
            </a:r>
            <a:r>
              <a:rPr lang="en-US" sz="4400" b="1">
                <a:solidFill>
                  <a:srgbClr val="FF0000"/>
                </a:solidFill>
                <a:latin typeface="Calibri" pitchFamily="34" charset="0"/>
              </a:rPr>
              <a:t>’</a:t>
            </a:r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ята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01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4643438" y="2349500"/>
            <a:ext cx="4032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Використовують як сечогінний, потогінний і вітамінний засіб</a:t>
            </a:r>
          </a:p>
        </p:txBody>
      </p:sp>
      <p:pic>
        <p:nvPicPr>
          <p:cNvPr id="29698" name="Picture 2" descr="C:\Users\Ryslan\Desktop\Dzhem-iz-chernoy-smorodiny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2000" y="4121150"/>
            <a:ext cx="33020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Ryslan\Desktop\817670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04864"/>
            <a:ext cx="410445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2" descr="C:\Users\Ryslan\Desktop\listki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91680" y="-315416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</a:t>
            </a:r>
            <a:r>
              <a:rPr lang="uk-UA" sz="3200" dirty="0">
                <a:solidFill>
                  <a:srgbClr val="FF0000"/>
                </a:solidFill>
                <a:latin typeface="+mn-lt"/>
              </a:rPr>
              <a:t>Як називається рослина?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advTm="108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250825" y="4149725"/>
            <a:ext cx="88931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Calibri" pitchFamily="34" charset="0"/>
              </a:rPr>
              <a:t>Використовувують ягоди і гілки при застуді, грипі,знесиленні після тривалої хвороби, як жарознижувальний засіб; листки — від кашлю, хвороб горла. Плоди малини використовують також для збудження апетиту .</a:t>
            </a:r>
          </a:p>
        </p:txBody>
      </p:sp>
      <p:pic>
        <p:nvPicPr>
          <p:cNvPr id="30722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172878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-315416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</a:t>
            </a:r>
            <a:r>
              <a:rPr lang="uk-UA" sz="3200" dirty="0">
                <a:solidFill>
                  <a:srgbClr val="FF0000"/>
                </a:solidFill>
                <a:latin typeface="+mn-lt"/>
              </a:rPr>
              <a:t>Як називається рослина?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0725" name="Picture 2" descr="C:\Users\Ryslan\Desktop\malinka2_jpg_12790047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17675"/>
            <a:ext cx="28082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Users\Ryslan\Desktop\lechenie-malinoy-236x30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773238"/>
            <a:ext cx="244792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5" descr="C:\Users\Ryslan\Desktop\malinka_chai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2060575"/>
            <a:ext cx="3074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8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C:\Users\Ryslan\Desktop\puzzle_af5a22f1aa92b7fe4113ef4aa7234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4"/>
          <p:cNvSpPr txBox="1">
            <a:spLocks noChangeArrowheads="1"/>
          </p:cNvSpPr>
          <p:nvPr/>
        </p:nvSpPr>
        <p:spPr bwMode="auto">
          <a:xfrm>
            <a:off x="827088" y="836613"/>
            <a:ext cx="7777162" cy="3786187"/>
          </a:xfrm>
          <a:prstGeom prst="rect">
            <a:avLst/>
          </a:prstGeom>
          <a:solidFill>
            <a:srgbClr val="FDFD9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6000">
                <a:solidFill>
                  <a:srgbClr val="006600"/>
                </a:solidFill>
                <a:latin typeface="Calibri" pitchFamily="34" charset="0"/>
              </a:rPr>
              <a:t>             Природа</a:t>
            </a:r>
          </a:p>
          <a:p>
            <a:r>
              <a:rPr lang="uk-UA" sz="6000">
                <a:solidFill>
                  <a:srgbClr val="006600"/>
                </a:solidFill>
                <a:latin typeface="Calibri" pitchFamily="34" charset="0"/>
              </a:rPr>
              <a:t>             дає нам найцінніше багатство –   </a:t>
            </a:r>
          </a:p>
          <a:p>
            <a:r>
              <a:rPr lang="uk-UA" sz="6000" b="1">
                <a:solidFill>
                  <a:srgbClr val="C00000"/>
                </a:solidFill>
                <a:latin typeface="Calibri" pitchFamily="34" charset="0"/>
              </a:rPr>
              <a:t>             здоров</a:t>
            </a:r>
            <a:r>
              <a:rPr lang="en-US" sz="6000" b="1">
                <a:solidFill>
                  <a:srgbClr val="C00000"/>
                </a:solidFill>
                <a:latin typeface="Calibri" pitchFamily="34" charset="0"/>
              </a:rPr>
              <a:t>’</a:t>
            </a:r>
            <a:r>
              <a:rPr lang="uk-UA" sz="6000" b="1">
                <a:solidFill>
                  <a:srgbClr val="C00000"/>
                </a:solidFill>
                <a:latin typeface="Calibri" pitchFamily="34" charset="0"/>
              </a:rPr>
              <a:t>я            </a:t>
            </a:r>
            <a:endParaRPr lang="ru-RU" sz="6000">
              <a:solidFill>
                <a:srgbClr val="006600"/>
              </a:solidFill>
              <a:latin typeface="Calibri" pitchFamily="34" charset="0"/>
            </a:endParaRPr>
          </a:p>
        </p:txBody>
      </p:sp>
      <p:pic>
        <p:nvPicPr>
          <p:cNvPr id="31747" name="Picture 5" descr="C:\Users\Ryslan\Desktop\s001471_3305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789363"/>
            <a:ext cx="228600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7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Ryslan\Desktop\89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323850" y="404813"/>
            <a:ext cx="85693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Людина ще із самого початку свого існування шукала захисту від природи, 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5445125"/>
            <a:ext cx="84963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намагалася зміцнити своє здоров</a:t>
            </a:r>
            <a:r>
              <a:rPr lang="en-US" sz="3200" b="1">
                <a:solidFill>
                  <a:schemeClr val="bg1"/>
                </a:solidFill>
                <a:latin typeface="Calibri" pitchFamily="34" charset="0"/>
              </a:rPr>
              <a:t>’</a:t>
            </a:r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я, щоб вижити у несприятливих , складних умовах 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 advTm="1242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Ryslan\Desktop\Izobrazhenie_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Ryslan\Desktop\samolechenie-medadvisor.ru_-19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28533">
            <a:off x="6463182" y="3500854"/>
            <a:ext cx="18954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4" descr="C:\Users\Ryslan\Desktop\IMG20129249515932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2309">
            <a:off x="755650" y="5084763"/>
            <a:ext cx="1760538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11188" y="260350"/>
            <a:ext cx="7705725" cy="255428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Calibri" pitchFamily="34" charset="0"/>
              </a:rPr>
              <a:t>Людина змушена була</a:t>
            </a:r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 надавати собі лікарську допомогу при різних травмах та захворюваннях, і, цілком природно, засоби для цього шукала у навколишній природі та насамперед – у  світі рослин.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10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Ryslan\Desktop\1324804307_0_6c1ad_afeb5cd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3708400" y="188913"/>
            <a:ext cx="52562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Так людина пізнавала цілющі властивості рослин та їх вплив на організм.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87450" y="5084763"/>
            <a:ext cx="7777163" cy="15700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З покоління в покоління накопичувалися відомості про лікувальне застосування дикорослих рослин.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6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Ryslan\Desktop\172e2fe1c425fff5ac7cb8efaf309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323850" y="5084763"/>
            <a:ext cx="8459788" cy="1570037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Народний досвід накопичувався недарма – від бабусь до дітей та онуків передавалися знання.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28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Ryslan\Desktop\1324891411_petrushki.net_izmeneniya-v-zhizni.-eto-horosho-ili-ploh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4140200" y="4005263"/>
            <a:ext cx="4643438" cy="2554287"/>
          </a:xfrm>
          <a:prstGeom prst="rect">
            <a:avLst/>
          </a:prstGeom>
          <a:solidFill>
            <a:srgbClr val="0066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chemeClr val="bg1"/>
                </a:solidFill>
                <a:latin typeface="Calibri" pitchFamily="34" charset="0"/>
              </a:rPr>
              <a:t>Наша земля надзвичайно багата на рослинний світ. Майже кожна рослина має чудодійні властивості.</a:t>
            </a:r>
            <a:endParaRPr lang="ru-RU" sz="32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18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051" name="Picture 3" descr="C:\Users\Ryslan\Desktop\sarı-kantaron-bitk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4759976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31913" y="5949950"/>
            <a:ext cx="2376487" cy="768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звіробій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219700" y="2276475"/>
            <a:ext cx="3600450" cy="40322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Використовують        </a:t>
            </a:r>
          </a:p>
          <a:p>
            <a:r>
              <a:rPr lang="uk-UA" sz="3200">
                <a:latin typeface="Calibri" pitchFamily="34" charset="0"/>
              </a:rPr>
              <a:t>     при хворобах  </a:t>
            </a:r>
          </a:p>
          <a:p>
            <a:r>
              <a:rPr lang="uk-UA" sz="3200">
                <a:latin typeface="Calibri" pitchFamily="34" charset="0"/>
              </a:rPr>
              <a:t>   шлунку, печінки, </a:t>
            </a:r>
          </a:p>
          <a:p>
            <a:r>
              <a:rPr lang="uk-UA" sz="3200">
                <a:latin typeface="Calibri" pitchFamily="34" charset="0"/>
              </a:rPr>
              <a:t>   нирок. </a:t>
            </a:r>
          </a:p>
          <a:p>
            <a:r>
              <a:rPr lang="uk-UA" sz="3200">
                <a:latin typeface="Calibri" pitchFamily="34" charset="0"/>
              </a:rPr>
              <a:t>          У народі звіробій називають   </a:t>
            </a:r>
          </a:p>
          <a:p>
            <a:r>
              <a:rPr lang="uk-UA" sz="3200">
                <a:latin typeface="Calibri" pitchFamily="34" charset="0"/>
              </a:rPr>
              <a:t>            травою</a:t>
            </a:r>
          </a:p>
          <a:p>
            <a:r>
              <a:rPr lang="uk-UA" sz="3200">
                <a:latin typeface="Calibri" pitchFamily="34" charset="0"/>
              </a:rPr>
              <a:t>      від 99 хвороб.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20485" name="Picture 2" descr="C:\Users\Ryslan\Desktop\list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17287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1506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C:\Users\Ryslan\Desktop\listk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17287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Ryslan\Desktop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4536504" cy="42366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900113" y="5876925"/>
            <a:ext cx="2592387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кульбаба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5219700" y="2420938"/>
            <a:ext cx="3600450" cy="35401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,, Еліксир життя</a:t>
            </a:r>
            <a:r>
              <a:rPr lang="en-US" sz="3200">
                <a:latin typeface="Calibri" pitchFamily="34" charset="0"/>
              </a:rPr>
              <a:t>”</a:t>
            </a:r>
            <a:r>
              <a:rPr lang="uk-UA" sz="3200">
                <a:latin typeface="Calibri" pitchFamily="34" charset="0"/>
              </a:rPr>
              <a:t>.</a:t>
            </a:r>
          </a:p>
          <a:p>
            <a:r>
              <a:rPr lang="uk-UA" sz="3200">
                <a:latin typeface="Calibri" pitchFamily="34" charset="0"/>
              </a:rPr>
              <a:t>У її листках багато вітамінів. З неї готують салати. Настій кульбаби – чудовий засіб від опіків.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 advTm="1229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Ryslan\Desktop\listk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404813"/>
            <a:ext cx="17287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63688" y="-243408"/>
            <a:ext cx="5256584" cy="2088232"/>
          </a:xfrm>
          <a:prstGeom prst="rect">
            <a:avLst/>
          </a:prstGeom>
          <a:noFill/>
        </p:spPr>
        <p:txBody>
          <a:bodyPr>
            <a:prstTxWarp prst="textInflateTop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>
                <a:solidFill>
                  <a:srgbClr val="006600"/>
                </a:solidFill>
                <a:latin typeface="+mn-lt"/>
              </a:rPr>
              <a:t>             </a:t>
            </a:r>
            <a:r>
              <a:rPr lang="uk-UA" sz="3200" b="1" dirty="0">
                <a:solidFill>
                  <a:srgbClr val="006600"/>
                </a:solidFill>
                <a:latin typeface="+mn-lt"/>
              </a:rPr>
              <a:t>Познайомтеся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rgbClr val="006600"/>
                </a:solidFill>
                <a:latin typeface="+mn-lt"/>
              </a:rPr>
              <a:t> з лікарськими рослинами</a:t>
            </a:r>
            <a:endParaRPr lang="ru-RU" sz="3200" b="1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22531" name="Picture 4" descr="C:\Users\Ryslan\Desktop\0_74784_2316c82f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260350"/>
            <a:ext cx="18065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Ryslan\Desktop\8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470440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755650" y="5805488"/>
            <a:ext cx="1439863" cy="7699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400" b="1">
                <a:solidFill>
                  <a:srgbClr val="FF0000"/>
                </a:solidFill>
                <a:latin typeface="Calibri" pitchFamily="34" charset="0"/>
              </a:rPr>
              <a:t>липа</a:t>
            </a:r>
            <a:endParaRPr lang="ru-RU" sz="4400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4" name="Picture 3" descr="C:\Users\Ryslan\Desktop\drinking-tea.jpe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4221163"/>
            <a:ext cx="3695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219700" y="2276475"/>
            <a:ext cx="392430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>
                <a:latin typeface="Calibri" pitchFamily="34" charset="0"/>
              </a:rPr>
              <a:t>  Її цвіт – найпопулярніший потогінний засіб. Цвіт сушать, заварюють</a:t>
            </a:r>
          </a:p>
          <a:p>
            <a:r>
              <a:rPr lang="uk-UA" sz="3200">
                <a:latin typeface="Calibri" pitchFamily="34" charset="0"/>
              </a:rPr>
              <a:t> і п</a:t>
            </a:r>
            <a:r>
              <a:rPr lang="en-US" sz="3200">
                <a:latin typeface="Calibri" pitchFamily="34" charset="0"/>
              </a:rPr>
              <a:t>’</a:t>
            </a:r>
            <a:r>
              <a:rPr lang="uk-UA" sz="3200">
                <a:latin typeface="Calibri" pitchFamily="34" charset="0"/>
              </a:rPr>
              <a:t>ють</a:t>
            </a:r>
          </a:p>
          <a:p>
            <a:r>
              <a:rPr lang="uk-UA" sz="3200">
                <a:latin typeface="Calibri" pitchFamily="34" charset="0"/>
              </a:rPr>
              <a:t> як чай.</a:t>
            </a: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ransition advTm="1226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279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Admin</cp:lastModifiedBy>
  <cp:revision>76</cp:revision>
  <dcterms:created xsi:type="dcterms:W3CDTF">2013-03-02T09:27:46Z</dcterms:created>
  <dcterms:modified xsi:type="dcterms:W3CDTF">2009-01-01T01:30:17Z</dcterms:modified>
</cp:coreProperties>
</file>