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363-BAEB-4CE2-A31B-FD21E05EFF3D}" type="datetimeFigureOut">
              <a:rPr lang="uk-UA" smtClean="0"/>
              <a:t>17.12.2016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F4F4-9247-4186-9345-966ACCC96464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363-BAEB-4CE2-A31B-FD21E05EFF3D}" type="datetimeFigureOut">
              <a:rPr lang="uk-UA" smtClean="0"/>
              <a:t>17.12.2016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F4F4-9247-4186-9345-966ACCC9646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363-BAEB-4CE2-A31B-FD21E05EFF3D}" type="datetimeFigureOut">
              <a:rPr lang="uk-UA" smtClean="0"/>
              <a:t>17.12.2016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F4F4-9247-4186-9345-966ACCC9646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363-BAEB-4CE2-A31B-FD21E05EFF3D}" type="datetimeFigureOut">
              <a:rPr lang="uk-UA" smtClean="0"/>
              <a:t>17.12.2016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F4F4-9247-4186-9345-966ACCC96464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363-BAEB-4CE2-A31B-FD21E05EFF3D}" type="datetimeFigureOut">
              <a:rPr lang="uk-UA" smtClean="0"/>
              <a:t>17.12.2016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F4F4-9247-4186-9345-966ACCC9646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363-BAEB-4CE2-A31B-FD21E05EFF3D}" type="datetimeFigureOut">
              <a:rPr lang="uk-UA" smtClean="0"/>
              <a:t>17.12.2016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F4F4-9247-4186-9345-966ACCC96464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363-BAEB-4CE2-A31B-FD21E05EFF3D}" type="datetimeFigureOut">
              <a:rPr lang="uk-UA" smtClean="0"/>
              <a:t>17.12.2016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F4F4-9247-4186-9345-966ACCC96464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363-BAEB-4CE2-A31B-FD21E05EFF3D}" type="datetimeFigureOut">
              <a:rPr lang="uk-UA" smtClean="0"/>
              <a:t>17.12.2016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F4F4-9247-4186-9345-966ACCC9646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363-BAEB-4CE2-A31B-FD21E05EFF3D}" type="datetimeFigureOut">
              <a:rPr lang="uk-UA" smtClean="0"/>
              <a:t>17.12.2016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F4F4-9247-4186-9345-966ACCC9646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363-BAEB-4CE2-A31B-FD21E05EFF3D}" type="datetimeFigureOut">
              <a:rPr lang="uk-UA" smtClean="0"/>
              <a:t>17.12.2016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F4F4-9247-4186-9345-966ACCC9646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363-BAEB-4CE2-A31B-FD21E05EFF3D}" type="datetimeFigureOut">
              <a:rPr lang="uk-UA" smtClean="0"/>
              <a:t>17.12.2016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F4F4-9247-4186-9345-966ACCC96464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A78363-BAEB-4CE2-A31B-FD21E05EFF3D}" type="datetimeFigureOut">
              <a:rPr lang="uk-UA" smtClean="0"/>
              <a:t>17.12.2016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6DF4F4-9247-4186-9345-966ACCC96464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8.gif"/><Relationship Id="rId4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408112" y="260648"/>
            <a:ext cx="8208912" cy="432426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5500"/>
              </a:lnSpc>
            </a:pPr>
            <a:r>
              <a:rPr lang="uk-UA" sz="5400" b="1" dirty="0" smtClean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Презентація до уроку літературного читання</a:t>
            </a:r>
          </a:p>
          <a:p>
            <a:pPr algn="ctr">
              <a:lnSpc>
                <a:spcPts val="5500"/>
              </a:lnSpc>
            </a:pPr>
            <a:r>
              <a:rPr lang="uk-UA" sz="5400" b="1" dirty="0" smtClean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Образи зими  </a:t>
            </a:r>
            <a:r>
              <a:rPr lang="uk-UA" sz="5400" b="1" dirty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 віршах  </a:t>
            </a:r>
            <a:r>
              <a:rPr lang="uk-UA" sz="5400" b="1" dirty="0" smtClean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Ліни Костенко </a:t>
            </a:r>
          </a:p>
          <a:p>
            <a:pPr algn="ctr">
              <a:lnSpc>
                <a:spcPts val="5500"/>
              </a:lnSpc>
            </a:pPr>
            <a:r>
              <a:rPr lang="uk-UA" sz="5400" b="1" dirty="0" smtClean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uk-UA" sz="5400" b="1" dirty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Баба Віхола»,  «Пряля</a:t>
            </a:r>
            <a:r>
              <a:rPr lang="uk-UA" sz="5400" b="1" dirty="0" smtClean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uk-UA" sz="5400" b="1" dirty="0">
              <a:ln w="3810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418171" y="4502889"/>
            <a:ext cx="649408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Підготувала </a:t>
            </a:r>
          </a:p>
          <a:p>
            <a:pPr algn="ctr"/>
            <a:r>
              <a:rPr lang="uk-UA" sz="36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Вчитель початкових </a:t>
            </a:r>
            <a:r>
              <a:rPr lang="uk-UA" sz="36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класів</a:t>
            </a:r>
          </a:p>
          <a:p>
            <a:pPr algn="ctr"/>
            <a:r>
              <a:rPr lang="uk-UA" sz="3600" b="1" spc="-150" dirty="0">
                <a:ln w="11430"/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Збаразької ЗОШ І-ІІІ СТ. №</a:t>
            </a:r>
            <a:r>
              <a:rPr lang="uk-UA" sz="3600" b="1" spc="-150" dirty="0" smtClean="0">
                <a:ln w="11430"/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uk-UA" sz="36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3600" spc="-1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Попельовська</a:t>
            </a:r>
            <a:r>
              <a:rPr lang="uk-UA" sz="36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Наталія Олегівна</a:t>
            </a:r>
            <a:endParaRPr lang="uk-UA" sz="3600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86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41"/>
          <a:stretch/>
        </p:blipFill>
        <p:spPr>
          <a:xfrm>
            <a:off x="4827075" y="2708920"/>
            <a:ext cx="2952328" cy="2451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80928"/>
            <a:ext cx="2880320" cy="215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кутник 1"/>
          <p:cNvSpPr/>
          <p:nvPr/>
        </p:nvSpPr>
        <p:spPr>
          <a:xfrm>
            <a:off x="611560" y="332656"/>
            <a:ext cx="7992888" cy="1296144"/>
          </a:xfrm>
          <a:prstGeom prst="rect">
            <a:avLst/>
          </a:prstGeom>
        </p:spPr>
        <p:txBody>
          <a:bodyPr wrap="none">
            <a:prstTxWarp prst="textWave4">
              <a:avLst>
                <a:gd name="adj1" fmla="val 6250"/>
                <a:gd name="adj2" fmla="val -491"/>
              </a:avLst>
            </a:prstTxWarp>
            <a:spAutoFit/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Катання на санчатах</a:t>
            </a:r>
            <a:endParaRPr lang="uk-UA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-108519" y="2132856"/>
            <a:ext cx="9145016" cy="4320480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8989"/>
              </a:avLst>
            </a:prstTxWarp>
            <a:spAutoFit/>
          </a:bodyPr>
          <a:lstStyle/>
          <a:p>
            <a:pPr algn="ctr"/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лід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                                          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</a:t>
            </a:r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сніг</a:t>
            </a:r>
            <a:r>
              <a:rPr lang="uk-UA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                                         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ріка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зима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                                     	</a:t>
            </a:r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мороз</a:t>
            </a:r>
            <a:r>
              <a:rPr lang="uk-UA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                                       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вітер</a:t>
            </a:r>
          </a:p>
          <a:p>
            <a:pPr algn="ctr"/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хмара                                           холодок                                      земля</a:t>
            </a:r>
          </a:p>
          <a:p>
            <a:pPr algn="ctr"/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холодна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                               	</a:t>
            </a:r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сніжок</a:t>
            </a:r>
            <a:r>
              <a:rPr lang="uk-UA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                                      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віхола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метелиця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                              	 </a:t>
            </a:r>
            <a:r>
              <a:rPr lang="uk-UA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снігопад                                   </a:t>
            </a:r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заметіль</a:t>
            </a:r>
          </a:p>
          <a:p>
            <a:pPr algn="ctr"/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сніжинка                                 	   </a:t>
            </a:r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хурделиця                                 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хуртовина</a:t>
            </a:r>
          </a:p>
          <a:p>
            <a:pPr algn="ctr"/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770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:\Documents\школа\картинки\природа\0_742e1_93a8035c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344816" cy="574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2483768" y="2276872"/>
            <a:ext cx="5328592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uk-UA" sz="6000" b="1" spc="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 </a:t>
            </a:r>
            <a:r>
              <a:rPr lang="uk-UA" sz="6000" b="1" spc="5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uk-UA" sz="6000" b="1" spc="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uk-UA" sz="6000" b="1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uk-UA" sz="60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r>
              <a:rPr lang="uk-UA" sz="6000" b="1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uk-UA" sz="60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6000" b="1" spc="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  </a:t>
            </a:r>
            <a:r>
              <a:rPr lang="uk-UA" sz="6000" b="1" spc="5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uk-UA" sz="6000" b="1" spc="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        </a:t>
            </a:r>
            <a:r>
              <a:rPr lang="uk-UA" sz="6000" b="1" spc="5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uk-UA" sz="6000" b="1" spc="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  </a:t>
            </a:r>
            <a:r>
              <a:rPr lang="uk-UA" sz="6000" b="1" spc="5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uk-UA" sz="6000" b="1" spc="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uk-UA" sz="6000" b="1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uk-UA" sz="60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</a:p>
          <a:p>
            <a:r>
              <a:rPr lang="uk-UA" sz="6000" b="1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uk-UA" sz="60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uk-UA" sz="6000" b="1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 </a:t>
            </a:r>
            <a:r>
              <a:rPr lang="uk-UA" sz="60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uk-UA" sz="6000" b="1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uk-UA" sz="60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6000" b="1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  </a:t>
            </a:r>
            <a:r>
              <a:rPr lang="uk-UA" sz="60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uk-UA" sz="6000" b="1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 </a:t>
            </a: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  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                                                       </a:t>
            </a:r>
          </a:p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899592" y="0"/>
            <a:ext cx="7056784" cy="12961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Склади слова</a:t>
            </a:r>
            <a:endParaRPr lang="uk-UA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0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:\Documents\школа\картинки\природа\0_742e1_93a8035c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308483"/>
            <a:ext cx="6408712" cy="54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395536" y="980728"/>
            <a:ext cx="4752528" cy="40626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6000" b="1" spc="5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uk-UA" sz="6000" b="1" spc="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uk-UA" sz="6000" b="1" spc="5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uk-UA" sz="6000" b="1" spc="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uk-UA" sz="6000" b="1" spc="5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uk-UA" sz="6000" b="1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uk-UA" sz="60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К м  Ж е  І т О                         </a:t>
            </a:r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           </a:t>
            </a:r>
          </a:p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</p:txBody>
      </p:sp>
      <p:pic>
        <p:nvPicPr>
          <p:cNvPr id="4" name="Picture 11" descr="D:\Documents\школа\картинки\природа\0_742e1_93a8035c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15" y="1387211"/>
            <a:ext cx="6372200" cy="53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4625587" y="3284984"/>
            <a:ext cx="4536504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uk-UA" sz="60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 </a:t>
            </a:r>
            <a:r>
              <a:rPr lang="uk-UA" sz="6000" b="1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 </a:t>
            </a:r>
            <a:r>
              <a:rPr lang="uk-UA" sz="60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 І л у Н</a:t>
            </a:r>
            <a:r>
              <a:rPr lang="uk-UA" sz="6000" b="1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uk-UA" sz="60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 </a:t>
            </a:r>
            <a:r>
              <a:rPr lang="uk-UA" sz="6000" b="1" spc="5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r>
              <a:rPr lang="uk-UA" sz="6000" b="1" spc="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uk-UA" sz="6000" b="1" spc="5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  <a:r>
              <a:rPr lang="uk-UA" sz="6000" b="1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Й</a:t>
            </a:r>
          </a:p>
          <a:p>
            <a:r>
              <a:rPr lang="uk-U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930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104456" cy="4721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кутник 2"/>
          <p:cNvSpPr/>
          <p:nvPr/>
        </p:nvSpPr>
        <p:spPr>
          <a:xfrm>
            <a:off x="107504" y="332656"/>
            <a:ext cx="57606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uk-UA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Ліна Костенко</a:t>
            </a:r>
            <a:endParaRPr lang="uk-UA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572000" y="133077"/>
            <a:ext cx="46805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/>
          </a:p>
          <a:p>
            <a:pPr algn="ctr"/>
            <a:r>
              <a:rPr lang="uk-UA" sz="2400" b="1" dirty="0" smtClean="0"/>
              <a:t>Народилась </a:t>
            </a:r>
          </a:p>
          <a:p>
            <a:r>
              <a:rPr lang="en-US" sz="2400" b="1" dirty="0" smtClean="0"/>
              <a:t>              </a:t>
            </a:r>
            <a:r>
              <a:rPr lang="uk-UA" sz="2400" b="1" dirty="0" smtClean="0"/>
              <a:t>Ліна </a:t>
            </a:r>
            <a:r>
              <a:rPr lang="uk-UA" sz="2400" b="1" dirty="0"/>
              <a:t>Василівна  Костенко </a:t>
            </a:r>
            <a:r>
              <a:rPr lang="en-US" sz="2400" b="1" dirty="0"/>
              <a:t> </a:t>
            </a:r>
            <a:r>
              <a:rPr lang="uk-UA" sz="2400" b="1" dirty="0" smtClean="0"/>
              <a:t>19 </a:t>
            </a:r>
            <a:r>
              <a:rPr lang="uk-UA" sz="2400" b="1" dirty="0"/>
              <a:t>березня 1930 року в містечку 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Ржищеві</a:t>
            </a:r>
            <a:r>
              <a:rPr lang="uk-UA" sz="2400" b="1" dirty="0" smtClean="0"/>
              <a:t>  на </a:t>
            </a:r>
            <a:r>
              <a:rPr lang="uk-UA" sz="2400" b="1" dirty="0"/>
              <a:t>Київщині в учительській сім’ї.</a:t>
            </a:r>
          </a:p>
          <a:p>
            <a:r>
              <a:rPr lang="uk-UA" sz="2400" b="1" dirty="0" smtClean="0"/>
              <a:t>    З </a:t>
            </a:r>
            <a:r>
              <a:rPr lang="uk-UA" sz="2400" b="1" dirty="0"/>
              <a:t>6 років жила в Києві. Тут ще зовсім дівчатком застала її війна, яка </a:t>
            </a:r>
            <a:r>
              <a:rPr lang="uk-UA" sz="2400" b="1" dirty="0" smtClean="0"/>
              <a:t>залишила глибокий </a:t>
            </a:r>
            <a:r>
              <a:rPr lang="uk-UA" sz="2400" b="1" dirty="0"/>
              <a:t>слід у дитячій душі.</a:t>
            </a:r>
          </a:p>
          <a:p>
            <a:r>
              <a:rPr lang="uk-UA" sz="2400" b="1" dirty="0" smtClean="0"/>
              <a:t> Писати </a:t>
            </a:r>
            <a:r>
              <a:rPr lang="uk-UA" sz="2400" b="1" dirty="0"/>
              <a:t>вірші почала з дитинства, друкуватись – з </a:t>
            </a:r>
            <a:endParaRPr lang="en-US" sz="2400" b="1" dirty="0" smtClean="0"/>
          </a:p>
          <a:p>
            <a:r>
              <a:rPr lang="uk-UA" sz="2400" b="1" dirty="0" smtClean="0"/>
              <a:t>16 </a:t>
            </a:r>
            <a:r>
              <a:rPr lang="uk-UA" sz="2400" b="1" dirty="0"/>
              <a:t>років</a:t>
            </a:r>
            <a:r>
              <a:rPr lang="uk-UA" sz="2400" b="1" dirty="0" smtClean="0"/>
              <a:t>.</a:t>
            </a:r>
            <a:r>
              <a:rPr lang="uk-UA" sz="2400" dirty="0"/>
              <a:t> </a:t>
            </a:r>
            <a:endParaRPr lang="uk-UA" sz="2400" dirty="0" smtClean="0"/>
          </a:p>
          <a:p>
            <a:r>
              <a:rPr lang="uk-UA" sz="2400" b="1" dirty="0" smtClean="0"/>
              <a:t>	Для </a:t>
            </a:r>
            <a:r>
              <a:rPr lang="uk-UA" sz="2400" b="1" dirty="0"/>
              <a:t>дітей вона видала збірку «Бузиновий цар». </a:t>
            </a:r>
          </a:p>
        </p:txBody>
      </p:sp>
    </p:spTree>
    <p:extLst>
      <p:ext uri="{BB962C8B-B14F-4D97-AF65-F5344CB8AC3E}">
        <p14:creationId xmlns:p14="http://schemas.microsoft.com/office/powerpoint/2010/main" val="4526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39552" y="4005064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Віхола</a:t>
            </a:r>
            <a:r>
              <a:rPr lang="uk-UA" sz="4000" dirty="0"/>
              <a:t> – снігова буря, сильний вітер перемінного напрямку,   вітер зі снігом.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40" y="332656"/>
            <a:ext cx="4824536" cy="36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кутник 3"/>
          <p:cNvSpPr/>
          <p:nvPr/>
        </p:nvSpPr>
        <p:spPr>
          <a:xfrm>
            <a:off x="190765" y="836712"/>
            <a:ext cx="40324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Тлумачний словник</a:t>
            </a:r>
            <a:endParaRPr lang="uk-UA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7814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70" y="5507685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D:\Documents\школа\картинки\природа\68718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05264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D:\Documents\школа\картинки\природа\68718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05214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70" y="2727408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3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/>
          <p:cNvSpPr/>
          <p:nvPr/>
        </p:nvSpPr>
        <p:spPr>
          <a:xfrm>
            <a:off x="460520" y="2636912"/>
            <a:ext cx="31309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ВІХОЛА 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09600" y="455712"/>
            <a:ext cx="28328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572000" y="233219"/>
            <a:ext cx="4308102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5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МЕТЕЛИЦЯ</a:t>
            </a:r>
            <a:endParaRPr lang="uk-UA" alt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5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ХУГА</a:t>
            </a:r>
            <a:endParaRPr kumimoji="0" lang="uk-UA" altLang="uk-UA" sz="5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5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ЗАВІЯ</a:t>
            </a:r>
            <a:endParaRPr kumimoji="0" lang="uk-UA" altLang="uk-UA" sz="5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5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СНІГОВІЙ</a:t>
            </a:r>
            <a:endParaRPr kumimoji="0" lang="uk-UA" altLang="uk-UA" sz="5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5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ЮГА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ЗАМЕТІЛЬ</a:t>
            </a:r>
            <a:endParaRPr kumimoji="0" lang="uk-UA" altLang="uk-UA" sz="5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ЗАВІРЮХА</a:t>
            </a:r>
            <a:endParaRPr lang="uk-UA" alt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5" name="Пряма сполучна лінія 24"/>
          <p:cNvCxnSpPr/>
          <p:nvPr/>
        </p:nvCxnSpPr>
        <p:spPr>
          <a:xfrm flipV="1">
            <a:off x="3203848" y="609600"/>
            <a:ext cx="1575048" cy="2479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сполучна лінія 31"/>
          <p:cNvCxnSpPr/>
          <p:nvPr/>
        </p:nvCxnSpPr>
        <p:spPr>
          <a:xfrm flipV="1">
            <a:off x="3203848" y="1484784"/>
            <a:ext cx="1656184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/>
          <p:cNvCxnSpPr/>
          <p:nvPr/>
        </p:nvCxnSpPr>
        <p:spPr>
          <a:xfrm flipV="1">
            <a:off x="3203848" y="2350768"/>
            <a:ext cx="1584176" cy="71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/>
          <p:cNvCxnSpPr/>
          <p:nvPr/>
        </p:nvCxnSpPr>
        <p:spPr>
          <a:xfrm>
            <a:off x="3203848" y="3068960"/>
            <a:ext cx="1502957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/>
          <p:cNvCxnSpPr/>
          <p:nvPr/>
        </p:nvCxnSpPr>
        <p:spPr>
          <a:xfrm>
            <a:off x="3203848" y="3068960"/>
            <a:ext cx="1502957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сполучна лінія 51"/>
          <p:cNvCxnSpPr/>
          <p:nvPr/>
        </p:nvCxnSpPr>
        <p:spPr>
          <a:xfrm>
            <a:off x="3203848" y="3089503"/>
            <a:ext cx="1575048" cy="1779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сполучна лінія 55"/>
          <p:cNvCxnSpPr/>
          <p:nvPr/>
        </p:nvCxnSpPr>
        <p:spPr>
          <a:xfrm>
            <a:off x="3203848" y="3089503"/>
            <a:ext cx="1575048" cy="2571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кутник 62"/>
          <p:cNvSpPr/>
          <p:nvPr/>
        </p:nvSpPr>
        <p:spPr>
          <a:xfrm>
            <a:off x="245326" y="386937"/>
            <a:ext cx="4038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Словничок</a:t>
            </a:r>
            <a:endParaRPr lang="uk-UA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4" name="Picture 15" descr="D:\Documents\школа\картинки\природа\687184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06" y="1628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5" descr="D:\Documents\школа\картинки\природа\687184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93" y="486916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5" descr="D:\Documents\школа\картинки\природа\687184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0" y="558924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1" descr="D:\Documents\школа\картинки\природа\0_742e1_93a8035c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20" y="3701483"/>
            <a:ext cx="1004357" cy="122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1" descr="D:\Documents\школа\картинки\природа\0_742e1_93a8035c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163" y="1310267"/>
            <a:ext cx="1062277" cy="123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2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63688" y="116632"/>
            <a:ext cx="626469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Plain">
              <a:avLst>
                <a:gd name="adj" fmla="val 49034"/>
              </a:avLst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6000" b="1" i="0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Довідкове бюро</a:t>
            </a:r>
            <a:r>
              <a:rPr kumimoji="0" lang="uk-UA" altLang="uk-UA" sz="6000" b="1" i="0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381642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73312"/>
            <a:ext cx="263960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34" y="3789040"/>
            <a:ext cx="295787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кутник 2"/>
          <p:cNvSpPr/>
          <p:nvPr/>
        </p:nvSpPr>
        <p:spPr>
          <a:xfrm>
            <a:off x="395536" y="4365104"/>
            <a:ext cx="2953053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uk-UA" sz="6000" b="1" dirty="0"/>
              <a:t>р</a:t>
            </a:r>
            <a:r>
              <a:rPr lang="uk-UA" sz="6000" b="1" dirty="0" smtClean="0"/>
              <a:t>ешето</a:t>
            </a:r>
            <a:endParaRPr lang="uk-UA" sz="6000" dirty="0"/>
          </a:p>
        </p:txBody>
      </p:sp>
      <p:sp>
        <p:nvSpPr>
          <p:cNvPr id="8" name="Прямокутник 7"/>
          <p:cNvSpPr/>
          <p:nvPr/>
        </p:nvSpPr>
        <p:spPr>
          <a:xfrm>
            <a:off x="6660232" y="1412776"/>
            <a:ext cx="2161169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uk-UA" b="1" dirty="0" smtClean="0"/>
              <a:t> </a:t>
            </a:r>
            <a:r>
              <a:rPr lang="uk-UA" sz="6000" b="1" dirty="0" smtClean="0"/>
              <a:t>сито</a:t>
            </a:r>
            <a:r>
              <a:rPr lang="uk-UA" sz="6000" dirty="0" smtClean="0"/>
              <a:t> </a:t>
            </a:r>
            <a:endParaRPr lang="uk-UA" sz="6000" dirty="0"/>
          </a:p>
        </p:txBody>
      </p:sp>
      <p:sp>
        <p:nvSpPr>
          <p:cNvPr id="9" name="Прямокутник 8"/>
          <p:cNvSpPr/>
          <p:nvPr/>
        </p:nvSpPr>
        <p:spPr>
          <a:xfrm>
            <a:off x="4512293" y="5377093"/>
            <a:ext cx="3383912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uk-UA" sz="5400" b="1" dirty="0" smtClean="0"/>
              <a:t> </a:t>
            </a:r>
            <a:r>
              <a:rPr lang="uk-UA" sz="6000" b="1" dirty="0"/>
              <a:t>ситечко</a:t>
            </a:r>
            <a:r>
              <a:rPr lang="uk-UA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48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979712" y="190990"/>
            <a:ext cx="6056466" cy="92333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uk-UA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Читання в </a:t>
            </a:r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особах</a:t>
            </a:r>
            <a:endParaRPr lang="uk-UA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14320"/>
            <a:ext cx="4032448" cy="5545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23928" y="2132856"/>
            <a:ext cx="497634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5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БАБА </a:t>
            </a:r>
            <a:endParaRPr kumimoji="0" lang="en-US" altLang="uk-UA" sz="5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5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ВІХОЛА</a:t>
            </a:r>
            <a:endParaRPr kumimoji="0" lang="uk-UA" altLang="uk-UA" sz="5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3528" y="1286613"/>
            <a:ext cx="85689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Сніг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зберігає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тепло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землі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накопичене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влітку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не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даючи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загинути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рослинам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дрібним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тваринам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Снігове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покривало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знижує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>
              <a:defRPr/>
            </a:pP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навколишню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температуру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повітря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.</a:t>
            </a:r>
          </a:p>
          <a:p>
            <a:pPr algn="ctr">
              <a:defRPr/>
            </a:pP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Снігова ковдра поглинає звук, бо пухирці повітря послаблюють вібрації.</a:t>
            </a:r>
            <a:r>
              <a:rPr lang="uk-UA" alt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uk-UA" altLang="uk-UA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endParaRPr lang="uk-UA" alt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r>
              <a:rPr lang="uk-UA" alt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Сніг </a:t>
            </a:r>
            <a:r>
              <a:rPr lang="uk-UA" alt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сворює</a:t>
            </a:r>
            <a:r>
              <a:rPr lang="uk-UA" alt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необхідний запас вологи, для весняного пробудження </a:t>
            </a:r>
            <a:r>
              <a:rPr lang="uk-UA" alt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природи.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935808" y="54926"/>
            <a:ext cx="4752528" cy="1231687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</a:bodyPr>
          <a:lstStyle/>
          <a:p>
            <a:r>
              <a:rPr lang="uk-UA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Екологи</a:t>
            </a:r>
          </a:p>
        </p:txBody>
      </p:sp>
      <p:pic>
        <p:nvPicPr>
          <p:cNvPr id="4" name="Picture 17" descr="D:\Documents\школа\картинки\природа\81153126_large_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5743797"/>
            <a:ext cx="1331639" cy="105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7" descr="D:\Documents\школа\картинки\природа\81153126_large_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288" y="91226"/>
            <a:ext cx="1857375" cy="119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1" y="181089"/>
            <a:ext cx="1256613" cy="11055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1" y="3334271"/>
            <a:ext cx="1148092" cy="107910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068" y="2492896"/>
            <a:ext cx="1192411" cy="1008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D:\Documents\школа\картинки\природа\68718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84" y="2276872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D:\Documents\школа\картинки\природа\68718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25144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188640"/>
            <a:ext cx="728853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Plain">
              <a:avLst>
                <a:gd name="adj" fmla="val 49161"/>
              </a:avLst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5400" b="1" i="0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Читання «Сніжинка»</a:t>
            </a:r>
            <a:r>
              <a:rPr kumimoji="0" lang="uk-UA" altLang="uk-UA" sz="5400" b="1" i="0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 </a:t>
            </a:r>
          </a:p>
        </p:txBody>
      </p:sp>
      <p:pic>
        <p:nvPicPr>
          <p:cNvPr id="5" name="Picture 3" descr="D:\Documents\школа\картинки\смайли\81153097_preview_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482453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63256"/>
            <a:ext cx="1001837" cy="97751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1" y="2973214"/>
            <a:ext cx="1184995" cy="9839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74" y="1340768"/>
            <a:ext cx="1040457" cy="1008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47" y="3953164"/>
            <a:ext cx="1166301" cy="117985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416" y="1988840"/>
            <a:ext cx="1217862" cy="11283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45224"/>
            <a:ext cx="1224136" cy="12003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75" y="4989438"/>
            <a:ext cx="1040456" cy="112813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8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40" y="548680"/>
            <a:ext cx="3535660" cy="324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кутник 7"/>
          <p:cNvSpPr/>
          <p:nvPr/>
        </p:nvSpPr>
        <p:spPr>
          <a:xfrm>
            <a:off x="-324544" y="332656"/>
            <a:ext cx="93610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dirty="0" smtClean="0"/>
              <a:t>         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Сонечко 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всміхається, </a:t>
            </a:r>
          </a:p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Дарує всім добро,</a:t>
            </a:r>
          </a:p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Щоранку 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прокидається</a:t>
            </a:r>
          </a:p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uk-UA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зігріва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теплом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uk-UA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класі </a:t>
            </a:r>
            <a:r>
              <a:rPr lang="uk-UA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станем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дружно ми</a:t>
            </a:r>
          </a:p>
          <a:p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І 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посміхнемось всім.</a:t>
            </a:r>
          </a:p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Добро 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радість 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 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людьми </a:t>
            </a:r>
          </a:p>
          <a:p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Ми 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принесемо у  наш дім.</a:t>
            </a:r>
          </a:p>
          <a:p>
            <a:r>
              <a:rPr lang="uk-UA" sz="4000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75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9512" y="116632"/>
            <a:ext cx="8799204" cy="1080120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r>
              <a:rPr lang="en-US" sz="6000" b="1" spc="-15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6000" b="1" spc="-15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Художня </a:t>
            </a:r>
            <a:r>
              <a:rPr lang="uk-UA" sz="6000" b="1" spc="-15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галерея </a:t>
            </a:r>
            <a:r>
              <a:rPr lang="uk-UA" sz="6000" b="1" spc="-15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зими</a:t>
            </a:r>
            <a:r>
              <a:rPr lang="en-US" sz="6000" b="1" spc="-15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uk-UA" sz="6000" b="1" spc="-15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176464" cy="24917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052736"/>
            <a:ext cx="4174255" cy="2491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46177"/>
            <a:ext cx="4176464" cy="2607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70" y="3861048"/>
            <a:ext cx="437494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53361"/>
            <a:ext cx="4281179" cy="5105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кутник 1"/>
          <p:cNvSpPr/>
          <p:nvPr/>
        </p:nvSpPr>
        <p:spPr>
          <a:xfrm>
            <a:off x="4355976" y="188640"/>
            <a:ext cx="43957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Художники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96" y="2125106"/>
            <a:ext cx="205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Рисунок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" b="26"/>
          <a:stretch>
            <a:fillRect/>
          </a:stretch>
        </p:blipFill>
        <p:spPr bwMode="auto">
          <a:xfrm>
            <a:off x="241001" y="188640"/>
            <a:ext cx="4032448" cy="5062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-30088" y="5488938"/>
            <a:ext cx="79961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 такою ви уявляли її ?</a:t>
            </a:r>
            <a:endParaRPr lang="uk-U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211960" y="3284983"/>
            <a:ext cx="326724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Розгляньте</a:t>
            </a:r>
          </a:p>
          <a:p>
            <a:pPr algn="ctr"/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малюнки </a:t>
            </a:r>
            <a:endParaRPr lang="uk-UA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віхоли</a:t>
            </a: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/>
            <a:endParaRPr lang="uk-U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28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99592" y="260648"/>
            <a:ext cx="70102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Фізкультхвилинка</a:t>
            </a:r>
            <a:endParaRPr lang="uk-UA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187624" y="1340768"/>
            <a:ext cx="65726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Танець сніжинок</a:t>
            </a:r>
            <a:endParaRPr lang="uk-UA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 descr="D:\Documents\школа\картинки\смайли\81153097_preview_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47" y="4509119"/>
            <a:ext cx="2016224" cy="184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Documents\школа\картинки\смайли\81153097_preview_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60435"/>
            <a:ext cx="2016224" cy="184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Documents\школа\картинки\смайли\81153097_preview_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2016224" cy="184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D:\Documents\школа\картинки\природа\687184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18002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D:\Documents\школа\картинки\природа\687184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1848942" cy="174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D:\Documents\школа\картинки\природа\687184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88" y="4581128"/>
            <a:ext cx="201473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4" y="1165094"/>
            <a:ext cx="1040457" cy="1008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844" y="1165094"/>
            <a:ext cx="1040457" cy="1008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915816" y="188640"/>
            <a:ext cx="5748597" cy="101566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uk-UA" sz="6000" b="1" spc="-15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Народознавці</a:t>
            </a:r>
            <a:endParaRPr lang="uk-UA" sz="6000" b="1" spc="-15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7" y="236724"/>
            <a:ext cx="2088232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317714"/>
            <a:ext cx="1905000" cy="3175716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2555776" y="1556792"/>
            <a:ext cx="45720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uk-UA" sz="2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Пряля - жінка, яка пряде ручним способом на прядці.</a:t>
            </a:r>
            <a:endParaRPr lang="uk-UA" sz="2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131840" y="2780928"/>
            <a:ext cx="45720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uk-UA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Прядка - хатній верстат, призначений для ручного прядіння.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1235"/>
            <a:ext cx="1955419" cy="202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кутник 8"/>
          <p:cNvSpPr/>
          <p:nvPr/>
        </p:nvSpPr>
        <p:spPr>
          <a:xfrm>
            <a:off x="1943200" y="4017258"/>
            <a:ext cx="5184576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Полотно - конопляна, лляна, бавовняна тканина особливого переплетення.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38" y="4725144"/>
            <a:ext cx="2466975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кутник 10"/>
          <p:cNvSpPr/>
          <p:nvPr/>
        </p:nvSpPr>
        <p:spPr>
          <a:xfrm>
            <a:off x="683568" y="5517232"/>
            <a:ext cx="5832648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Сувій - шматок полотна або іншої тканини певної довжини, що його зберігають згорнутим у трубку.</a:t>
            </a:r>
          </a:p>
          <a:p>
            <a:pPr algn="ctr"/>
            <a:endParaRPr lang="uk-UA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97" y="404664"/>
            <a:ext cx="4184864" cy="4334135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944216" y="356747"/>
            <a:ext cx="3293533" cy="120786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uk-UA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Сніжки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01469"/>
            <a:ext cx="4176464" cy="4032448"/>
          </a:xfrm>
          <a:prstGeom prst="rect">
            <a:avLst/>
          </a:prstGeom>
        </p:spPr>
      </p:pic>
      <p:pic>
        <p:nvPicPr>
          <p:cNvPr id="5" name="Picture 3" descr="D:\Documents\школа\картинки\смайли\81153097_preview_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38799"/>
            <a:ext cx="2016224" cy="184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3"/>
            <a:ext cx="1944216" cy="18722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D:\Documents\школа\картинки\природа\81153126_large_2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3607" y="5517231"/>
            <a:ext cx="1857375" cy="119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04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02" y="110787"/>
            <a:ext cx="2502994" cy="2606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052753"/>
              </p:ext>
            </p:extLst>
          </p:nvPr>
        </p:nvGraphicFramePr>
        <p:xfrm>
          <a:off x="323528" y="2504016"/>
          <a:ext cx="8136903" cy="38532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38697"/>
                <a:gridCol w="2378479"/>
                <a:gridCol w="1788330"/>
                <a:gridCol w="1931397"/>
              </a:tblGrid>
              <a:tr h="1075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</a:rPr>
                        <a:t>Весела</a:t>
                      </a:r>
                      <a:endParaRPr lang="uk-UA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</a:rPr>
                        <a:t>Дратівлива</a:t>
                      </a:r>
                      <a:endParaRPr lang="uk-UA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</a:rPr>
                        <a:t>Ніжна</a:t>
                      </a:r>
                      <a:endParaRPr lang="uk-UA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</a:rPr>
                        <a:t>Сумна</a:t>
                      </a:r>
                      <a:endParaRPr lang="uk-UA" sz="2800" b="1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886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</a:rPr>
                        <a:t>Радісна</a:t>
                      </a:r>
                      <a:endParaRPr lang="uk-UA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</a:rPr>
                        <a:t>Сердита</a:t>
                      </a:r>
                      <a:endParaRPr lang="uk-UA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</a:rPr>
                        <a:t>Добра</a:t>
                      </a:r>
                      <a:endParaRPr lang="uk-UA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</a:rPr>
                        <a:t>Плаксива</a:t>
                      </a:r>
                      <a:endParaRPr lang="uk-UA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945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</a:rPr>
                        <a:t>Святкова</a:t>
                      </a:r>
                      <a:endParaRPr lang="uk-UA" sz="2800" b="1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</a:rPr>
                        <a:t>Розлючена</a:t>
                      </a:r>
                      <a:endParaRPr lang="uk-UA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</a:rPr>
                        <a:t>Спокійна</a:t>
                      </a:r>
                      <a:endParaRPr lang="uk-UA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</a:rPr>
                        <a:t>Знесилена</a:t>
                      </a:r>
                      <a:endParaRPr lang="uk-UA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945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</a:rPr>
                        <a:t>Чарівна</a:t>
                      </a:r>
                      <a:endParaRPr lang="uk-UA" sz="2800" b="1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</a:rPr>
                        <a:t>Насуплена</a:t>
                      </a:r>
                      <a:endParaRPr lang="uk-UA" sz="2800" b="1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</a:rPr>
                        <a:t>Казкова</a:t>
                      </a:r>
                      <a:endParaRPr lang="uk-UA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</a:rPr>
                        <a:t>Тиха</a:t>
                      </a:r>
                      <a:endParaRPr lang="uk-UA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170654" y="764704"/>
            <a:ext cx="6336704" cy="16711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8870"/>
              </a:avLst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Слухання музики</a:t>
            </a:r>
            <a:endParaRPr lang="uk-UA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0787"/>
            <a:ext cx="1040457" cy="1008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0787"/>
            <a:ext cx="1040457" cy="1008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D:\Documents\школа\картинки\природа\687184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805264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D:\Documents\школа\картинки\природа\687184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764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1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67744" y="123197"/>
            <a:ext cx="4392488" cy="92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Plain">
              <a:avLst>
                <a:gd name="adj" fmla="val 48651"/>
              </a:avLst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6000" b="1" i="0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Заметіль</a:t>
            </a:r>
            <a:r>
              <a:rPr kumimoji="0" lang="uk-UA" altLang="uk-UA" sz="6000" b="1" i="0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 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914463" y="1124745"/>
            <a:ext cx="7416824" cy="6048672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201"/>
              </a:avLst>
            </a:prstTxWarp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Сидить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пряля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та й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пряде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—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сніг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іде-іде-іде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—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нитка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рветься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де-не-де, —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а вона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пряде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пряде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Вже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напряла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хуртовин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на шапки для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верховин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—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сувої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полотна —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завіску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для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вікна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uk-U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75" y="3720456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05443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05443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85" y="1012577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22" y="1064172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750" y="3720456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87" y="3720456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5134264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35" y="4437112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13" y="4437112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506" y="5134264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5134264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794780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44" y="5794780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39" y="5841636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096" y="1045675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94" y="1054605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7" descr="D:\Documents\школа\картинки\природа\81153126_large_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23197"/>
            <a:ext cx="1440160" cy="929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17" descr="D:\Documents\школа\картинки\природа\81153126_large_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8361" y="5294362"/>
            <a:ext cx="1857375" cy="119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62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3528" y="1340768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Зима холодна, сумна, а жити весело.</a:t>
            </a:r>
          </a:p>
          <a:p>
            <a:pPr>
              <a:lnSpc>
                <a:spcPct val="150000"/>
              </a:lnSpc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Зимове тепло, як мачушине добро.</a:t>
            </a:r>
          </a:p>
          <a:p>
            <a:pPr>
              <a:lnSpc>
                <a:spcPct val="150000"/>
              </a:lnSpc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Зима 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наступає, мороз людей обнімає.</a:t>
            </a:r>
          </a:p>
          <a:p>
            <a:pPr>
              <a:lnSpc>
                <a:spcPct val="150000"/>
              </a:lnSpc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Зима гарна, але лукава.</a:t>
            </a:r>
          </a:p>
          <a:p>
            <a:pPr>
              <a:lnSpc>
                <a:spcPct val="150000"/>
              </a:lnSpc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Зима січе, аж у вуха пече.</a:t>
            </a:r>
          </a:p>
          <a:p>
            <a:pPr>
              <a:lnSpc>
                <a:spcPct val="150000"/>
              </a:lnSpc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Лиха тому зима, у кого кожуха нема.</a:t>
            </a:r>
          </a:p>
          <a:p>
            <a:pPr>
              <a:lnSpc>
                <a:spcPct val="150000"/>
              </a:lnSpc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 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сніг, то завірюха,  уже зима коло вуха.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1652017" y="296652"/>
            <a:ext cx="5616624" cy="1080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8794"/>
              </a:avLst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Прикмети</a:t>
            </a:r>
            <a:endParaRPr lang="uk-UA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7" y="485056"/>
            <a:ext cx="1040457" cy="1008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96652"/>
            <a:ext cx="1040457" cy="1008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1800200" cy="151216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3528" y="251673"/>
            <a:ext cx="4104455" cy="1089095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8969"/>
              </a:avLst>
            </a:prstTxWarp>
            <a:spAutoFit/>
          </a:bodyPr>
          <a:lstStyle/>
          <a:p>
            <a:r>
              <a:rPr lang="uk-UA" sz="6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Сніговик</a:t>
            </a:r>
            <a:endParaRPr lang="uk-UA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19" y="385428"/>
            <a:ext cx="388843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1219" y="3685415"/>
            <a:ext cx="4248472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Висновок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Характеристика </a:t>
            </a:r>
            <a:endParaRPr lang="uk-UA" alt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Вчинок </a:t>
            </a:r>
            <a:endParaRPr lang="uk-UA" alt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Герой </a:t>
            </a:r>
            <a:endParaRPr lang="uk-UA" alt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403244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593" y="188640"/>
            <a:ext cx="1040457" cy="1008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74" y="5164810"/>
            <a:ext cx="1328489" cy="13521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D:\Documents\школа\картинки\природа\81153126_large_2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8865" y="5321572"/>
            <a:ext cx="1857375" cy="119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7" descr="D:\Documents\школа\картинки\природа\81153126_large_2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966" y="5445224"/>
            <a:ext cx="1857375" cy="119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0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83568" y="116632"/>
            <a:ext cx="7505581" cy="1080120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9211"/>
              </a:avLst>
            </a:prstTxWarp>
            <a:spAutoFit/>
          </a:bodyPr>
          <a:lstStyle/>
          <a:p>
            <a:r>
              <a:rPr lang="uk-UA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Незакінчені </a:t>
            </a:r>
            <a:r>
              <a:rPr lang="uk-UA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речення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2860" y="1196752"/>
            <a:ext cx="866114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Plain">
              <a:avLst>
                <a:gd name="adj" fmla="val 5007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600" b="1" i="0" u="none" strike="noStrike" normalizeH="0" baseline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Баба Віхола турбується про </a:t>
            </a:r>
            <a:r>
              <a:rPr kumimoji="0" lang="uk-UA" altLang="uk-UA" sz="3600" b="1" i="0" u="none" strike="noStrike" normalizeH="0" baseline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uk-UA" altLang="uk-UA" sz="3600" b="1" i="0" u="none" strike="noStrike" normalizeH="0" baseline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uk-UA" altLang="uk-UA" sz="3600" b="1" i="0" u="none" strike="noStrike" normalizeH="0" baseline="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600" b="1" i="0" u="none" strike="noStrike" normalizeH="0" baseline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казкової Прялі рветься  </a:t>
            </a:r>
            <a:r>
              <a:rPr kumimoji="0" lang="uk-UA" altLang="uk-UA" sz="3600" b="1" i="0" u="none" strike="noStrike" normalizeH="0" baseline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uk-UA" altLang="uk-UA" sz="3600" b="1" i="0" u="none" strike="noStrike" normalizeH="0" baseline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altLang="uk-UA" sz="3600" b="1" i="0" u="none" strike="noStrike" normalizeH="0" baseline="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600" b="1" i="0" u="none" strike="noStrike" normalizeH="0" baseline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Пряля вже встигла напрясти </a:t>
            </a:r>
            <a:r>
              <a:rPr kumimoji="0" lang="uk-UA" altLang="uk-UA" sz="3600" b="1" i="0" u="none" strike="noStrike" normalizeH="0" baseline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uk-UA" altLang="uk-UA" sz="3600" b="1" i="0" u="none" strike="noStrike" normalizeH="0" baseline="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uk-UA" altLang="uk-UA" sz="3600" b="1" i="0" u="none" strike="noStrike" normalizeH="0" baseline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асіб пересування баби Віхоли…</a:t>
            </a:r>
            <a:endParaRPr kumimoji="0" lang="uk-UA" altLang="uk-UA" sz="3600" b="1" i="0" u="none" strike="noStrike" normalizeH="0" baseline="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600" b="1" i="0" u="none" strike="noStrike" normalizeH="0" baseline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Ліна Костенко переконує своїх читачів,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600" b="1" i="0" u="none" strike="noStrike" normalizeH="0" baseline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природа </a:t>
            </a:r>
            <a:r>
              <a:rPr kumimoji="0" lang="uk-UA" altLang="uk-UA" sz="3600" b="1" i="0" u="none" strike="noStrike" normalizeH="0" baseline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altLang="uk-UA" sz="3600" b="1" i="0" u="none" strike="noStrike" normalizeH="0" baseline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це ...  </a:t>
            </a:r>
            <a:endParaRPr kumimoji="0" lang="uk-UA" altLang="uk-UA" sz="3600" b="1" i="0" u="none" strike="noStrike" normalizeH="0" baseline="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661248"/>
            <a:ext cx="1040457" cy="1008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38" y="1052736"/>
            <a:ext cx="1040457" cy="1008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D:\Documents\школа\картинки\природа\81153126_large_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2665661"/>
            <a:ext cx="1857375" cy="119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0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16632"/>
            <a:ext cx="4824536" cy="626469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sp>
        <p:nvSpPr>
          <p:cNvPr id="5" name="Прямокутник 4"/>
          <p:cNvSpPr/>
          <p:nvPr/>
        </p:nvSpPr>
        <p:spPr>
          <a:xfrm>
            <a:off x="2699792" y="260648"/>
            <a:ext cx="6444208" cy="69127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8604"/>
              </a:avLst>
            </a:prstTxWarp>
            <a:spAutoFit/>
          </a:bodyPr>
          <a:lstStyle/>
          <a:p>
            <a:pPr algn="ctr"/>
            <a:r>
              <a:rPr lang="uk-UA" sz="16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z="1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   </a:t>
            </a:r>
            <a:r>
              <a:rPr lang="uk-UA" sz="1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Пролетіли </a:t>
            </a:r>
            <a:r>
              <a:rPr lang="uk-UA" sz="1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трійці коні скакуни,</a:t>
            </a:r>
          </a:p>
          <a:p>
            <a:pPr algn="ctr"/>
            <a:r>
              <a:rPr lang="uk-UA" sz="1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   У санях повезли дівчину вони.</a:t>
            </a:r>
          </a:p>
          <a:p>
            <a:pPr algn="ctr"/>
            <a:r>
              <a:rPr lang="uk-UA" sz="1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   Має біле личко дівчина чудова,</a:t>
            </a:r>
          </a:p>
          <a:p>
            <a:pPr algn="ctr"/>
            <a:r>
              <a:rPr lang="uk-UA" sz="1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   Рукавом махнула – у дерев обнова.</a:t>
            </a:r>
          </a:p>
          <a:p>
            <a:pPr algn="ctr"/>
            <a:r>
              <a:rPr lang="uk-UA" sz="1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   Все навкруг іскриться, все переливається.</a:t>
            </a:r>
          </a:p>
          <a:p>
            <a:pPr algn="ctr"/>
            <a:r>
              <a:rPr lang="uk-UA" sz="1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   Білокоса дівчина дітям усміхається.</a:t>
            </a:r>
          </a:p>
          <a:p>
            <a:pPr algn="ctr"/>
            <a:r>
              <a:rPr lang="uk-UA" sz="1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   Ви ж часу не гайте, швидко відгадайте:</a:t>
            </a:r>
          </a:p>
          <a:p>
            <a:pPr algn="ctr"/>
            <a:r>
              <a:rPr lang="uk-UA" sz="1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   Що за трійка мчалась?</a:t>
            </a:r>
          </a:p>
          <a:p>
            <a:pPr algn="ctr"/>
            <a:r>
              <a:rPr lang="uk-UA" sz="1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    Як дівчина звалась?</a:t>
            </a:r>
          </a:p>
          <a:p>
            <a:pPr algn="ctr"/>
            <a:endParaRPr lang="uk-UA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920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90192" y="188640"/>
            <a:ext cx="7898232" cy="97501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uk-UA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Домашнє </a:t>
            </a:r>
            <a:r>
              <a:rPr lang="uk-UA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завдання:</a:t>
            </a:r>
            <a:endParaRPr lang="uk-UA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995936" y="1772815"/>
            <a:ext cx="2475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Лотерея</a:t>
            </a:r>
          </a:p>
        </p:txBody>
      </p:sp>
      <p:pic>
        <p:nvPicPr>
          <p:cNvPr id="5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8" y="1349152"/>
            <a:ext cx="4279416" cy="36640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D:\Documents\школа\картинки\природа\81153095_large_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66" y="2897560"/>
            <a:ext cx="4226650" cy="39604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1187624" y="4293096"/>
            <a:ext cx="25202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Намалювати казкову Віхолу чи Прялю.</a:t>
            </a:r>
          </a:p>
          <a:p>
            <a:endParaRPr lang="uk-UA" dirty="0"/>
          </a:p>
          <a:p>
            <a:r>
              <a:rPr lang="uk-UA" b="1" dirty="0"/>
              <a:t> 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5580112" y="2446437"/>
            <a:ext cx="24184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Скласти 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усно казку про Віхолу або Прялю.</a:t>
            </a:r>
          </a:p>
          <a:p>
            <a:pPr algn="ctr"/>
            <a:r>
              <a:rPr lang="uk-UA" b="1" dirty="0"/>
              <a:t> 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807983" y="1164645"/>
            <a:ext cx="734528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/>
              <a:t>С. 18-19, навчитись виразно </a:t>
            </a:r>
            <a:r>
              <a:rPr lang="uk-UA" sz="3200" b="1" dirty="0" smtClean="0"/>
              <a:t>читати</a:t>
            </a:r>
            <a:endParaRPr lang="uk-UA" sz="3200" dirty="0"/>
          </a:p>
          <a:p>
            <a:pPr algn="ctr"/>
            <a:endParaRPr lang="uk-UA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16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220392" y="548679"/>
            <a:ext cx="3161589" cy="13059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7054"/>
              </a:avLst>
            </a:prstTxWarp>
            <a:spAutoFit/>
          </a:bodyPr>
          <a:lstStyle/>
          <a:p>
            <a:pPr algn="ctr"/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ЗИМА</a:t>
            </a:r>
            <a:endParaRPr lang="uk-UA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37" y="122105"/>
            <a:ext cx="2113777" cy="188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022" y="808334"/>
            <a:ext cx="1938916" cy="209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31695" y="654330"/>
            <a:ext cx="201481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с</a:t>
            </a:r>
            <a:r>
              <a:rPr lang="uk-UA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ніжна</a:t>
            </a:r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  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38" y="3041485"/>
            <a:ext cx="2160240" cy="188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16" y="1957558"/>
            <a:ext cx="2160240" cy="188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59" y="1886858"/>
            <a:ext cx="2160240" cy="188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6" y="2176452"/>
            <a:ext cx="2160240" cy="188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145142" y="2767197"/>
            <a:ext cx="220137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х</a:t>
            </a:r>
            <a:r>
              <a:rPr lang="uk-U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олодна</a:t>
            </a:r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  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017814" y="2581272"/>
            <a:ext cx="177766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ч</a:t>
            </a:r>
            <a:r>
              <a:rPr lang="uk-U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удова</a:t>
            </a:r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5381981" y="2613659"/>
            <a:ext cx="173316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чарівна</a:t>
            </a:r>
            <a:endParaRPr lang="uk-UA" sz="32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7115148" y="3692524"/>
            <a:ext cx="183332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казкова</a:t>
            </a:r>
            <a:endParaRPr lang="uk-UA" sz="32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7292421" y="1606799"/>
            <a:ext cx="180754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красива</a:t>
            </a:r>
            <a:endParaRPr lang="uk-UA" sz="32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51046"/>
            <a:ext cx="2160240" cy="188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83650"/>
            <a:ext cx="2160240" cy="188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6659189" y="5618192"/>
            <a:ext cx="201830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морозна</a:t>
            </a:r>
            <a:endParaRPr lang="uk-UA" sz="32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6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5731"/>
            <a:ext cx="2160240" cy="188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кутник 11"/>
          <p:cNvSpPr/>
          <p:nvPr/>
        </p:nvSpPr>
        <p:spPr>
          <a:xfrm>
            <a:off x="4904960" y="4576771"/>
            <a:ext cx="149432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сумна</a:t>
            </a:r>
            <a:endParaRPr lang="uk-UA" sz="32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822155" y="4134690"/>
            <a:ext cx="155844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срібна </a:t>
            </a:r>
            <a:endParaRPr lang="uk-UA" sz="32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7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" y="4964358"/>
            <a:ext cx="2160240" cy="192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27" y="4967152"/>
            <a:ext cx="2160240" cy="188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2665495" y="5602086"/>
            <a:ext cx="254589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білосніжна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32482" y="5634804"/>
            <a:ext cx="172572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весела 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 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9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42" y="1"/>
            <a:ext cx="2160240" cy="188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кутник 15"/>
          <p:cNvSpPr/>
          <p:nvPr/>
        </p:nvSpPr>
        <p:spPr>
          <a:xfrm>
            <a:off x="5722234" y="696053"/>
            <a:ext cx="123347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люта</a:t>
            </a:r>
            <a:endParaRPr lang="uk-UA" sz="32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0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03" y="4941168"/>
            <a:ext cx="9128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-869155" y="4437111"/>
            <a:ext cx="9761636" cy="1561529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9528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Кружляють </a:t>
            </a: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вальс сніжинки 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ніжні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uk-U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76" y="2780928"/>
            <a:ext cx="9128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96" y="1028882"/>
            <a:ext cx="9128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-684584" y="2399267"/>
            <a:ext cx="9649072" cy="1440160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9711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spc="-1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</a:t>
            </a:r>
            <a:r>
              <a:rPr lang="uk-UA" sz="4400" b="1" spc="-1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Кружляють </a:t>
            </a:r>
            <a:r>
              <a:rPr lang="uk-UA" sz="4400" b="1" spc="-1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вальс сніжинки </a:t>
            </a:r>
            <a:r>
              <a:rPr lang="uk-UA" sz="4400" b="1" spc="-1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ніжні</a:t>
            </a:r>
            <a:r>
              <a:rPr lang="en-US" sz="4400" b="1" spc="-1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uk-UA" sz="4400" b="1" spc="-1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r>
              <a:rPr lang="uk-U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uk-UA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-727104" y="467355"/>
            <a:ext cx="9547576" cy="1440160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9951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spc="-1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</a:t>
            </a:r>
            <a:r>
              <a:rPr lang="uk-UA" b="1" spc="-1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Кружляють </a:t>
            </a:r>
            <a:r>
              <a:rPr lang="uk-UA" b="1" spc="-1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вальс сніжинки </a:t>
            </a:r>
            <a:r>
              <a:rPr lang="uk-UA" b="1" spc="-1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ніжні</a:t>
            </a:r>
            <a:r>
              <a:rPr lang="en-US" b="1" spc="-1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uk-UA" b="1" spc="-1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r>
              <a:rPr lang="uk-UA" b="1" spc="-1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uk-UA" b="1" spc="-15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154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395536" y="1700808"/>
            <a:ext cx="8352928" cy="4248472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11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spc="-1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Ок</a:t>
            </a:r>
            <a:r>
              <a:rPr lang="uk-UA" b="1" i="1" spc="-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lang="uk-UA" b="1" i="1" spc="-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- </a:t>
            </a:r>
            <a:r>
              <a:rPr lang="uk-UA" b="1" i="1" spc="-1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ок</a:t>
            </a:r>
            <a:r>
              <a:rPr lang="uk-UA" b="1" i="1" spc="-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- </a:t>
            </a:r>
            <a:r>
              <a:rPr lang="uk-UA" b="1" i="1" spc="-1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ок-</a:t>
            </a:r>
            <a:r>
              <a:rPr lang="uk-UA" b="1" i="1" spc="-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          цікавий </a:t>
            </a:r>
            <a:r>
              <a:rPr lang="uk-UA" b="1" i="1" spc="-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буде  </a:t>
            </a:r>
            <a:r>
              <a:rPr lang="uk-UA" b="1" i="1" spc="-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в </a:t>
            </a:r>
            <a:r>
              <a:rPr lang="uk-UA" b="1" i="1" spc="-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нас…………урок</a:t>
            </a:r>
            <a:r>
              <a:rPr lang="uk-UA" b="1" i="1" spc="-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.</a:t>
            </a:r>
            <a:endParaRPr lang="uk-UA" b="1" spc="-1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  <a:p>
            <a:r>
              <a:rPr lang="uk-UA" b="1" i="1" spc="-1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Ень</a:t>
            </a:r>
            <a:r>
              <a:rPr lang="uk-UA" b="1" i="1" spc="-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lang="uk-UA" b="1" i="1" spc="-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- </a:t>
            </a:r>
            <a:r>
              <a:rPr lang="uk-UA" b="1" i="1" spc="-1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ень</a:t>
            </a:r>
            <a:r>
              <a:rPr lang="uk-UA" b="1" i="1" spc="-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- </a:t>
            </a:r>
            <a:r>
              <a:rPr lang="uk-UA" b="1" i="1" spc="-1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ень-</a:t>
            </a:r>
            <a:r>
              <a:rPr lang="uk-UA" b="1" i="1" spc="-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   </a:t>
            </a:r>
            <a:r>
              <a:rPr lang="uk-UA" b="1" i="1" spc="-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у </a:t>
            </a:r>
            <a:r>
              <a:rPr lang="uk-UA" b="1" i="1" spc="-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зимовий </a:t>
            </a:r>
            <a:r>
              <a:rPr lang="uk-UA" b="1" i="1" spc="-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гарний  …………</a:t>
            </a:r>
            <a:r>
              <a:rPr lang="uk-UA" b="1" i="1" spc="-1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.день</a:t>
            </a:r>
            <a:r>
              <a:rPr lang="uk-UA" b="1" i="1" spc="-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.</a:t>
            </a:r>
            <a:endParaRPr lang="uk-UA" b="1" spc="-1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  <a:p>
            <a:r>
              <a:rPr lang="uk-UA" b="1" i="1" spc="-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 </a:t>
            </a:r>
            <a:r>
              <a:rPr lang="uk-UA" b="1" i="1" spc="-1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Ас-</a:t>
            </a:r>
            <a:r>
              <a:rPr lang="uk-UA" b="1" i="1" spc="-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ас - </a:t>
            </a:r>
            <a:r>
              <a:rPr lang="uk-UA" b="1" i="1" spc="-1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ас-</a:t>
            </a:r>
            <a:r>
              <a:rPr lang="uk-UA" b="1" i="1" spc="-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         </a:t>
            </a:r>
            <a:r>
              <a:rPr lang="uk-UA" b="1" i="1" spc="-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  дуже  в  нас  розумний </a:t>
            </a:r>
            <a:r>
              <a:rPr lang="uk-UA" b="1" i="1" spc="-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……клас.</a:t>
            </a:r>
            <a:endParaRPr lang="uk-UA" b="1" spc="-1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  <a:p>
            <a:r>
              <a:rPr lang="uk-UA" b="1" i="1" spc="-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lang="uk-UA" b="1" i="1" spc="-1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Уть</a:t>
            </a:r>
            <a:r>
              <a:rPr lang="uk-UA" b="1" i="1" spc="-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- </a:t>
            </a:r>
            <a:r>
              <a:rPr lang="uk-UA" b="1" i="1" spc="-1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уть</a:t>
            </a:r>
            <a:r>
              <a:rPr lang="uk-UA" b="1" i="1" spc="-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- </a:t>
            </a:r>
            <a:r>
              <a:rPr lang="uk-UA" b="1" i="1" spc="-1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уть-</a:t>
            </a:r>
            <a:r>
              <a:rPr lang="uk-UA" b="1" i="1" spc="-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 </a:t>
            </a:r>
            <a:r>
              <a:rPr lang="uk-UA" b="1" i="1" spc="-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        нас  цікаві  твори ………</a:t>
            </a:r>
            <a:r>
              <a:rPr lang="uk-UA" b="1" i="1" spc="-1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..ждуть</a:t>
            </a:r>
            <a:r>
              <a:rPr lang="uk-UA" b="1" i="1" spc="-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.</a:t>
            </a:r>
            <a:endParaRPr lang="uk-UA" b="1" spc="-1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331640" y="332655"/>
            <a:ext cx="63040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8926"/>
              </a:avLst>
            </a:prstTxWarp>
            <a:spAutoFit/>
          </a:bodyPr>
          <a:lstStyle/>
          <a:p>
            <a:pPr algn="ctr"/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ЧИСТОМОВКА</a:t>
            </a:r>
            <a:endParaRPr lang="uk-UA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53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323528" y="1580744"/>
            <a:ext cx="8424936" cy="4656567"/>
          </a:xfrm>
          <a:prstGeom prst="rect">
            <a:avLst/>
          </a:prstGeom>
        </p:spPr>
        <p:txBody>
          <a:bodyPr>
            <a:prstTxWarp prst="textPlain">
              <a:avLst>
                <a:gd name="adj" fmla="val 48304"/>
              </a:avLst>
            </a:prstTxWarp>
            <a:spAutoFit/>
          </a:bodyPr>
          <a:lstStyle/>
          <a:p>
            <a:r>
              <a:rPr lang="uk-UA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Метіль</a:t>
            </a:r>
            <a:r>
              <a:rPr lang="uk-UA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uk-UA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метіль</a:t>
            </a:r>
            <a:r>
              <a:rPr lang="uk-UA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метелиця</a:t>
            </a:r>
            <a:br>
              <a:rPr lang="uk-UA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uk-UA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Метляючи, </a:t>
            </a: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метелиться</a:t>
            </a:r>
            <a:r>
              <a:rPr lang="uk-UA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br>
              <a:rPr lang="uk-UA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uk-UA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Мете, </a:t>
            </a: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мете</a:t>
            </a:r>
            <a:r>
              <a:rPr lang="uk-UA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метелиться</a:t>
            </a:r>
            <a:r>
              <a:rPr lang="uk-UA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uk-UA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uk-UA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Метеликів </a:t>
            </a: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метелиця</a:t>
            </a:r>
            <a:r>
              <a:rPr lang="uk-UA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1403648" y="188640"/>
            <a:ext cx="6120680" cy="12961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uk-U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СКОРОМОВКА</a:t>
            </a:r>
            <a:endParaRPr lang="uk-UA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302"/>
            <a:ext cx="9128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89240"/>
            <a:ext cx="9128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6672"/>
            <a:ext cx="9128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4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416824" cy="54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кутник 1"/>
          <p:cNvSpPr/>
          <p:nvPr/>
        </p:nvSpPr>
        <p:spPr>
          <a:xfrm>
            <a:off x="880864" y="332656"/>
            <a:ext cx="7507560" cy="1080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17833"/>
              </a:avLst>
            </a:prstTxWarp>
            <a:spAutoFit/>
          </a:bodyPr>
          <a:lstStyle/>
          <a:p>
            <a:pPr algn="ctr"/>
            <a:r>
              <a:rPr lang="uk-UA" sz="5400" b="1" spc="-15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Сніговий замет</a:t>
            </a:r>
            <a:endParaRPr lang="uk-UA" sz="5400" b="1" spc="-15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879812" y="1340768"/>
            <a:ext cx="4068452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сніг</a:t>
            </a:r>
          </a:p>
          <a:p>
            <a:pPr algn="ctr"/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зима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хмара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холодна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сніжинка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 метелиця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  <a:p>
            <a:pPr algn="ctr"/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6" y="3653904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68" y="3645024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09" y="1958860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D:\Documents\школа\картинки\природа\68718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28" y="575321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D:\Documents\школа\картинки\природа\68718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95" y="558924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D:\Documents\школа\картинки\природа\68718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95" y="160073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D:\Documents\школа\картинки\природа\68718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6" y="1556792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03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27583" y="260648"/>
            <a:ext cx="6473989" cy="12961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8633"/>
              </a:avLst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Полічи сніжинки</a:t>
            </a:r>
            <a:endParaRPr lang="uk-UA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971600" y="1700808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spc="-1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дуби і на ялинки</a:t>
            </a:r>
          </a:p>
          <a:p>
            <a:pPr algn="ctr"/>
            <a:r>
              <a:rPr lang="uk-UA" sz="4000" b="1" spc="-1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uk-UA" sz="4000" b="1" spc="-1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ихо </a:t>
            </a:r>
            <a:r>
              <a:rPr lang="uk-UA" sz="4000" b="1" spc="-1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падають сніжинки:</a:t>
            </a:r>
          </a:p>
          <a:p>
            <a:pPr algn="ctr"/>
            <a:r>
              <a:rPr lang="uk-UA" sz="4000" b="1" spc="-1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uk-UA" sz="4000" b="1" spc="-1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дна </a:t>
            </a:r>
            <a:r>
              <a:rPr lang="uk-UA" sz="4000" b="1" spc="-1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сніжинка, дві сніжинки...</a:t>
            </a:r>
          </a:p>
          <a:p>
            <a:pPr algn="ctr"/>
            <a:r>
              <a:rPr lang="uk-UA" sz="4000" b="1" spc="-1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Три сніжинки, чотири сніжинки, п'ять сніжинок...</a:t>
            </a:r>
          </a:p>
        </p:txBody>
      </p:sp>
      <p:pic>
        <p:nvPicPr>
          <p:cNvPr id="4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4814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85" y="5801841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73" y="3356992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0850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D:\Documents\школа\картинки\природа\687184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65" y="324434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D:\Documents\школа\картинки\природа\687184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73" y="1747664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D:\Documents\школа\картинки\природа\687184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5746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D:\Documents\школа\картинки\природа\687184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85" y="517547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3216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65" y="5373216"/>
            <a:ext cx="842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7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вітряний потік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603</TotalTime>
  <Words>573</Words>
  <Application>Microsoft Office PowerPoint</Application>
  <PresentationFormat>Екран (4:3)</PresentationFormat>
  <Paragraphs>176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1" baseType="lpstr">
      <vt:lpstr>Повітряний потік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RePack by Diakov</dc:creator>
  <cp:lastModifiedBy>RePack by Diakov</cp:lastModifiedBy>
  <cp:revision>40</cp:revision>
  <dcterms:created xsi:type="dcterms:W3CDTF">2016-12-13T18:30:52Z</dcterms:created>
  <dcterms:modified xsi:type="dcterms:W3CDTF">2016-12-17T21:11:36Z</dcterms:modified>
</cp:coreProperties>
</file>