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906000" cy="6858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2244" y="-109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5729-6E0A-4EF0-8FA9-DF06B30B9E64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D70E-68B2-45E5-A97B-7397E5463CF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5729-6E0A-4EF0-8FA9-DF06B30B9E64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D70E-68B2-45E5-A97B-7397E5463CF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4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5729-6E0A-4EF0-8FA9-DF06B30B9E64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D70E-68B2-45E5-A97B-7397E5463CF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9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5729-6E0A-4EF0-8FA9-DF06B30B9E64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D70E-68B2-45E5-A97B-7397E5463CF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408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5729-6E0A-4EF0-8FA9-DF06B30B9E64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D70E-68B2-45E5-A97B-7397E5463CF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877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5729-6E0A-4EF0-8FA9-DF06B30B9E64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D70E-68B2-45E5-A97B-7397E5463CF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45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5729-6E0A-4EF0-8FA9-DF06B30B9E64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D70E-68B2-45E5-A97B-7397E5463CF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8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5729-6E0A-4EF0-8FA9-DF06B30B9E64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D70E-68B2-45E5-A97B-7397E5463CF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2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5729-6E0A-4EF0-8FA9-DF06B30B9E64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D70E-68B2-45E5-A97B-7397E5463CF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531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5729-6E0A-4EF0-8FA9-DF06B30B9E64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D70E-68B2-45E5-A97B-7397E5463CF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6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D5729-6E0A-4EF0-8FA9-DF06B30B9E64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8D70E-68B2-45E5-A97B-7397E5463CF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44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D5729-6E0A-4EF0-8FA9-DF06B30B9E64}" type="datetimeFigureOut">
              <a:rPr lang="ru-RU" smtClean="0"/>
              <a:t>16.12.2016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8D70E-68B2-45E5-A97B-7397E5463CF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01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9822" y="1189822"/>
            <a:ext cx="7557571" cy="4572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pic>
        <p:nvPicPr>
          <p:cNvPr id="1026" name="Picture 2" descr="Картинки по запросу рамка смайл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4" y="202434"/>
            <a:ext cx="9479168" cy="649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3857" y="1960524"/>
            <a:ext cx="7429500" cy="1655762"/>
          </a:xfrm>
        </p:spPr>
        <p:txBody>
          <a:bodyPr>
            <a:noAutofit/>
          </a:bodyPr>
          <a:lstStyle/>
          <a:p>
            <a:r>
              <a:rPr lang="uk-UA" sz="4400" b="1" dirty="0">
                <a:solidFill>
                  <a:srgbClr val="C00000"/>
                </a:solidFill>
              </a:rPr>
              <a:t>Встаньте, діти, всі рівненько,</a:t>
            </a:r>
            <a:endParaRPr lang="ru-RU" sz="4400" b="1" dirty="0">
              <a:solidFill>
                <a:srgbClr val="C00000"/>
              </a:solidFill>
            </a:endParaRPr>
          </a:p>
          <a:p>
            <a:r>
              <a:rPr lang="uk-UA" sz="4400" b="1" dirty="0">
                <a:solidFill>
                  <a:srgbClr val="C00000"/>
                </a:solidFill>
              </a:rPr>
              <a:t>Посміхніться всі гарненько,</a:t>
            </a:r>
            <a:endParaRPr lang="ru-RU" sz="4400" b="1" dirty="0">
              <a:solidFill>
                <a:srgbClr val="C00000"/>
              </a:solidFill>
            </a:endParaRPr>
          </a:p>
          <a:p>
            <a:r>
              <a:rPr lang="uk-UA" sz="4400" b="1" dirty="0">
                <a:solidFill>
                  <a:srgbClr val="C00000"/>
                </a:solidFill>
              </a:rPr>
              <a:t>Настрій на урок візьмемо,</a:t>
            </a:r>
            <a:endParaRPr lang="ru-RU" sz="4400" b="1" dirty="0">
              <a:solidFill>
                <a:srgbClr val="C00000"/>
              </a:solidFill>
            </a:endParaRPr>
          </a:p>
          <a:p>
            <a:r>
              <a:rPr lang="uk-UA" sz="4400" b="1" dirty="0">
                <a:solidFill>
                  <a:srgbClr val="C00000"/>
                </a:solidFill>
              </a:rPr>
              <a:t>Й працювати почнемо.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6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906000" cy="688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025" y="2660715"/>
            <a:ext cx="8543925" cy="1325563"/>
          </a:xfrm>
        </p:spPr>
        <p:txBody>
          <a:bodyPr>
            <a:normAutofit fontScale="90000"/>
          </a:bodyPr>
          <a:lstStyle/>
          <a:p>
            <a:pPr lvl="0"/>
            <a:r>
              <a:rPr lang="uk-UA" b="1" u="sng" dirty="0">
                <a:solidFill>
                  <a:srgbClr val="C00000"/>
                </a:solidFill>
              </a:rPr>
              <a:t>Мозковий штурм</a:t>
            </a:r>
            <a:r>
              <a:rPr lang="uk-UA" b="1" dirty="0"/>
              <a:t>.                                                               </a:t>
            </a:r>
            <a:r>
              <a:rPr lang="ru-RU" dirty="0"/>
              <a:t/>
            </a:r>
            <a:br>
              <a:rPr lang="ru-RU" dirty="0"/>
            </a:br>
            <a:r>
              <a:rPr lang="uk-UA" i="1" dirty="0"/>
              <a:t> – </a:t>
            </a:r>
            <a:r>
              <a:rPr lang="uk-UA" b="1" i="1" dirty="0"/>
              <a:t>Який у вас  сьогодні настрій? </a:t>
            </a: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/>
              <a:t> </a:t>
            </a:r>
            <a:r>
              <a:rPr lang="uk-UA" b="1" i="1" dirty="0" smtClean="0"/>
              <a:t>   А </a:t>
            </a:r>
            <a:r>
              <a:rPr lang="uk-UA" b="1" i="1" dirty="0"/>
              <a:t>який </a:t>
            </a:r>
            <a:r>
              <a:rPr lang="uk-UA" b="1" i="1" dirty="0" smtClean="0"/>
              <a:t>  був </a:t>
            </a:r>
            <a:r>
              <a:rPr lang="uk-UA" b="1" i="1" dirty="0"/>
              <a:t>учора?</a:t>
            </a:r>
            <a:r>
              <a:rPr lang="ru-RU" b="1" dirty="0"/>
              <a:t/>
            </a:r>
            <a:br>
              <a:rPr lang="ru-RU" b="1" dirty="0"/>
            </a:br>
            <a:r>
              <a:rPr lang="uk-UA" i="1" dirty="0"/>
              <a:t>– </a:t>
            </a:r>
            <a:r>
              <a:rPr lang="uk-UA" b="1" i="1" dirty="0" smtClean="0"/>
              <a:t>Що </a:t>
            </a:r>
            <a:r>
              <a:rPr lang="uk-UA" b="1" i="1" dirty="0"/>
              <a:t>таке настрій?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uk-UA" i="1" dirty="0"/>
              <a:t>– </a:t>
            </a:r>
            <a:r>
              <a:rPr lang="uk-UA" b="1" i="1" dirty="0" smtClean="0"/>
              <a:t>Який </a:t>
            </a:r>
            <a:r>
              <a:rPr lang="uk-UA" b="1" i="1" dirty="0"/>
              <a:t>буває </a:t>
            </a: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/>
              <a:t> </a:t>
            </a:r>
            <a:r>
              <a:rPr lang="uk-UA" b="1" i="1" dirty="0" smtClean="0"/>
              <a:t>  настрій</a:t>
            </a:r>
            <a:r>
              <a:rPr lang="uk-UA" b="1" i="1" dirty="0"/>
              <a:t>?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uk-UA" i="1" dirty="0"/>
              <a:t>– </a:t>
            </a:r>
            <a:r>
              <a:rPr lang="uk-UA" b="1" dirty="0" smtClean="0"/>
              <a:t>Від </a:t>
            </a:r>
            <a:r>
              <a:rPr lang="uk-UA" b="1" dirty="0"/>
              <a:t>чого залежить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    настрій</a:t>
            </a:r>
            <a:r>
              <a:rPr lang="uk-UA" b="1" dirty="0"/>
              <a:t>?</a:t>
            </a:r>
            <a:r>
              <a:rPr lang="ru-RU" b="1" dirty="0"/>
              <a:t/>
            </a:r>
            <a:br>
              <a:rPr lang="ru-RU" b="1" dirty="0"/>
            </a:br>
            <a:r>
              <a:rPr lang="uk-UA" i="1" dirty="0"/>
              <a:t>– </a:t>
            </a:r>
            <a:r>
              <a:rPr lang="uk-UA" b="1" dirty="0" smtClean="0"/>
              <a:t>Що </a:t>
            </a:r>
            <a:r>
              <a:rPr lang="uk-UA" b="1" dirty="0"/>
              <a:t>потрібно робити, щоб у вас </a:t>
            </a:r>
            <a:r>
              <a:rPr lang="uk-UA" b="1" dirty="0" smtClean="0"/>
              <a:t>був</a:t>
            </a:r>
            <a:br>
              <a:rPr lang="uk-UA" b="1" dirty="0" smtClean="0"/>
            </a:br>
            <a:r>
              <a:rPr lang="uk-UA" b="1" dirty="0" smtClean="0"/>
              <a:t>   гарний </a:t>
            </a:r>
            <a:r>
              <a:rPr lang="uk-UA" b="1" dirty="0"/>
              <a:t>настрій?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2056" name="Picture 8" descr="Картинки по запросу рамка смайли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039" y="6081475"/>
            <a:ext cx="1312843" cy="73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82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906001" cy="688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978" y="5091363"/>
            <a:ext cx="10368709" cy="1325563"/>
          </a:xfrm>
        </p:spPr>
        <p:txBody>
          <a:bodyPr>
            <a:normAutofit fontScale="90000"/>
          </a:bodyPr>
          <a:lstStyle/>
          <a:p>
            <a:pPr lvl="0"/>
            <a:r>
              <a:rPr lang="uk-UA" b="1" dirty="0" smtClean="0">
                <a:solidFill>
                  <a:schemeClr val="bg1"/>
                </a:solidFill>
              </a:rPr>
              <a:t/>
            </a:r>
            <a:br>
              <a:rPr lang="uk-UA" b="1" dirty="0" smtClean="0">
                <a:solidFill>
                  <a:schemeClr val="bg1"/>
                </a:solidFill>
              </a:rPr>
            </a:br>
            <a:r>
              <a:rPr lang="uk-UA" b="1" dirty="0">
                <a:solidFill>
                  <a:schemeClr val="bg1"/>
                </a:solidFill>
              </a:rPr>
              <a:t/>
            </a:r>
            <a:br>
              <a:rPr lang="uk-UA" b="1" dirty="0">
                <a:solidFill>
                  <a:schemeClr val="bg1"/>
                </a:solidFill>
              </a:rPr>
            </a:br>
            <a:r>
              <a:rPr lang="uk-UA" b="1" dirty="0" smtClean="0">
                <a:solidFill>
                  <a:schemeClr val="bg1"/>
                </a:solidFill>
              </a:rPr>
              <a:t>- </a:t>
            </a:r>
            <a:r>
              <a:rPr lang="uk-UA" sz="3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Кому </a:t>
            </a:r>
            <a:r>
              <a:rPr lang="uk-UA" sz="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погрожував крихітка Єнот?</a:t>
            </a:r>
            <a:r>
              <a:rPr lang="ru-RU" sz="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sz="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3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 </a:t>
            </a:r>
            <a:r>
              <a:rPr lang="uk-UA" sz="3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Кого </a:t>
            </a:r>
            <a:r>
              <a:rPr lang="uk-UA" sz="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він злякався? Що йому порадила мама?</a:t>
            </a:r>
            <a:r>
              <a:rPr lang="ru-RU" sz="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sz="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ru-RU" sz="3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- </a:t>
            </a:r>
            <a:r>
              <a:rPr lang="uk-UA" sz="39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 </a:t>
            </a:r>
            <a:r>
              <a:rPr lang="uk-UA" sz="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яким настроєм він повертався?</a:t>
            </a:r>
            <a:r>
              <a:rPr lang="ru-RU" sz="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ru-RU" sz="3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ru-RU" sz="39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4737" y="175348"/>
            <a:ext cx="8626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Обговорення мультфільму «Крихітка Єнот». 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3325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червона шапоч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4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252" y="2097172"/>
            <a:ext cx="8956713" cy="1325563"/>
          </a:xfrm>
        </p:spPr>
        <p:txBody>
          <a:bodyPr>
            <a:normAutofit fontScale="90000"/>
          </a:bodyPr>
          <a:lstStyle/>
          <a:p>
            <a:pPr lvl="0"/>
            <a:r>
              <a:rPr lang="uk-UA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Обговорення казки </a:t>
            </a:r>
            <a:r>
              <a:rPr lang="uk-UA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«Червона Шапочка</a:t>
            </a:r>
            <a:r>
              <a:rPr lang="uk-UA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».                             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 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Що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вчинив Вовк?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ru-RU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 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Які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переживання 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викликають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його 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b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дії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 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 Що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зробили мисливці 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з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Вовком?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 як ви сприймаєте 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їхні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дії? </a:t>
            </a:r>
            <a: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/>
            </a:r>
            <a:br>
              <a:rPr lang="ru-RU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1919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36" y="1688629"/>
            <a:ext cx="8543925" cy="1325563"/>
          </a:xfrm>
        </p:spPr>
        <p:txBody>
          <a:bodyPr>
            <a:noAutofit/>
          </a:bodyPr>
          <a:lstStyle/>
          <a:p>
            <a:r>
              <a:rPr lang="uk-UA" sz="4000" b="1" dirty="0" smtClean="0"/>
              <a:t>Душевні </a:t>
            </a:r>
            <a:r>
              <a:rPr lang="uk-UA" sz="4000" b="1" dirty="0"/>
              <a:t>переживання, почуття гніву, печалі, страху, радощів,   задоволення називають </a:t>
            </a:r>
            <a:r>
              <a:rPr lang="uk-UA" sz="4000" b="1" dirty="0">
                <a:solidFill>
                  <a:srgbClr val="C00000"/>
                </a:solidFill>
              </a:rPr>
              <a:t>емоціями.</a:t>
            </a:r>
            <a:r>
              <a:rPr lang="uk-UA" sz="4000" b="1" dirty="0"/>
              <a:t> Від емоцій залежить настрій людини. Емоції бувають позитивні і негативні. </a:t>
            </a:r>
            <a:r>
              <a:rPr lang="uk-UA" sz="4000" b="1" dirty="0" smtClean="0"/>
              <a:t/>
            </a:r>
            <a:br>
              <a:rPr lang="uk-UA" sz="4000" b="1" dirty="0" smtClean="0"/>
            </a:br>
            <a:r>
              <a:rPr lang="uk-UA" sz="4000" b="1" dirty="0" smtClean="0"/>
              <a:t>Емоції </a:t>
            </a:r>
            <a:r>
              <a:rPr lang="uk-UA" sz="4000" b="1" dirty="0"/>
              <a:t>– це тимчасові </a:t>
            </a:r>
            <a:r>
              <a:rPr lang="uk-UA" sz="4000" b="1" dirty="0" smtClean="0"/>
              <a:t>відповіді</a:t>
            </a:r>
            <a:br>
              <a:rPr lang="uk-UA" sz="4000" b="1" dirty="0" smtClean="0"/>
            </a:br>
            <a:r>
              <a:rPr lang="uk-UA" sz="4000" b="1" dirty="0" smtClean="0"/>
              <a:t> </a:t>
            </a:r>
            <a:r>
              <a:rPr lang="uk-UA" sz="4000" b="1" dirty="0"/>
              <a:t>людини на зовнішні й внутрішні подразники.</a:t>
            </a:r>
            <a:endParaRPr lang="ru-RU" sz="4000" b="1" dirty="0"/>
          </a:p>
        </p:txBody>
      </p:sp>
      <p:pic>
        <p:nvPicPr>
          <p:cNvPr id="5132" name="Picture 12" descr="Картинки по запросу смайлики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329" y="4013462"/>
            <a:ext cx="2160417" cy="223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695" y="4814168"/>
            <a:ext cx="3548288" cy="201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Картинки по запросу смайлики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164" y="4689402"/>
            <a:ext cx="2143346" cy="214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82" y="4577063"/>
            <a:ext cx="1843315" cy="184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Картинки по запросу смайлики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89" y="1306286"/>
            <a:ext cx="5104936" cy="35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Картинки по запросу смайлики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96" y="245813"/>
            <a:ext cx="1442816" cy="14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Похожее изображени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147" y="3679135"/>
            <a:ext cx="1586139" cy="163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089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453" y="1201736"/>
            <a:ext cx="4271963" cy="126081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«</a:t>
            </a:r>
            <a:r>
              <a:rPr lang="uk-UA" sz="5400" b="1" dirty="0" smtClean="0">
                <a:solidFill>
                  <a:srgbClr val="C00000"/>
                </a:solidFill>
              </a:rPr>
              <a:t>НЕГАТИВНА</a:t>
            </a:r>
            <a:r>
              <a:rPr lang="uk-UA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Картинки по запросу грустный цвет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2" y="200024"/>
            <a:ext cx="4438650" cy="66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923290" y="200024"/>
            <a:ext cx="49827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/>
              <a:t>КВІТКА</a:t>
            </a:r>
            <a:r>
              <a:rPr lang="uk-UA" dirty="0" smtClean="0"/>
              <a:t> </a:t>
            </a:r>
            <a:r>
              <a:rPr lang="uk-UA" b="1" dirty="0" smtClean="0"/>
              <a:t>ПОЧУТТІВ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2457" y="5863771"/>
            <a:ext cx="3164114" cy="7982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923290" y="2375465"/>
            <a:ext cx="4683126" cy="4170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5400" b="1" dirty="0" smtClean="0"/>
              <a:t>смуток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5400" b="1" dirty="0" smtClean="0"/>
              <a:t>страх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5400" b="1" dirty="0" smtClean="0"/>
              <a:t>образа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5400" b="1" dirty="0" smtClean="0"/>
              <a:t>гнів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5400" b="1" dirty="0" smtClean="0"/>
              <a:t>нудьга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89919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304800"/>
            <a:ext cx="4102100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617355" y="897345"/>
            <a:ext cx="4989060" cy="1260817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«</a:t>
            </a:r>
            <a:r>
              <a:rPr lang="uk-UA" sz="5400" b="1" dirty="0" smtClean="0">
                <a:solidFill>
                  <a:srgbClr val="C00000"/>
                </a:solidFill>
              </a:rPr>
              <a:t>ПОЗИТИВНА</a:t>
            </a:r>
            <a:r>
              <a:rPr lang="uk-UA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17356" y="136325"/>
            <a:ext cx="49890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/>
              <a:t>КВІТКА</a:t>
            </a:r>
            <a:r>
              <a:rPr lang="uk-UA" dirty="0" smtClean="0"/>
              <a:t> </a:t>
            </a:r>
            <a:r>
              <a:rPr lang="uk-UA" b="1" dirty="0" smtClean="0"/>
              <a:t>ПОЧУТТІВ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1325" y="5747656"/>
            <a:ext cx="4102100" cy="7982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818023" y="2287473"/>
            <a:ext cx="4587725" cy="4170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5400" b="1" dirty="0" smtClean="0"/>
              <a:t>упевненість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5400" b="1" dirty="0" smtClean="0"/>
              <a:t>здивування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5400" b="1" dirty="0" smtClean="0"/>
              <a:t>цікавість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5400" b="1" dirty="0" smtClean="0"/>
              <a:t>радість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5400" b="1" dirty="0" smtClean="0"/>
              <a:t>спокій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5400" b="1" dirty="0" smtClean="0"/>
              <a:t>веселість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8938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Картинки по запросу фон но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89" y="635000"/>
            <a:ext cx="9709411" cy="62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388" y="635000"/>
            <a:ext cx="8543925" cy="132556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7030A0"/>
                </a:solidFill>
              </a:rPr>
              <a:t>Слухання </a:t>
            </a:r>
            <a:r>
              <a:rPr lang="uk-UA" b="1" dirty="0" smtClean="0">
                <a:solidFill>
                  <a:srgbClr val="7030A0"/>
                </a:solidFill>
              </a:rPr>
              <a:t>музики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uk-UA" dirty="0"/>
              <a:t>- </a:t>
            </a:r>
            <a:r>
              <a:rPr lang="uk-UA" dirty="0">
                <a:solidFill>
                  <a:srgbClr val="002060"/>
                </a:solidFill>
              </a:rPr>
              <a:t>Який настрій викликає музика?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uk-UA" dirty="0">
                <a:solidFill>
                  <a:srgbClr val="002060"/>
                </a:solidFill>
              </a:rPr>
              <a:t>- Що може поліпшити настрій?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 descr="Картинки по запросу в наушниках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4" y="2041073"/>
            <a:ext cx="477202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339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фон смайл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99" y="0"/>
            <a:ext cx="9956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1831976" y="457200"/>
            <a:ext cx="6191250" cy="59436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31976" y="1166842"/>
            <a:ext cx="6191250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Радість, горе, здивування,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Смуток, спокій, хвилювання –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 – емоції,  мій друже.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вони важливі дуже.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корисні позитивні: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Сміх і радість, спокій теж!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Злість і смуток – негативні.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емоціями стеж!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Швидко негативний настрій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Зіпсує здоров’я, знай.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сумуй, жартуй, всміхайся,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Завжди добрий настрій май!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791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151</Words>
  <Application>Microsoft Office PowerPoint</Application>
  <PresentationFormat>Аркуш A4 (210x297 мм)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Тема Office</vt:lpstr>
      <vt:lpstr>Презентація PowerPoint</vt:lpstr>
      <vt:lpstr>Мозковий штурм.                                                                 – Який у вас  сьогодні настрій?      А який   був учора? – Що таке настрій? – Який буває     настрій? – Від чого залежить      настрій? – Що потрібно робити, щоб у вас був    гарний настрій? </vt:lpstr>
      <vt:lpstr>  - Кому погрожував крихітка Єнот? - Кого він злякався? Що йому порадила мама? - З яким настроєм він повертався? </vt:lpstr>
      <vt:lpstr>Обговорення казки «Червона Шапочка».                               - Що вчинив Вовк? - Які переживання     викликають його      дії?  - Що зробили мисливці    з Вовком? А як ви сприймаєте  їхні дії?  </vt:lpstr>
      <vt:lpstr>Душевні переживання, почуття гніву, печалі, страху, радощів,   задоволення називають емоціями. Від емоцій залежить настрій людини. Емоції бувають позитивні і негативні.  Емоції – це тимчасові відповіді  людини на зовнішні й внутрішні подразники.</vt:lpstr>
      <vt:lpstr>«НЕГАТИВНА»</vt:lpstr>
      <vt:lpstr>«ПОЗИТИВНА»</vt:lpstr>
      <vt:lpstr>Слухання музики - Який настрій викликає музика? - Що може поліпшити настрій? 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14</cp:revision>
  <dcterms:created xsi:type="dcterms:W3CDTF">2016-11-23T20:48:34Z</dcterms:created>
  <dcterms:modified xsi:type="dcterms:W3CDTF">2016-12-16T21:30:15Z</dcterms:modified>
</cp:coreProperties>
</file>