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88" autoAdjust="0"/>
    <p:restoredTop sz="86359" autoAdjust="0"/>
  </p:normalViewPr>
  <p:slideViewPr>
    <p:cSldViewPr>
      <p:cViewPr varScale="1">
        <p:scale>
          <a:sx n="107" d="100"/>
          <a:sy n="107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Шлунково-кишкові інфекці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Крапельні інфекції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ГРВІ(крім грипу)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423</c:v>
                </c:pt>
                <c:pt idx="1">
                  <c:v>355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Застудні захворювання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76</c:v>
                </c:pt>
                <c:pt idx="1">
                  <c:v>70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Всього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557</c:v>
                </c:pt>
                <c:pt idx="1">
                  <c:v>432</c:v>
                </c:pt>
              </c:numCache>
            </c:numRef>
          </c:val>
        </c:ser>
        <c:shape val="cylinder"/>
        <c:axId val="80843904"/>
        <c:axId val="80845440"/>
        <c:axId val="0"/>
      </c:bar3DChart>
      <c:catAx>
        <c:axId val="80843904"/>
        <c:scaling>
          <c:orientation val="minMax"/>
        </c:scaling>
        <c:axPos val="b"/>
        <c:tickLblPos val="nextTo"/>
        <c:crossAx val="80845440"/>
        <c:crosses val="autoZero"/>
        <c:auto val="1"/>
        <c:lblAlgn val="ctr"/>
        <c:lblOffset val="100"/>
      </c:catAx>
      <c:valAx>
        <c:axId val="80845440"/>
        <c:scaling>
          <c:orientation val="minMax"/>
        </c:scaling>
        <c:axPos val="l"/>
        <c:majorGridlines/>
        <c:numFmt formatCode="General" sourceLinked="1"/>
        <c:tickLblPos val="nextTo"/>
        <c:crossAx val="808439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Шлунково-кишкові інфекції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Крапельні інфекції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196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ГРВІ(крім грипу)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532</c:v>
                </c:pt>
                <c:pt idx="1">
                  <c:v>416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Застудні захворювання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153</c:v>
                </c:pt>
                <c:pt idx="1">
                  <c:v>125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Всього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рік</c:v>
                </c:pt>
                <c:pt idx="1">
                  <c:v>2014 рік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4360</c:v>
                </c:pt>
                <c:pt idx="1">
                  <c:v>3291</c:v>
                </c:pt>
              </c:numCache>
            </c:numRef>
          </c:val>
        </c:ser>
        <c:shape val="cylinder"/>
        <c:axId val="81008128"/>
        <c:axId val="81009664"/>
        <c:axId val="0"/>
      </c:bar3DChart>
      <c:catAx>
        <c:axId val="81008128"/>
        <c:scaling>
          <c:orientation val="minMax"/>
        </c:scaling>
        <c:axPos val="b"/>
        <c:tickLblPos val="nextTo"/>
        <c:crossAx val="81009664"/>
        <c:crosses val="autoZero"/>
        <c:auto val="1"/>
        <c:lblAlgn val="ctr"/>
        <c:lblOffset val="100"/>
      </c:catAx>
      <c:valAx>
        <c:axId val="81009664"/>
        <c:scaling>
          <c:orientation val="minMax"/>
        </c:scaling>
        <c:axPos val="l"/>
        <c:majorGridlines/>
        <c:numFmt formatCode="General" sourceLinked="1"/>
        <c:tickLblPos val="nextTo"/>
        <c:crossAx val="810081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7947-0032-44A5-A1FE-1533A9123060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9163-802E-4AA5-A7D3-0C2477D285A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9163-802E-4AA5-A7D3-0C2477D285A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9163-802E-4AA5-A7D3-0C2477D285A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wa\Desktop\&#1052;&#1077;&#1083;&#1086;&#1076;&#1110;&#1103;%20&#1076;&#1083;&#1103;%20&#1076;&#1091;&#1096;&#1110;%20-%20&#1087;&#1088;&#1080;&#1108;&#1084;&#1085;&#1072;%20&#1084;&#1091;&#1079;&#1080;&#1082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urfl-3d-cu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0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6600844" cy="144145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Дошкільний навчальний заклад №6 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928802"/>
            <a:ext cx="4143404" cy="39290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Презентація педагогічного досвіду інструктора з фізкультури</a:t>
            </a:r>
          </a:p>
          <a:p>
            <a:r>
              <a:rPr lang="uk-UA" sz="3600" b="1" dirty="0" smtClean="0">
                <a:solidFill>
                  <a:srgbClr val="0066FF"/>
                </a:solidFill>
              </a:rPr>
              <a:t>Сови Наталії Анатоліївни</a:t>
            </a:r>
            <a:endParaRPr lang="uk-UA" sz="3600" b="1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DSC_2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643049"/>
            <a:ext cx="2428892" cy="3656983"/>
          </a:xfrm>
          <a:prstGeom prst="rect">
            <a:avLst/>
          </a:prstGeom>
        </p:spPr>
      </p:pic>
      <p:pic>
        <p:nvPicPr>
          <p:cNvPr id="6" name="Рисунок 5" descr="family_spo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196" y="4929198"/>
            <a:ext cx="2106804" cy="1543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306" y="614364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Тернопіль  2015</a:t>
            </a:r>
            <a:endParaRPr lang="uk-UA" sz="2000" b="1" dirty="0"/>
          </a:p>
        </p:txBody>
      </p:sp>
      <p:pic>
        <p:nvPicPr>
          <p:cNvPr id="8" name="Мелодія для душі - приємна муз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00948" cy="1296974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Використання нестандартного обладнання як інноваційний крок у фізичному вихованні</a:t>
            </a:r>
            <a:endParaRPr lang="uk-UA" sz="22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1214422"/>
            <a:ext cx="3071834" cy="207170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57884" y="1214422"/>
            <a:ext cx="2928958" cy="2143140"/>
          </a:xfrm>
          <a:prstGeom prst="rect">
            <a:avLst/>
          </a:prstGeom>
        </p:spPr>
      </p:pic>
      <p:pic>
        <p:nvPicPr>
          <p:cNvPr id="8" name="Рисунок 7" descr="C:\Users\Sowa\AppData\Local\Microsoft\Windows\Temporary Internet Files\Content.Word\DSC006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7194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owa\AppData\Local\Microsoft\Windows\Temporary Internet Files\Content.Word\DSC006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відкрите заняття з групою О.Сум\DSC002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92893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3214686"/>
            <a:ext cx="271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Дихальний тренажер з паперу </a:t>
            </a:r>
            <a:r>
              <a:rPr lang="uk-UA" sz="1200" b="1" dirty="0" err="1" smtClean="0"/>
              <a:t>“Рибки”</a:t>
            </a:r>
            <a:endParaRPr lang="uk-UA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072074"/>
            <a:ext cx="2254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 smtClean="0"/>
              <a:t>Дихальний тренажер з паперу </a:t>
            </a:r>
          </a:p>
          <a:p>
            <a:pPr algn="ctr"/>
            <a:r>
              <a:rPr lang="uk-UA" sz="1200" b="1" dirty="0" err="1" smtClean="0"/>
              <a:t>“Сніжинки-балеринки”</a:t>
            </a:r>
            <a:endParaRPr lang="uk-UA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342900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/>
              <a:t>“Стежинка”</a:t>
            </a:r>
            <a:r>
              <a:rPr lang="uk-UA" sz="1200" b="1" dirty="0" smtClean="0"/>
              <a:t> здоров’я з каштанів</a:t>
            </a:r>
            <a:endParaRPr lang="uk-UA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286520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«Лікар-крокодил»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6211669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err="1" smtClean="0"/>
              <a:t>“Змія-чарівниця”</a:t>
            </a:r>
            <a:endParaRPr lang="uk-UA" sz="1200" b="1" dirty="0" smtClean="0"/>
          </a:p>
          <a:p>
            <a:pPr algn="ctr"/>
            <a:r>
              <a:rPr lang="uk-UA" sz="1200" b="1" dirty="0" smtClean="0"/>
              <a:t>(паличковий масаж)</a:t>
            </a:r>
            <a:endParaRPr lang="uk-UA" sz="12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28596" y="1000108"/>
            <a:ext cx="1925638" cy="627062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>
                <a:latin typeface="Calibri" pitchFamily="34" charset="0"/>
                <a:cs typeface="Times New Roman" pitchFamily="18" charset="0"/>
              </a:rPr>
              <a:t>Робота з дітьми</a:t>
            </a:r>
            <a:endParaRPr lang="uk-UA" sz="1600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357554" y="1000108"/>
            <a:ext cx="1924053" cy="57150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>
                <a:latin typeface="Calibri" pitchFamily="34" charset="0"/>
                <a:cs typeface="Times New Roman" pitchFamily="18" charset="0"/>
              </a:rPr>
              <a:t>Робота з батьками</a:t>
            </a:r>
            <a:endParaRPr lang="uk-UA" sz="16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29388" y="1000108"/>
            <a:ext cx="2143140" cy="50006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76200">
            <a:solidFill>
              <a:srgbClr val="D99594"/>
            </a:solidFill>
            <a:round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>
                <a:latin typeface="Calibri" pitchFamily="34" charset="0"/>
                <a:cs typeface="Times New Roman" pitchFamily="18" charset="0"/>
              </a:rPr>
              <a:t>Робота з педагогами</a:t>
            </a:r>
            <a:endParaRPr lang="uk-UA" sz="1600" b="1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0" y="2071678"/>
            <a:ext cx="2643174" cy="121444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Навчання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здоровому способу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життя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b="1" dirty="0" err="1" smtClean="0">
                <a:latin typeface="Calibri" pitchFamily="34" charset="0"/>
                <a:cs typeface="Times New Roman" pitchFamily="18" charset="0"/>
              </a:rPr>
              <a:t>Формування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навичок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безпечної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Calibri" pitchFamily="34" charset="0"/>
                <a:cs typeface="Times New Roman" pitchFamily="18" charset="0"/>
              </a:rPr>
              <a:t>поведінки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у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довкіллі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Calibri" pitchFamily="34" charset="0"/>
                <a:cs typeface="Times New Roman" pitchFamily="18" charset="0"/>
              </a:rPr>
              <a:t>Виховання</a:t>
            </a:r>
            <a:r>
              <a:rPr lang="ru-RU" sz="1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ціннісного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ставлення</a:t>
            </a:r>
            <a:r>
              <a:rPr lang="ru-RU" sz="1200" b="1" dirty="0">
                <a:latin typeface="Calibri" pitchFamily="34" charset="0"/>
                <a:cs typeface="Times New Roman" pitchFamily="18" charset="0"/>
              </a:rPr>
              <a:t> до здоров</a:t>
            </a:r>
            <a:r>
              <a:rPr lang="ru-RU" sz="1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'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я.</a:t>
            </a:r>
            <a:endParaRPr lang="uk-UA" sz="1200" b="1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57488" y="2071678"/>
            <a:ext cx="3008321" cy="124142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Формувати прагнення зміцнювати та берегти здоров</a:t>
            </a:r>
            <a:r>
              <a:rPr lang="uk-UA" sz="1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'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я(власне та оточуючих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Створювати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безпечні умови для перебування дітей у довкіллі.</a:t>
            </a:r>
            <a:endParaRPr lang="uk-UA" sz="12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143636" y="2071678"/>
            <a:ext cx="2732087" cy="121444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E5B8B7"/>
            </a:solidFill>
            <a:round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Спрямувати зусилля на застосування інноваційних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здорово </a:t>
            </a:r>
            <a:r>
              <a:rPr lang="uk-UA" sz="1200" b="1" dirty="0" err="1" smtClean="0">
                <a:latin typeface="Calibri" pitchFamily="34" charset="0"/>
                <a:cs typeface="Times New Roman" pitchFamily="18" charset="0"/>
              </a:rPr>
              <a:t>зберігаючих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технологій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Формувати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прагнення дотримуватись здорового способу життя.</a:t>
            </a:r>
            <a:endParaRPr lang="uk-UA" sz="1200" b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14282" y="3714752"/>
            <a:ext cx="2320911" cy="1887551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6923C"/>
            </a:solidFill>
            <a:round/>
            <a:headEnd/>
            <a:tailEnd/>
          </a:ln>
          <a:effectLst>
            <a:outerShdw dist="107763" dir="18900000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Заняття ,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фізичні вправи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, 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д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ні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здоров</a:t>
            </a:r>
            <a:r>
              <a:rPr lang="uk-UA" sz="1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'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я,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прогулянки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на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свіжому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повітрі,раціональне  харчування,</a:t>
            </a:r>
            <a:r>
              <a:rPr lang="uk-UA" sz="1200" b="1" dirty="0" err="1" smtClean="0">
                <a:latin typeface="Calibri" pitchFamily="34" charset="0"/>
                <a:cs typeface="Times New Roman" pitchFamily="18" charset="0"/>
              </a:rPr>
              <a:t>загартовуючі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 процедури,здоровий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сон,режим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дня,ігри, спортивні 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свята та розваги,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пішохідні </a:t>
            </a:r>
            <a:r>
              <a:rPr lang="uk-UA" sz="1200" b="1" dirty="0" smtClean="0">
                <a:latin typeface="Calibri" pitchFamily="34" charset="0"/>
                <a:cs typeface="Times New Roman" pitchFamily="18" charset="0"/>
              </a:rPr>
              <a:t>переходи.</a:t>
            </a:r>
            <a:endParaRPr lang="ru-RU" sz="1200" b="1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059113" y="3714751"/>
            <a:ext cx="2441581" cy="192882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  <a:round/>
            <a:headEnd/>
            <a:tailEnd/>
          </a:ln>
          <a:effectLst>
            <a:outerShdw dist="107763" dir="18900000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Робота </a:t>
            </a:r>
            <a:r>
              <a:rPr lang="uk-UA" sz="1200" b="1" dirty="0">
                <a:latin typeface="Arial"/>
                <a:cs typeface="Times New Roman" pitchFamily="18" charset="0"/>
              </a:rPr>
              <a:t>«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Школи здоров</a:t>
            </a:r>
            <a:r>
              <a:rPr lang="uk-UA" sz="1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'</a:t>
            </a: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я</a:t>
            </a:r>
            <a:r>
              <a:rPr lang="uk-UA" sz="1200" b="1" dirty="0">
                <a:latin typeface="Arial"/>
                <a:cs typeface="Times New Roman" pitchFamily="18" charset="0"/>
              </a:rPr>
              <a:t>»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Батьківські збори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Консультації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Розміщення інформації в батьківських куточках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Конкурси</a:t>
            </a:r>
            <a:endParaRPr lang="ru-RU" sz="1200" b="1" dirty="0"/>
          </a:p>
          <a:p>
            <a:pPr eaLnBrk="0" hangingPunct="0">
              <a:defRPr/>
            </a:pPr>
            <a:r>
              <a:rPr lang="uk-UA" sz="1200" b="1" dirty="0">
                <a:latin typeface="Calibri" pitchFamily="34" charset="0"/>
                <a:cs typeface="Times New Roman" pitchFamily="18" charset="0"/>
              </a:rPr>
              <a:t>Залучення до свят та розваг</a:t>
            </a:r>
            <a:endParaRPr lang="ru-RU" sz="1200" b="1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1250133" y="1750207"/>
            <a:ext cx="357190" cy="142876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1250133" y="3393281"/>
            <a:ext cx="357190" cy="142876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4179091" y="1678769"/>
            <a:ext cx="357190" cy="142876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107653" y="3393281"/>
            <a:ext cx="357190" cy="142876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322363" y="1678769"/>
            <a:ext cx="357190" cy="142876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с вырезом 20"/>
          <p:cNvSpPr/>
          <p:nvPr/>
        </p:nvSpPr>
        <p:spPr>
          <a:xfrm rot="5400000">
            <a:off x="7322363" y="3393281"/>
            <a:ext cx="357190" cy="142876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1357290" y="214290"/>
            <a:ext cx="5643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+mj-lt"/>
                <a:cs typeface="Times New Roman" pitchFamily="18" charset="0"/>
              </a:rPr>
              <a:t>Модель фізкультурно-оздоровчої роботи</a:t>
            </a:r>
            <a:endParaRPr lang="uk-UA" sz="2200" dirty="0">
              <a:latin typeface="+mj-lt"/>
            </a:endParaRPr>
          </a:p>
        </p:txBody>
      </p:sp>
      <p:pic>
        <p:nvPicPr>
          <p:cNvPr id="20" name="Рисунок 19" descr="ranbow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0645">
            <a:off x="2978223" y="5554542"/>
            <a:ext cx="4418262" cy="1292341"/>
          </a:xfrm>
          <a:prstGeom prst="rect">
            <a:avLst/>
          </a:prstGeom>
        </p:spPr>
      </p:pic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6215074" y="3714752"/>
            <a:ext cx="2428892" cy="185738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76200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uk-UA" sz="1200" b="1" dirty="0" smtClean="0">
                <a:latin typeface="+mj-lt"/>
                <a:cs typeface="Times New Roman" pitchFamily="18" charset="0"/>
              </a:rPr>
              <a:t>Педагогічні ради</a:t>
            </a:r>
            <a:endParaRPr lang="ru-RU" sz="1200" b="1" dirty="0">
              <a:latin typeface="+mj-lt"/>
            </a:endParaRPr>
          </a:p>
          <a:p>
            <a:pPr eaLnBrk="0" hangingPunct="0">
              <a:defRPr/>
            </a:pPr>
            <a:r>
              <a:rPr lang="uk-UA" sz="1200" b="1" dirty="0">
                <a:latin typeface="+mj-lt"/>
                <a:cs typeface="Times New Roman" pitchFamily="18" charset="0"/>
              </a:rPr>
              <a:t>Консультації</a:t>
            </a:r>
            <a:endParaRPr lang="ru-RU" sz="1200" b="1" dirty="0">
              <a:latin typeface="+mj-lt"/>
            </a:endParaRPr>
          </a:p>
          <a:p>
            <a:pPr eaLnBrk="0" hangingPunct="0">
              <a:defRPr/>
            </a:pPr>
            <a:r>
              <a:rPr lang="uk-UA" sz="1200" b="1" dirty="0">
                <a:latin typeface="+mj-lt"/>
                <a:cs typeface="Times New Roman" pitchFamily="18" charset="0"/>
              </a:rPr>
              <a:t>Диспути</a:t>
            </a:r>
            <a:endParaRPr lang="ru-RU" sz="1200" b="1" dirty="0">
              <a:latin typeface="+mj-lt"/>
            </a:endParaRPr>
          </a:p>
          <a:p>
            <a:pPr eaLnBrk="0" hangingPunct="0">
              <a:defRPr/>
            </a:pPr>
            <a:r>
              <a:rPr lang="uk-UA" sz="1200" b="1" dirty="0">
                <a:latin typeface="+mj-lt"/>
                <a:cs typeface="Times New Roman" pitchFamily="18" charset="0"/>
              </a:rPr>
              <a:t>Вікторини</a:t>
            </a:r>
            <a:endParaRPr lang="ru-RU" sz="1200" b="1" dirty="0">
              <a:latin typeface="+mj-lt"/>
            </a:endParaRPr>
          </a:p>
          <a:p>
            <a:pPr eaLnBrk="0" hangingPunct="0">
              <a:defRPr/>
            </a:pPr>
            <a:r>
              <a:rPr lang="uk-UA" sz="1200" b="1" dirty="0">
                <a:latin typeface="+mj-lt"/>
                <a:cs typeface="Times New Roman" pitchFamily="18" charset="0"/>
              </a:rPr>
              <a:t>Вивчення новинок </a:t>
            </a:r>
            <a:r>
              <a:rPr lang="uk-UA" sz="1200" b="1" dirty="0" smtClean="0">
                <a:latin typeface="+mj-lt"/>
                <a:cs typeface="Times New Roman" pitchFamily="18" charset="0"/>
              </a:rPr>
              <a:t>методичної </a:t>
            </a:r>
            <a:r>
              <a:rPr lang="uk-UA" sz="1200" b="1" dirty="0">
                <a:latin typeface="+mj-lt"/>
                <a:cs typeface="Times New Roman" pitchFamily="18" charset="0"/>
              </a:rPr>
              <a:t>преси та літератури</a:t>
            </a:r>
            <a:endParaRPr lang="ru-RU" sz="1200" b="1" dirty="0">
              <a:latin typeface="+mj-lt"/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543692" cy="135732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Просвітницька робота з батьками щодо охорони здоров</a:t>
            </a:r>
            <a:r>
              <a:rPr lang="ru-RU" sz="2400" b="1" dirty="0" smtClean="0"/>
              <a:t>’</a:t>
            </a:r>
            <a:r>
              <a:rPr lang="uk-UA" sz="2400" b="1" dirty="0" smtClean="0"/>
              <a:t>я  та  їх залучення до здорового способу  життя  в </a:t>
            </a:r>
            <a:r>
              <a:rPr lang="uk-UA" sz="2400" b="1" dirty="0" err="1" smtClean="0"/>
              <a:t>сім’</a:t>
            </a:r>
            <a:r>
              <a:rPr lang="ru-RU" sz="2400" b="1" dirty="0" err="1" smtClean="0"/>
              <a:t>ях</a:t>
            </a:r>
            <a:r>
              <a:rPr lang="ru-RU" sz="2400" b="1" dirty="0" smtClean="0"/>
              <a:t>.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 </a:t>
            </a:r>
            <a:br>
              <a:rPr lang="uk-UA" sz="2400" dirty="0" smtClean="0"/>
            </a:br>
            <a:endParaRPr lang="uk-UA" sz="22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1500174"/>
            <a:ext cx="2786082" cy="150019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164307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b="1" i="1" dirty="0" smtClean="0">
                <a:latin typeface="Calibri" pitchFamily="34" charset="0"/>
                <a:cs typeface="Arial" pitchFamily="34" charset="0"/>
              </a:rPr>
              <a:t>радість,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b="1" i="1" dirty="0" smtClean="0">
                <a:latin typeface="Calibri" pitchFamily="34" charset="0"/>
                <a:cs typeface="Arial" pitchFamily="34" charset="0"/>
              </a:rPr>
              <a:t>здоров</a:t>
            </a:r>
            <a:r>
              <a:rPr lang="ru-RU" b="1" i="1" dirty="0" smtClean="0">
                <a:latin typeface="Calibri" pitchFamily="34" charset="0"/>
                <a:cs typeface="Arial" pitchFamily="34" charset="0"/>
              </a:rPr>
              <a:t>`</a:t>
            </a:r>
            <a:r>
              <a:rPr lang="uk-UA" b="1" i="1" dirty="0" smtClean="0">
                <a:latin typeface="Calibri" pitchFamily="34" charset="0"/>
                <a:cs typeface="Arial" pitchFamily="34" charset="0"/>
              </a:rPr>
              <a:t> я,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b="1" i="1" dirty="0" smtClean="0">
                <a:latin typeface="Calibri" pitchFamily="34" charset="0"/>
                <a:cs typeface="Arial" pitchFamily="34" charset="0"/>
              </a:rPr>
              <a:t>комфорт!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85720" y="214290"/>
            <a:ext cx="2357454" cy="142876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Діти + батьки +ДНЗ</a:t>
            </a:r>
            <a:endParaRPr lang="uk-UA" i="1" dirty="0">
              <a:solidFill>
                <a:schemeClr val="tx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29124" y="1428736"/>
            <a:ext cx="45005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b="1" i="1" u="sng" dirty="0" smtClean="0">
                <a:latin typeface="+mj-lt"/>
              </a:rPr>
              <a:t>В роботі з батьками передбачаю:</a:t>
            </a:r>
          </a:p>
          <a:p>
            <a:endParaRPr lang="uk-UA" sz="1600" b="1" dirty="0" smtClean="0">
              <a:latin typeface="+mj-lt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1600" b="1" dirty="0" smtClean="0">
                <a:latin typeface="+mj-lt"/>
              </a:rPr>
              <a:t>Педагогічне спілкування «на рівних»,за якою нікому не належить привілей указувати,контролювати,оцінювати;</a:t>
            </a:r>
          </a:p>
          <a:p>
            <a:pPr lvl="0">
              <a:buFont typeface="Wingdings" pitchFamily="2" charset="2"/>
              <a:buChar char="v"/>
            </a:pPr>
            <a:r>
              <a:rPr lang="uk-UA" sz="1600" b="1" dirty="0" smtClean="0">
                <a:latin typeface="+mj-lt"/>
              </a:rPr>
              <a:t>Можливість об’єднувати зусилля педагогів та батьків щодо розуміння дитини,її всебічного розвитку;</a:t>
            </a:r>
          </a:p>
          <a:p>
            <a:pPr lvl="0">
              <a:buFont typeface="Wingdings" pitchFamily="2" charset="2"/>
              <a:buChar char="v"/>
            </a:pPr>
            <a:r>
              <a:rPr lang="uk-UA" sz="1600" b="1" dirty="0" smtClean="0">
                <a:latin typeface="+mj-lt"/>
              </a:rPr>
              <a:t>Створення умов для спілкування батьків між собою,обміну сімейного виховання</a:t>
            </a:r>
            <a:r>
              <a:rPr lang="uk-UA" sz="1600" dirty="0" smtClean="0">
                <a:latin typeface="+mj-lt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Результативність цієї роботи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Залучення  батьків до життєдіяльності дітей у дошкільному навчальному закладі;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Згуртування батьків даної вікової групи;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Зростання авторитету батьків серед дітей та авторитету педагогів серед батьків.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uk-UA" sz="1600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" name="Рисунок 13" descr="F:\родинне св`ято\20141118_170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4206">
            <a:off x="-292012" y="4931203"/>
            <a:ext cx="2167165" cy="175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родинне св`ято\20141118_1619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929198"/>
            <a:ext cx="2462442" cy="17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родинне св`ято\20141118_1705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786058"/>
            <a:ext cx="3214710" cy="24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16" y="142852"/>
            <a:ext cx="4857784" cy="1071570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Тісна співпраця  з педагогічним колективом  закладу</a:t>
            </a:r>
            <a:endParaRPr lang="uk-UA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28586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Я постійно надаю консультації вихователям з питань :</a:t>
            </a:r>
            <a:endParaRPr lang="uk-UA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143504" y="2214554"/>
            <a:ext cx="3857652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5143504" y="2857496"/>
            <a:ext cx="3857652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5143504" y="3643314"/>
            <a:ext cx="3857652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5072066" y="4286256"/>
            <a:ext cx="3857652" cy="57150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221455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індивідуального підходу до дітей з фізичного виховання </a:t>
            </a:r>
            <a:endParaRPr lang="uk-UA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10" y="285749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пропоную взаємодопомогу під час проведення занять на свіжому повітрі,під час ігор</a:t>
            </a:r>
            <a:endParaRPr lang="uk-U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364331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впроваджую відвідування занять з фізкультури </a:t>
            </a:r>
          </a:p>
          <a:p>
            <a:pPr algn="ctr"/>
            <a:r>
              <a:rPr lang="uk-UA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для підвищення самоосвіти вихователя </a:t>
            </a:r>
            <a:endParaRPr lang="uk-UA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4214818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вирішуємо оздоровчі, освітні та виховні завдання з урахуванням </a:t>
            </a:r>
            <a:r>
              <a:rPr lang="uk-UA" sz="1400" b="1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фізіол</a:t>
            </a:r>
            <a:r>
              <a:rPr lang="uk-UA" sz="1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., психолог. та індивід. особливостей дітей, </a:t>
            </a:r>
            <a:endParaRPr lang="uk-UA" sz="14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2844" y="142852"/>
            <a:ext cx="32861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появою в дошкільних закладах посади практичних психологів з'явилася можливість застосовувати на заняттях по фізкультурі  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оздоровчі технології терапевтичного спрямування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терапія,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Пісочна терапія,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Казко терапія,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Сміхо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терапія,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Музична</a:t>
            </a:r>
            <a:r>
              <a:rPr lang="uk-UA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терапія,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30238" algn="l"/>
              </a:tabLst>
            </a:pPr>
            <a:r>
              <a:rPr lang="uk-UA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ольоротерапія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DSC06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0190">
            <a:off x="424113" y="3508549"/>
            <a:ext cx="2667643" cy="20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014-02-24 11.42.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2428892" cy="1821669"/>
          </a:xfrm>
          <a:prstGeom prst="rect">
            <a:avLst/>
          </a:prstGeom>
        </p:spPr>
      </p:pic>
      <p:pic>
        <p:nvPicPr>
          <p:cNvPr id="16" name="Picture 6" descr="C:\Users\Софа\Desktop\DSC06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929198"/>
            <a:ext cx="2413312" cy="18098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7" grpId="0"/>
      <p:bldP spid="25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2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500594" cy="357182"/>
          </a:xfrm>
        </p:spPr>
        <p:txBody>
          <a:bodyPr>
            <a:normAutofit fontScale="90000"/>
          </a:bodyPr>
          <a:lstStyle/>
          <a:p>
            <a:pPr lvl="0"/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>Кількість випадків захворювання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91010" y="642918"/>
          <a:ext cx="451014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4876" y="4286256"/>
          <a:ext cx="4286280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3438" y="350043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Кількість днів,пропущених через хворобу</a:t>
            </a:r>
            <a:endParaRPr lang="uk-UA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428736"/>
            <a:ext cx="41434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підсумками моніторингу можна зробити певні висновки що,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системний підхід до 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фізкультурно-оздоровчої роботи </a:t>
            </a:r>
            <a:r>
              <a:rPr lang="uk-UA" sz="1600" b="1" dirty="0" smtClean="0"/>
              <a:t>,який включає цілий ряд методів та форм фізичного виховання на основі елементів інноваційних технологій,традиційних та нетрадиційних форм фізкультурно-оздоровчої роботи,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дає змогу відстежити динаміку підвищення фізичного розвитку  та тонусу  організму дітей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зменшення кількості простудних захворювань  на одну дитину та  значно покращився рівень індексу  здоров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`я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малят ,які відвідують дошкільний заклад.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  <p:bldP spid="10" grpId="0"/>
      <p:bldP spid="1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Бажаю Вам добра та міцного здоров’я!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7200" b="1" dirty="0" smtClean="0">
                <a:solidFill>
                  <a:srgbClr val="0070C0"/>
                </a:solidFill>
              </a:rPr>
              <a:t>Дякую за увагу!</a:t>
            </a:r>
            <a:endParaRPr lang="uk-UA" sz="7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636124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32"/>
            <a:ext cx="2857500" cy="2857500"/>
          </a:xfrm>
          <a:prstGeom prst="rect">
            <a:avLst/>
          </a:prstGeom>
        </p:spPr>
      </p:pic>
      <p:pic>
        <p:nvPicPr>
          <p:cNvPr id="6" name="Рисунок 5" descr="bill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25" y="71414"/>
            <a:ext cx="2276475" cy="3409950"/>
          </a:xfrm>
          <a:prstGeom prst="rect">
            <a:avLst/>
          </a:prstGeom>
        </p:spPr>
      </p:pic>
      <p:pic>
        <p:nvPicPr>
          <p:cNvPr id="8" name="Рисунок 7" descr="happy-family-riding-tandem-bicycle-132171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02" y="3914107"/>
            <a:ext cx="5072098" cy="294389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643050"/>
            <a:ext cx="4757742" cy="2297106"/>
          </a:xfrm>
        </p:spPr>
        <p:txBody>
          <a:bodyPr>
            <a:normAutofit fontScale="90000"/>
          </a:bodyPr>
          <a:lstStyle/>
          <a:p>
            <a:r>
              <a:rPr lang="uk-UA" sz="5300" b="1" i="1" dirty="0" smtClean="0">
                <a:solidFill>
                  <a:srgbClr val="FF0000"/>
                </a:solidFill>
              </a:rPr>
              <a:t/>
            </a:r>
            <a:br>
              <a:rPr lang="uk-UA" sz="5300" b="1" i="1" dirty="0" smtClean="0">
                <a:solidFill>
                  <a:srgbClr val="FF0000"/>
                </a:solidFill>
              </a:rPr>
            </a:br>
            <a:r>
              <a:rPr lang="uk-UA" sz="5300" b="1" i="1" dirty="0" smtClean="0">
                <a:solidFill>
                  <a:srgbClr val="FF0000"/>
                </a:solidFill>
              </a:rPr>
              <a:t>Тема:</a:t>
            </a:r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uk-UA" sz="4000" b="1" i="1" dirty="0" smtClean="0"/>
              <a:t>Системний підхід до </a:t>
            </a:r>
            <a:r>
              <a:rPr lang="uk-UA" sz="4000" b="1" i="1" dirty="0" err="1" smtClean="0"/>
              <a:t>коригуючо</a:t>
            </a:r>
            <a:r>
              <a:rPr lang="uk-UA" sz="4000" b="1" i="1" dirty="0" smtClean="0"/>
              <a:t> – оздоровчої роботи з дошкільниками у закладі </a:t>
            </a:r>
            <a:r>
              <a:rPr lang="uk-UA" sz="4000" b="1" i="1" dirty="0" err="1" smtClean="0"/>
              <a:t>компенсуючого</a:t>
            </a:r>
            <a:r>
              <a:rPr lang="uk-UA" sz="4000" b="1" i="1" dirty="0" smtClean="0"/>
              <a:t> типу.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Рисунок 5" descr="636124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33098">
            <a:off x="-272085" y="156550"/>
            <a:ext cx="2857500" cy="2857500"/>
          </a:xfrm>
          <a:prstGeom prst="rect">
            <a:avLst/>
          </a:prstGeom>
        </p:spPr>
      </p:pic>
      <p:pic>
        <p:nvPicPr>
          <p:cNvPr id="7" name="Рисунок 6" descr="molodaya_sem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6535">
            <a:off x="922895" y="4161788"/>
            <a:ext cx="3087036" cy="2263827"/>
          </a:xfrm>
          <a:prstGeom prst="rect">
            <a:avLst/>
          </a:prstGeom>
        </p:spPr>
      </p:pic>
      <p:pic>
        <p:nvPicPr>
          <p:cNvPr id="8" name="Рисунок 7" descr="zakalivanie-(page-picture-large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2643182"/>
            <a:ext cx="2216292" cy="164305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143240" cy="3214686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Проблеми фізичного розвитку дошкільнят зміцнення і збереження їхнього здоров</a:t>
            </a:r>
            <a:r>
              <a:rPr lang="ru-RU" sz="2000" b="1" dirty="0" smtClean="0"/>
              <a:t>`</a:t>
            </a:r>
            <a:r>
              <a:rPr lang="uk-UA" sz="2000" b="1" dirty="0" smtClean="0"/>
              <a:t>я ніколи не втрачають своєї актуальності .</a:t>
            </a:r>
            <a:br>
              <a:rPr lang="uk-UA" sz="2000" b="1" dirty="0" smtClean="0"/>
            </a:br>
            <a:r>
              <a:rPr lang="uk-UA" sz="2000" b="1" dirty="0" smtClean="0"/>
              <a:t> Особливо гостро ця проблема привертає свою увагу із прогресуючим погіршенням стану здоров’я.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3214686"/>
            <a:ext cx="30003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 сьогоднішній день в дошкільному віці кількість здорових дітей становить 8-10 %. Народження здорової дитини стало рідкістю,зростає кількість вроджених аномалій,збільшилося число випадків кількості захворювань.</a:t>
            </a:r>
            <a:endParaRPr lang="uk-UA" sz="2000" b="1" dirty="0"/>
          </a:p>
        </p:txBody>
      </p:sp>
      <p:pic>
        <p:nvPicPr>
          <p:cNvPr id="7" name="Рисунок 6" descr="1142-cartoon-family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4495">
            <a:off x="2887003" y="3946359"/>
            <a:ext cx="2708527" cy="2395541"/>
          </a:xfrm>
          <a:prstGeom prst="rect">
            <a:avLst/>
          </a:prstGeom>
        </p:spPr>
      </p:pic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071678"/>
            <a:ext cx="2627334" cy="1968492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643182"/>
            <a:ext cx="4729138" cy="1357322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Мета:</a:t>
            </a:r>
            <a:r>
              <a:rPr lang="uk-UA" sz="2700" b="1" i="1" dirty="0" smtClean="0"/>
              <a:t/>
            </a:r>
            <a:br>
              <a:rPr lang="uk-UA" sz="2700" b="1" i="1" dirty="0" smtClean="0"/>
            </a:br>
            <a:r>
              <a:rPr lang="uk-UA" sz="2700" b="1" i="1" dirty="0" smtClean="0"/>
              <a:t/>
            </a:r>
            <a:br>
              <a:rPr lang="uk-UA" sz="2700" b="1" i="1" dirty="0" smtClean="0"/>
            </a:br>
            <a:r>
              <a:rPr lang="uk-UA" sz="2700" b="1" i="1" dirty="0" smtClean="0"/>
              <a:t>Розробити систему заходів </a:t>
            </a:r>
            <a:br>
              <a:rPr lang="uk-UA" sz="2700" b="1" i="1" dirty="0" smtClean="0"/>
            </a:br>
            <a:r>
              <a:rPr lang="uk-UA" sz="2700" b="1" i="1" dirty="0" smtClean="0"/>
              <a:t>щодо  формування у дошкільнят уявлень про здоровий спосіб життя, зміцнення та збереження дитячого здоров</a:t>
            </a:r>
            <a:r>
              <a:rPr lang="ru-RU" sz="2700" b="1" i="1" dirty="0" smtClean="0"/>
              <a:t>`</a:t>
            </a:r>
            <a:r>
              <a:rPr lang="uk-UA" sz="2700" b="1" i="1" dirty="0" smtClean="0"/>
              <a:t>я,</a:t>
            </a:r>
            <a:br>
              <a:rPr lang="uk-UA" sz="2700" b="1" i="1" dirty="0" smtClean="0"/>
            </a:br>
            <a:r>
              <a:rPr lang="uk-UA" sz="2700" b="1" i="1" dirty="0" smtClean="0"/>
              <a:t> створення умов для всебічного фізичного розвитку та удосконалення функціональних систем організму на основі </a:t>
            </a:r>
            <a:br>
              <a:rPr lang="uk-UA" sz="2700" b="1" i="1" dirty="0" smtClean="0"/>
            </a:br>
            <a:r>
              <a:rPr lang="uk-UA" sz="2700" b="1" i="1" dirty="0" smtClean="0"/>
              <a:t>інноваційних форм роботи.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Рисунок 7" descr="mati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5286388"/>
            <a:ext cx="5981700" cy="1724025"/>
          </a:xfrm>
          <a:prstGeom prst="rect">
            <a:avLst/>
          </a:prstGeom>
        </p:spPr>
      </p:pic>
      <p:pic>
        <p:nvPicPr>
          <p:cNvPr id="6" name="Рисунок 5" descr="RJlFt49twuWFi48X2YlzXIN2EutGS4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6606">
            <a:off x="434558" y="802178"/>
            <a:ext cx="2878385" cy="2158789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Основні завдання</a:t>
            </a:r>
            <a:endParaRPr lang="uk-UA" b="1" dirty="0"/>
          </a:p>
        </p:txBody>
      </p:sp>
      <p:sp>
        <p:nvSpPr>
          <p:cNvPr id="14" name="Овал 13"/>
          <p:cNvSpPr/>
          <p:nvPr/>
        </p:nvSpPr>
        <p:spPr>
          <a:xfrm>
            <a:off x="571472" y="1142984"/>
            <a:ext cx="2714644" cy="250033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3286116" y="1142984"/>
            <a:ext cx="2643206" cy="250033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6000760" y="1142984"/>
            <a:ext cx="2643174" cy="24288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1857356" y="3357562"/>
            <a:ext cx="2643206" cy="264320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4786314" y="3286124"/>
            <a:ext cx="2643206" cy="26431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857224" y="1428736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Здійснювати всебічний фізичний розвиток,</a:t>
            </a:r>
          </a:p>
          <a:p>
            <a:pPr algn="ctr"/>
            <a:r>
              <a:rPr lang="uk-UA" sz="1400" b="1" i="1" dirty="0" smtClean="0"/>
              <a:t> вдосконалення функцій організму,підвищення активності та загальної працездатності</a:t>
            </a:r>
            <a:endParaRPr lang="uk-UA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1428736"/>
            <a:ext cx="1857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Сформувати в дітей </a:t>
            </a:r>
          </a:p>
          <a:p>
            <a:pPr algn="ctr"/>
            <a:r>
              <a:rPr lang="uk-UA" sz="1400" b="1" i="1" dirty="0" smtClean="0"/>
              <a:t>рухові навики та вміння ,</a:t>
            </a:r>
          </a:p>
          <a:p>
            <a:pPr algn="ctr"/>
            <a:r>
              <a:rPr lang="uk-UA" sz="1400" b="1" i="1" dirty="0" smtClean="0"/>
              <a:t>розвиток фізичних якостей та роль фізичних вправ </a:t>
            </a:r>
          </a:p>
          <a:p>
            <a:pPr algn="ctr"/>
            <a:r>
              <a:rPr lang="uk-UA" sz="1400" b="1" i="1" dirty="0" smtClean="0"/>
              <a:t>в їх життєдіяльності</a:t>
            </a:r>
            <a:endParaRPr lang="uk-UA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1500174"/>
            <a:ext cx="2000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Закласти фундамент рухових навиків для їх подальшого вдосконалення в школі,досягати високих результатів в спорті</a:t>
            </a:r>
            <a:endParaRPr lang="uk-UA" sz="1400" b="1" i="1" dirty="0"/>
          </a:p>
        </p:txBody>
      </p:sp>
      <p:pic>
        <p:nvPicPr>
          <p:cNvPr id="24" name="Рисунок 23" descr="new-262-2011-05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7873">
            <a:off x="7247351" y="4878843"/>
            <a:ext cx="2381251" cy="17859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1670" y="3643315"/>
            <a:ext cx="200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Формувати стійкий інтерес і потреби до систематичних занять фізичними вправами,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сприяти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розумовому</a:t>
            </a:r>
            <a:r>
              <a:rPr lang="ru-RU" sz="1400" b="1" i="1" dirty="0" smtClean="0"/>
              <a:t>  , моральному, </a:t>
            </a:r>
            <a:r>
              <a:rPr lang="ru-RU" sz="1400" b="1" i="1" dirty="0" err="1" smtClean="0"/>
              <a:t>естетичному</a:t>
            </a:r>
            <a:r>
              <a:rPr lang="ru-RU" sz="1400" b="1" i="1" dirty="0" smtClean="0"/>
              <a:t>  </a:t>
            </a:r>
            <a:r>
              <a:rPr lang="ru-RU" sz="1400" b="1" i="1" dirty="0" err="1" smtClean="0"/>
              <a:t>і</a:t>
            </a:r>
            <a:r>
              <a:rPr lang="ru-RU" sz="1400" b="1" i="1" dirty="0" smtClean="0"/>
              <a:t> трудовому </a:t>
            </a:r>
            <a:r>
              <a:rPr lang="ru-RU" sz="1400" b="1" i="1" dirty="0" err="1" smtClean="0"/>
              <a:t>вихованню</a:t>
            </a:r>
            <a:r>
              <a:rPr lang="ru-RU" sz="1400" b="1" i="1" dirty="0" smtClean="0"/>
              <a:t> </a:t>
            </a:r>
            <a:r>
              <a:rPr lang="ru-RU" sz="1400" dirty="0" smtClean="0"/>
              <a:t>.</a:t>
            </a:r>
            <a:endParaRPr lang="uk-UA" sz="1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14942" y="3929066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/>
              <a:t>Виховання</a:t>
            </a:r>
            <a:r>
              <a:rPr lang="ru-RU" sz="1400" b="1" i="1" dirty="0" smtClean="0"/>
              <a:t> у </a:t>
            </a:r>
            <a:r>
              <a:rPr lang="ru-RU" sz="1400" b="1" i="1" dirty="0" err="1" smtClean="0"/>
              <a:t>дітей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культурно-гігієнічних</a:t>
            </a:r>
            <a:r>
              <a:rPr lang="ru-RU" sz="1400" b="1" i="1" dirty="0" smtClean="0"/>
              <a:t> </a:t>
            </a:r>
          </a:p>
          <a:p>
            <a:pPr algn="ctr"/>
            <a:r>
              <a:rPr lang="ru-RU" sz="1400" b="1" i="1" dirty="0" err="1" smtClean="0"/>
              <a:t>навичок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вмінь</a:t>
            </a:r>
            <a:r>
              <a:rPr lang="ru-RU" sz="1400" b="1" i="1" dirty="0" smtClean="0"/>
              <a:t> здорового способу </a:t>
            </a:r>
            <a:r>
              <a:rPr lang="ru-RU" sz="1400" b="1" i="1" dirty="0" err="1" smtClean="0"/>
              <a:t>життя</a:t>
            </a:r>
            <a:endParaRPr lang="uk-UA" sz="1400" b="1" i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8229600" cy="1143000"/>
          </a:xfrm>
        </p:spPr>
        <p:txBody>
          <a:bodyPr>
            <a:noAutofit/>
          </a:bodyPr>
          <a:lstStyle/>
          <a:p>
            <a:r>
              <a:rPr lang="uk-UA" sz="2500" b="1" dirty="0" smtClean="0"/>
              <a:t>Актуальність даної проблеми,я вирішую таким шляхом: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uk-UA" sz="1600" b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000108"/>
            <a:ext cx="2714644" cy="1500198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71472" y="1285860"/>
            <a:ext cx="221457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Удосконалюю  знання з проблеми </a:t>
            </a:r>
            <a:r>
              <a:rPr lang="uk-UA" sz="1400" b="1" dirty="0" err="1" smtClean="0"/>
              <a:t>коригуючо</a:t>
            </a:r>
            <a:r>
              <a:rPr lang="uk-UA" sz="1400" b="1" dirty="0" smtClean="0"/>
              <a:t>  - оздоровчої роботи дошкільників.</a:t>
            </a:r>
            <a:endParaRPr lang="uk-UA" sz="14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14678" y="2643182"/>
            <a:ext cx="2714644" cy="1357322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Застосовую  сучасні  методики та використовую  досвід провідних фахівців цієї галузі.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143504" y="857232"/>
            <a:ext cx="2786082" cy="1357322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Застосовую  нетрадиційні методи зміцнення фізичного здоров </a:t>
            </a:r>
            <a:r>
              <a:rPr lang="ru-RU" sz="1400" b="1" dirty="0" smtClean="0">
                <a:solidFill>
                  <a:schemeClr val="tx1"/>
                </a:solidFill>
              </a:rPr>
              <a:t>`</a:t>
            </a:r>
            <a:r>
              <a:rPr lang="uk-UA" sz="1400" b="1" dirty="0" smtClean="0">
                <a:solidFill>
                  <a:schemeClr val="tx1"/>
                </a:solidFill>
              </a:rPr>
              <a:t>я дітей.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8578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5857884" y="4357694"/>
            <a:ext cx="2714644" cy="171451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57884" y="4643446"/>
            <a:ext cx="2714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Сприяю  підвищенню фізичного та психічного здоров</a:t>
            </a:r>
            <a:r>
              <a:rPr lang="ru-RU" sz="1400" b="1" dirty="0" smtClean="0"/>
              <a:t> `</a:t>
            </a:r>
            <a:r>
              <a:rPr lang="uk-UA" sz="1400" b="1" dirty="0" smtClean="0"/>
              <a:t>я  дитини , </a:t>
            </a:r>
          </a:p>
          <a:p>
            <a:pPr algn="ctr"/>
            <a:r>
              <a:rPr lang="uk-UA" sz="1400" b="1" dirty="0" smtClean="0"/>
              <a:t>як основного  показника  повноцінно здорової особистості.</a:t>
            </a:r>
            <a:endParaRPr lang="uk-UA" sz="1400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6429388" y="2786058"/>
            <a:ext cx="2500330" cy="142876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57158" y="3429000"/>
            <a:ext cx="2286016" cy="142876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71472" y="364331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Розвиваю  і підтримую інтерес до занять фізкультури і спорту.</a:t>
            </a:r>
            <a:endParaRPr lang="uk-U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307181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Намагаюсь оволодівати новітніми та сучасними  нетрадиційними методиками  ФВ</a:t>
            </a:r>
            <a:endParaRPr lang="uk-UA" sz="1400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1714480" y="4786322"/>
            <a:ext cx="3786214" cy="207167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1857356" y="521495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Налагоджую партнерську взаємодію з усіма учасниками навчально-виховного процесу в ДНЗ щодо фізичного виховання дітей та проводжу просвітницьку  роботу з батьками,щодо здорового способу життя.</a:t>
            </a:r>
            <a:endParaRPr lang="uk-UA" sz="14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5" grpId="0" animBg="1"/>
      <p:bldP spid="16" grpId="0"/>
      <p:bldP spid="17" grpId="0" animBg="1"/>
      <p:bldP spid="18" grpId="0" animBg="1"/>
      <p:bldP spid="20" grpId="0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318" cy="6858000"/>
          </a:xfrm>
        </p:spPr>
      </p:pic>
      <p:pic>
        <p:nvPicPr>
          <p:cNvPr id="5" name="Рисунок 4" descr="1254471386N6ott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3529034" cy="352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21442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Традиційні форми </a:t>
            </a:r>
            <a:r>
              <a:rPr lang="uk-UA" sz="2000" b="1" dirty="0" err="1" smtClean="0"/>
              <a:t>фізкультурно</a:t>
            </a:r>
            <a:r>
              <a:rPr lang="uk-UA" sz="2000" b="1" dirty="0" smtClean="0"/>
              <a:t> - оздоровчої роботи</a:t>
            </a:r>
            <a:endParaRPr lang="uk-UA" sz="2000" b="1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1857356" y="4286256"/>
            <a:ext cx="1571636" cy="164307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узел 12"/>
          <p:cNvSpPr/>
          <p:nvPr/>
        </p:nvSpPr>
        <p:spPr>
          <a:xfrm>
            <a:off x="0" y="4286256"/>
            <a:ext cx="1643042" cy="171451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3428992" y="3643314"/>
            <a:ext cx="1571636" cy="16430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500694" y="1428736"/>
            <a:ext cx="1500198" cy="150019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узел 15"/>
          <p:cNvSpPr/>
          <p:nvPr/>
        </p:nvSpPr>
        <p:spPr>
          <a:xfrm>
            <a:off x="6286512" y="71414"/>
            <a:ext cx="1357322" cy="150022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узел 16"/>
          <p:cNvSpPr/>
          <p:nvPr/>
        </p:nvSpPr>
        <p:spPr>
          <a:xfrm rot="19344490">
            <a:off x="4767592" y="2679719"/>
            <a:ext cx="1357322" cy="15716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-142908" y="464344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Щоденна </a:t>
            </a:r>
          </a:p>
          <a:p>
            <a:pPr algn="ctr"/>
            <a:r>
              <a:rPr lang="uk-UA" sz="1600" b="1" dirty="0" smtClean="0"/>
              <a:t>ранкова гімнастика</a:t>
            </a:r>
            <a:endParaRPr lang="uk-UA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4572008"/>
            <a:ext cx="12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/>
              <a:t>Коригуючі</a:t>
            </a:r>
            <a:r>
              <a:rPr lang="uk-UA" sz="1600" b="1" dirty="0" smtClean="0"/>
              <a:t> заняття з лікувальної фізкультури</a:t>
            </a:r>
            <a:endParaRPr lang="uk-UA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50004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Фізкультурні розваги</a:t>
            </a:r>
            <a:endParaRPr lang="uk-UA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86446" y="1571612"/>
            <a:ext cx="100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Заняття </a:t>
            </a:r>
          </a:p>
          <a:p>
            <a:pPr algn="ctr"/>
            <a:r>
              <a:rPr lang="uk-UA" sz="1600" b="1" dirty="0" smtClean="0"/>
              <a:t>з фізичної культури</a:t>
            </a:r>
            <a:endParaRPr lang="uk-UA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307181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Дні здоров’я</a:t>
            </a:r>
            <a:endParaRPr lang="uk-UA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86182" y="414338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Спортивні свята</a:t>
            </a:r>
            <a:endParaRPr lang="uk-UA" sz="1600" b="1" dirty="0"/>
          </a:p>
        </p:txBody>
      </p:sp>
      <p:pic>
        <p:nvPicPr>
          <p:cNvPr id="24" name="Рисунок 23" descr="IMG_5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0829">
            <a:off x="6207861" y="2634989"/>
            <a:ext cx="3178959" cy="2119306"/>
          </a:xfrm>
          <a:prstGeom prst="rect">
            <a:avLst/>
          </a:prstGeom>
        </p:spPr>
      </p:pic>
      <p:pic>
        <p:nvPicPr>
          <p:cNvPr id="27" name="Рисунок 26" descr="F:\родинне св`ято\20141118_1705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429132"/>
            <a:ext cx="321471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428992" y="271462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форми оздоровлення</a:t>
            </a:r>
            <a:endParaRPr lang="uk-UA" dirty="0"/>
          </a:p>
        </p:txBody>
      </p:sp>
      <p:sp>
        <p:nvSpPr>
          <p:cNvPr id="9" name="Солнце 8"/>
          <p:cNvSpPr/>
          <p:nvPr/>
        </p:nvSpPr>
        <p:spPr>
          <a:xfrm>
            <a:off x="428596" y="142852"/>
            <a:ext cx="8286808" cy="6572296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428992" y="214311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Сучасні та інноваційні форми оздоровлення дітей</a:t>
            </a:r>
            <a:endParaRPr lang="uk-UA" b="1" dirty="0"/>
          </a:p>
        </p:txBody>
      </p:sp>
      <p:pic>
        <p:nvPicPr>
          <p:cNvPr id="11" name="Picture 4" descr="P202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9" y="1591732"/>
            <a:ext cx="1861171" cy="137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2020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572140"/>
            <a:ext cx="1763014" cy="14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8662" y="314324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Гімнастика пробудження</a:t>
            </a:r>
            <a:endParaRPr lang="uk-U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5380954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Оздоровча гімнастика </a:t>
            </a:r>
          </a:p>
          <a:p>
            <a:pPr algn="ctr"/>
            <a:r>
              <a:rPr lang="uk-UA" sz="1400" b="1" dirty="0" err="1" smtClean="0"/>
              <a:t>хатха-йога</a:t>
            </a:r>
            <a:endParaRPr lang="uk-UA" sz="1400" b="1" dirty="0"/>
          </a:p>
        </p:txBody>
      </p:sp>
      <p:sp>
        <p:nvSpPr>
          <p:cNvPr id="15" name="TextBox 14"/>
          <p:cNvSpPr txBox="1"/>
          <p:nvPr/>
        </p:nvSpPr>
        <p:spPr>
          <a:xfrm rot="19662591">
            <a:off x="1526764" y="5129957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/>
              <a:t>Фітболгімнастика</a:t>
            </a:r>
            <a:endParaRPr lang="uk-UA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642918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Авторська методика М.Єфименка</a:t>
            </a:r>
            <a:endParaRPr lang="uk-UA" sz="1400" b="1" dirty="0"/>
          </a:p>
        </p:txBody>
      </p:sp>
      <p:sp>
        <p:nvSpPr>
          <p:cNvPr id="17" name="TextBox 16"/>
          <p:cNvSpPr txBox="1"/>
          <p:nvPr/>
        </p:nvSpPr>
        <p:spPr>
          <a:xfrm rot="956391">
            <a:off x="1758858" y="140055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Самомасаж  і масаж</a:t>
            </a:r>
            <a:endParaRPr lang="uk-UA" sz="1400" b="1" dirty="0"/>
          </a:p>
        </p:txBody>
      </p:sp>
      <p:sp>
        <p:nvSpPr>
          <p:cNvPr id="18" name="TextBox 17"/>
          <p:cNvSpPr txBox="1"/>
          <p:nvPr/>
        </p:nvSpPr>
        <p:spPr>
          <a:xfrm rot="20140125">
            <a:off x="5922928" y="1453081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 smtClean="0"/>
              <a:t>Психогімнастика</a:t>
            </a:r>
            <a:endParaRPr lang="uk-UA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4370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Вправи на </a:t>
            </a:r>
            <a:r>
              <a:rPr lang="uk-UA" sz="1400" b="1" dirty="0" err="1" smtClean="0"/>
              <a:t>профілакторі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Євмінова</a:t>
            </a:r>
            <a:endParaRPr lang="uk-UA" sz="1400" b="1" dirty="0"/>
          </a:p>
        </p:txBody>
      </p:sp>
      <p:sp>
        <p:nvSpPr>
          <p:cNvPr id="20" name="TextBox 19"/>
          <p:cNvSpPr txBox="1"/>
          <p:nvPr/>
        </p:nvSpPr>
        <p:spPr>
          <a:xfrm rot="2463609">
            <a:off x="6183683" y="48595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Дихальна гімнастика</a:t>
            </a:r>
            <a:endParaRPr lang="uk-UA" sz="1400" b="1" dirty="0"/>
          </a:p>
        </p:txBody>
      </p:sp>
      <p:pic>
        <p:nvPicPr>
          <p:cNvPr id="22" name="Picture 11" descr="P2020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571612"/>
            <a:ext cx="1657782" cy="131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диханн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000504"/>
            <a:ext cx="1714512" cy="1196171"/>
          </a:xfrm>
          <a:prstGeom prst="rect">
            <a:avLst/>
          </a:prstGeom>
        </p:spPr>
      </p:pic>
      <p:pic>
        <p:nvPicPr>
          <p:cNvPr id="24" name="Picture 7" descr="P20200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643578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P2040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57628"/>
            <a:ext cx="2000232" cy="13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P20200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3071810"/>
            <a:ext cx="2286016" cy="171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20141211_093521[20-27-02]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4546" y="0"/>
            <a:ext cx="1785917" cy="1284149"/>
          </a:xfrm>
          <a:prstGeom prst="rect">
            <a:avLst/>
          </a:prstGeom>
        </p:spPr>
      </p:pic>
      <p:pic>
        <p:nvPicPr>
          <p:cNvPr id="29" name="Рисунок 28" descr="DSC002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-17908"/>
            <a:ext cx="1643074" cy="1232306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urfl-3d-cu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150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6015054" cy="1571628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>Зважаючи на специфіку закладу,де діти з хронічними неспецифічними захворюваннями органів дихання та ранніми проявами туберкульозної інфекції важливим є застосування  </a:t>
            </a:r>
            <a:r>
              <a:rPr lang="uk-UA" sz="2700" b="1" dirty="0" smtClean="0">
                <a:solidFill>
                  <a:srgbClr val="009900"/>
                </a:solidFill>
              </a:rPr>
              <a:t>дихальної гімнастики</a:t>
            </a:r>
            <a:endParaRPr lang="uk-UA" sz="27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10" y="1714488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b="1" dirty="0" smtClean="0"/>
              <a:t>На сучасному етапі дихальну гімнастику розглядають як одну з найсильніших чинників оздоровлення організму людини і дитини зокрема. Тому  є необхідність використання дихальної  оздоровчої гімнастики на заняттях з фізкультури, щоденної ранкової гімнастики , </a:t>
            </a:r>
            <a:r>
              <a:rPr lang="uk-UA" b="1" dirty="0" err="1" smtClean="0"/>
              <a:t>гімнастики</a:t>
            </a:r>
            <a:r>
              <a:rPr lang="uk-UA" b="1" dirty="0" smtClean="0"/>
              <a:t> пробудження після денного сну.</a:t>
            </a:r>
            <a:endParaRPr lang="uk-UA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214282" y="285728"/>
            <a:ext cx="3000396" cy="1928826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24288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1600" b="1" dirty="0" smtClean="0"/>
              <a:t>Домінуючим правилом дихальної гімнастики є  :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r>
              <a:rPr lang="uk-UA" sz="1700" b="1" dirty="0" smtClean="0">
                <a:solidFill>
                  <a:srgbClr val="FF0000"/>
                </a:solidFill>
              </a:rPr>
              <a:t>Правильне дихання – здорове життя</a:t>
            </a:r>
          </a:p>
        </p:txBody>
      </p:sp>
      <p:pic>
        <p:nvPicPr>
          <p:cNvPr id="8" name="Рисунок 7" descr="7621168_3913061_700102_696426_341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1143008" cy="1089707"/>
          </a:xfrm>
          <a:prstGeom prst="rect">
            <a:avLst/>
          </a:prstGeom>
        </p:spPr>
      </p:pic>
      <p:pic>
        <p:nvPicPr>
          <p:cNvPr id="10" name="Рисунок 9" descr="диха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5169">
            <a:off x="356487" y="4648967"/>
            <a:ext cx="2559862" cy="1785950"/>
          </a:xfrm>
          <a:prstGeom prst="rect">
            <a:avLst/>
          </a:prstGeom>
        </p:spPr>
      </p:pic>
      <p:pic>
        <p:nvPicPr>
          <p:cNvPr id="11" name="Picture 5" descr="P2020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643182"/>
            <a:ext cx="2603688" cy="19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відкрите заняття з групою О.Сум\DSC002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6128">
            <a:off x="3001938" y="4359830"/>
            <a:ext cx="2760188" cy="19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57884" y="4714884"/>
            <a:ext cx="2661190" cy="187081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808</Words>
  <PresentationFormat>Экран (4:3)</PresentationFormat>
  <Paragraphs>125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Дошкільний навчальний заклад №6  </vt:lpstr>
      <vt:lpstr> Тема:   Системний підхід до коригуючо – оздоровчої роботи з дошкільниками у закладі компенсуючого типу. </vt:lpstr>
      <vt:lpstr>Проблеми фізичного розвитку дошкільнят зміцнення і збереження їхнього здоров`я ніколи не втрачають своєї актуальності .  Особливо гостро ця проблема привертає свою увагу із прогресуючим погіршенням стану здоров’я.</vt:lpstr>
      <vt:lpstr>Мета:  Розробити систему заходів  щодо  формування у дошкільнят уявлень про здоровий спосіб життя, зміцнення та збереження дитячого здоров`я,  створення умов для всебічного фізичного розвитку та удосконалення функціональних систем організму на основі  інноваційних форм роботи. </vt:lpstr>
      <vt:lpstr>Основні завдання</vt:lpstr>
      <vt:lpstr>Актуальність даної проблеми,я вирішую таким шляхом:        </vt:lpstr>
      <vt:lpstr>Слайд 7</vt:lpstr>
      <vt:lpstr>Слайд 8</vt:lpstr>
      <vt:lpstr>Зважаючи на специфіку закладу,де діти з хронічними неспецифічними захворюваннями органів дихання та ранніми проявами туберкульозної інфекції важливим є застосування  дихальної гімнастики</vt:lpstr>
      <vt:lpstr>Використання нестандартного обладнання як інноваційний крок у фізичному вихованні</vt:lpstr>
      <vt:lpstr>Слайд 11</vt:lpstr>
      <vt:lpstr>Просвітницька робота з батьками щодо охорони здоров’я  та  їх залучення до здорового способу  життя  в сім’ях.   </vt:lpstr>
      <vt:lpstr>Тісна співпраця  з педагогічним колективом  закладу</vt:lpstr>
      <vt:lpstr> Кількість випадків захворювання </vt:lpstr>
      <vt:lpstr>Бажаю Вам добра та міцного здоров’я!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№6  </dc:title>
  <dc:creator>Sowa</dc:creator>
  <cp:lastModifiedBy>Sowa</cp:lastModifiedBy>
  <cp:revision>49</cp:revision>
  <dcterms:created xsi:type="dcterms:W3CDTF">2015-02-05T17:19:42Z</dcterms:created>
  <dcterms:modified xsi:type="dcterms:W3CDTF">2015-02-09T22:12:19Z</dcterms:modified>
</cp:coreProperties>
</file>