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7" r:id="rId6"/>
    <p:sldId id="270" r:id="rId7"/>
    <p:sldId id="282" r:id="rId8"/>
    <p:sldId id="272" r:id="rId9"/>
    <p:sldId id="274" r:id="rId10"/>
    <p:sldId id="275" r:id="rId11"/>
    <p:sldId id="280" r:id="rId12"/>
    <p:sldId id="278" r:id="rId13"/>
    <p:sldId id="281" r:id="rId14"/>
    <p:sldId id="283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BDF6-E0B0-4212-ABB1-ADDC72A68149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E3B2-072D-4F9F-9D32-D72CB1086F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BDF6-E0B0-4212-ABB1-ADDC72A68149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E3B2-072D-4F9F-9D32-D72CB1086F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BDF6-E0B0-4212-ABB1-ADDC72A68149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E3B2-072D-4F9F-9D32-D72CB1086F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BDF6-E0B0-4212-ABB1-ADDC72A68149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E3B2-072D-4F9F-9D32-D72CB1086F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BDF6-E0B0-4212-ABB1-ADDC72A68149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E3B2-072D-4F9F-9D32-D72CB1086F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BDF6-E0B0-4212-ABB1-ADDC72A68149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E3B2-072D-4F9F-9D32-D72CB1086F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BDF6-E0B0-4212-ABB1-ADDC72A68149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E3B2-072D-4F9F-9D32-D72CB1086F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BDF6-E0B0-4212-ABB1-ADDC72A68149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E3B2-072D-4F9F-9D32-D72CB1086F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BDF6-E0B0-4212-ABB1-ADDC72A68149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E3B2-072D-4F9F-9D32-D72CB1086F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BDF6-E0B0-4212-ABB1-ADDC72A68149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E3B2-072D-4F9F-9D32-D72CB1086F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BDF6-E0B0-4212-ABB1-ADDC72A68149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E3B2-072D-4F9F-9D32-D72CB1086F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FBDF6-E0B0-4212-ABB1-ADDC72A68149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9E3B2-072D-4F9F-9D32-D72CB1086F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80511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3" y="2708920"/>
            <a:ext cx="5436097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23\Рабочий стол\класний керівник\IMG_5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60848"/>
            <a:ext cx="3789779" cy="4797152"/>
          </a:xfrm>
          <a:prstGeom prst="rect">
            <a:avLst/>
          </a:prstGeom>
          <a:noFill/>
        </p:spPr>
      </p:pic>
      <p:sp>
        <p:nvSpPr>
          <p:cNvPr id="7" name="WordArt 2" descr="Белый мрамор"/>
          <p:cNvSpPr>
            <a:spLocks noChangeArrowheads="1" noChangeShapeType="1" noTextEdit="1"/>
          </p:cNvSpPr>
          <p:nvPr/>
        </p:nvSpPr>
        <p:spPr bwMode="auto">
          <a:xfrm>
            <a:off x="467544" y="188640"/>
            <a:ext cx="7848872" cy="7615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uk-UA" sz="7200" b="1" kern="10" dirty="0" smtClean="0">
                <a:ln w="9525"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Бабій Ігор </a:t>
            </a:r>
            <a:r>
              <a:rPr lang="uk-UA" sz="7200" b="1" kern="10" dirty="0" err="1" smtClean="0">
                <a:ln w="9525"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Васильвич</a:t>
            </a:r>
            <a:endParaRPr lang="ru-RU" sz="7200" b="1" kern="10" dirty="0">
              <a:ln w="9525">
                <a:round/>
                <a:headEnd/>
                <a:tailEnd/>
              </a:ln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908720"/>
            <a:ext cx="824647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Вчитель історії </a:t>
            </a:r>
            <a:r>
              <a:rPr lang="uk-UA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Скалатської</a:t>
            </a: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загальноосвітньої </a:t>
            </a: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школи 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I-III </a:t>
            </a: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ступенів </a:t>
            </a:r>
            <a:r>
              <a:rPr lang="uk-UA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Підволочиського</a:t>
            </a: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району 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Вчитель першої </a:t>
            </a: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категорії</a:t>
            </a:r>
          </a:p>
          <a:p>
            <a:pPr>
              <a:defRPr/>
            </a:pP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Стаж </a:t>
            </a: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роботи – 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років</a:t>
            </a:r>
          </a:p>
          <a:p>
            <a:pPr>
              <a:defRPr/>
            </a:pPr>
            <a:endParaRPr lang="uk-UA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3928" y="2060848"/>
            <a:ext cx="4780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Стаж роботи  класного керівника – 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років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9218"/>
            <a:ext cx="9144000" cy="692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9075" y="227013"/>
            <a:ext cx="8385373" cy="754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Організація</a:t>
            </a: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4000" b="1" i="1" dirty="0" err="1" smtClean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співпраці</a:t>
            </a: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</a:t>
            </a: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батьками</a:t>
            </a:r>
          </a:p>
        </p:txBody>
      </p:sp>
      <p:graphicFrame>
        <p:nvGraphicFramePr>
          <p:cNvPr id="5" name="Group 121"/>
          <p:cNvGraphicFramePr>
            <a:graphicFrameLocks noGrp="1"/>
          </p:cNvGraphicFramePr>
          <p:nvPr/>
        </p:nvGraphicFramePr>
        <p:xfrm>
          <a:off x="1187624" y="1340768"/>
          <a:ext cx="1800225" cy="79057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800225"/>
              </a:tblGrid>
              <a:tr h="790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Батьківські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збори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graphicFrame>
        <p:nvGraphicFramePr>
          <p:cNvPr id="6" name="Group 121"/>
          <p:cNvGraphicFramePr>
            <a:graphicFrameLocks noGrp="1"/>
          </p:cNvGraphicFramePr>
          <p:nvPr/>
        </p:nvGraphicFramePr>
        <p:xfrm>
          <a:off x="1979712" y="5157192"/>
          <a:ext cx="1800225" cy="79057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800225"/>
              </a:tblGrid>
              <a:tr h="790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Телефон довіри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graphicFrame>
        <p:nvGraphicFramePr>
          <p:cNvPr id="7" name="Group 121"/>
          <p:cNvGraphicFramePr>
            <a:graphicFrameLocks noGrp="1"/>
          </p:cNvGraphicFramePr>
          <p:nvPr/>
        </p:nvGraphicFramePr>
        <p:xfrm>
          <a:off x="4644008" y="5157192"/>
          <a:ext cx="1800225" cy="79057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800225"/>
              </a:tblGrid>
              <a:tr h="790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Батьківські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рейди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graphicFrame>
        <p:nvGraphicFramePr>
          <p:cNvPr id="8" name="Group 121"/>
          <p:cNvGraphicFramePr>
            <a:graphicFrameLocks noGrp="1"/>
          </p:cNvGraphicFramePr>
          <p:nvPr/>
        </p:nvGraphicFramePr>
        <p:xfrm>
          <a:off x="6084168" y="3933056"/>
          <a:ext cx="1800225" cy="79057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800225"/>
              </a:tblGrid>
              <a:tr h="790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Круглі столи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graphicFrame>
        <p:nvGraphicFramePr>
          <p:cNvPr id="9" name="Group 121"/>
          <p:cNvGraphicFramePr>
            <a:graphicFrameLocks noGrp="1"/>
          </p:cNvGraphicFramePr>
          <p:nvPr/>
        </p:nvGraphicFramePr>
        <p:xfrm>
          <a:off x="6876256" y="2636912"/>
          <a:ext cx="1800225" cy="79057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800225"/>
              </a:tblGrid>
              <a:tr h="790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Семінари-тренінги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graphicFrame>
        <p:nvGraphicFramePr>
          <p:cNvPr id="10" name="Group 121"/>
          <p:cNvGraphicFramePr>
            <a:graphicFrameLocks noGrp="1"/>
          </p:cNvGraphicFramePr>
          <p:nvPr/>
        </p:nvGraphicFramePr>
        <p:xfrm>
          <a:off x="6228184" y="1340768"/>
          <a:ext cx="1800225" cy="79057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800225"/>
              </a:tblGrid>
              <a:tr h="790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Батьківський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всеобуч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graphicFrame>
        <p:nvGraphicFramePr>
          <p:cNvPr id="11" name="Group 121"/>
          <p:cNvGraphicFramePr>
            <a:graphicFrameLocks noGrp="1"/>
          </p:cNvGraphicFramePr>
          <p:nvPr/>
        </p:nvGraphicFramePr>
        <p:xfrm>
          <a:off x="3779912" y="1124744"/>
          <a:ext cx="1800225" cy="79057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800225"/>
              </a:tblGrid>
              <a:tr h="790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Родинні свята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graphicFrame>
        <p:nvGraphicFramePr>
          <p:cNvPr id="12" name="Group 121"/>
          <p:cNvGraphicFramePr>
            <a:graphicFrameLocks noGrp="1"/>
          </p:cNvGraphicFramePr>
          <p:nvPr/>
        </p:nvGraphicFramePr>
        <p:xfrm>
          <a:off x="179512" y="2564904"/>
          <a:ext cx="1800225" cy="79057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800225"/>
              </a:tblGrid>
              <a:tr h="790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Дні відкритих дверей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graphicFrame>
        <p:nvGraphicFramePr>
          <p:cNvPr id="13" name="Group 121"/>
          <p:cNvGraphicFramePr>
            <a:graphicFrameLocks noGrp="1"/>
          </p:cNvGraphicFramePr>
          <p:nvPr/>
        </p:nvGraphicFramePr>
        <p:xfrm>
          <a:off x="539552" y="4005064"/>
          <a:ext cx="1800225" cy="79057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800225"/>
              </a:tblGrid>
              <a:tr h="790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Консультації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graphicFrame>
        <p:nvGraphicFramePr>
          <p:cNvPr id="14" name="Group 10"/>
          <p:cNvGraphicFramePr>
            <a:graphicFrameLocks noGrp="1"/>
          </p:cNvGraphicFramePr>
          <p:nvPr/>
        </p:nvGraphicFramePr>
        <p:xfrm>
          <a:off x="3347864" y="2924944"/>
          <a:ext cx="2376264" cy="10801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376264"/>
              </a:tblGrid>
              <a:tr h="1080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Форми</a:t>
                      </a: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роботи</a:t>
                      </a: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5" name="Line 119"/>
          <p:cNvSpPr>
            <a:spLocks noChangeShapeType="1"/>
          </p:cNvSpPr>
          <p:nvPr/>
        </p:nvSpPr>
        <p:spPr bwMode="auto">
          <a:xfrm flipV="1">
            <a:off x="4572000" y="1988838"/>
            <a:ext cx="72008" cy="8640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" name="Line 119"/>
          <p:cNvSpPr>
            <a:spLocks noChangeShapeType="1"/>
          </p:cNvSpPr>
          <p:nvPr/>
        </p:nvSpPr>
        <p:spPr bwMode="auto">
          <a:xfrm flipV="1">
            <a:off x="5724128" y="2132856"/>
            <a:ext cx="936178" cy="9361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" name="Line 119"/>
          <p:cNvSpPr>
            <a:spLocks noChangeShapeType="1"/>
          </p:cNvSpPr>
          <p:nvPr/>
        </p:nvSpPr>
        <p:spPr bwMode="auto">
          <a:xfrm flipH="1">
            <a:off x="2915816" y="4077072"/>
            <a:ext cx="1008112" cy="10801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" name="Line 119"/>
          <p:cNvSpPr>
            <a:spLocks noChangeShapeType="1"/>
          </p:cNvSpPr>
          <p:nvPr/>
        </p:nvSpPr>
        <p:spPr bwMode="auto">
          <a:xfrm>
            <a:off x="4788024" y="4005064"/>
            <a:ext cx="648072" cy="1152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" name="Line 119"/>
          <p:cNvSpPr>
            <a:spLocks noChangeShapeType="1"/>
          </p:cNvSpPr>
          <p:nvPr/>
        </p:nvSpPr>
        <p:spPr bwMode="auto">
          <a:xfrm>
            <a:off x="5508104" y="4005064"/>
            <a:ext cx="576064" cy="3600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" name="Line 119"/>
          <p:cNvSpPr>
            <a:spLocks noChangeShapeType="1"/>
          </p:cNvSpPr>
          <p:nvPr/>
        </p:nvSpPr>
        <p:spPr bwMode="auto">
          <a:xfrm flipV="1">
            <a:off x="5724128" y="2924944"/>
            <a:ext cx="1152202" cy="5040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" name="Line 119"/>
          <p:cNvSpPr>
            <a:spLocks noChangeShapeType="1"/>
          </p:cNvSpPr>
          <p:nvPr/>
        </p:nvSpPr>
        <p:spPr bwMode="auto">
          <a:xfrm flipH="1" flipV="1">
            <a:off x="2699792" y="2204862"/>
            <a:ext cx="936104" cy="720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" name="Line 119"/>
          <p:cNvSpPr>
            <a:spLocks noChangeShapeType="1"/>
          </p:cNvSpPr>
          <p:nvPr/>
        </p:nvSpPr>
        <p:spPr bwMode="auto">
          <a:xfrm flipH="1" flipV="1">
            <a:off x="1979712" y="2924942"/>
            <a:ext cx="1368152" cy="5760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" name="Line 119"/>
          <p:cNvSpPr>
            <a:spLocks noChangeShapeType="1"/>
          </p:cNvSpPr>
          <p:nvPr/>
        </p:nvSpPr>
        <p:spPr bwMode="auto">
          <a:xfrm flipH="1">
            <a:off x="2339752" y="4005062"/>
            <a:ext cx="1080120" cy="5040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92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C:\Documents and Settings\23\Рабочий стол\Ігор Васильович\IMG_79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4055690" cy="4949888"/>
          </a:xfrm>
          <a:prstGeom prst="rect">
            <a:avLst/>
          </a:prstGeom>
          <a:noFill/>
        </p:spPr>
      </p:pic>
      <p:sp>
        <p:nvSpPr>
          <p:cNvPr id="5" name="WordArt 13"/>
          <p:cNvSpPr txBox="1">
            <a:spLocks noChangeArrowheads="1" noChangeShapeType="1" noTextEdit="1"/>
          </p:cNvSpPr>
          <p:nvPr/>
        </p:nvSpPr>
        <p:spPr bwMode="auto">
          <a:xfrm>
            <a:off x="395536" y="0"/>
            <a:ext cx="8496944" cy="192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fromWordArt="1" anchor="t" anchorCtr="0" compatLnSpc="1">
            <a:prstTxWarp prst="textCurveUp">
              <a:avLst>
                <a:gd name="adj" fmla="val 40356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0" cap="none" spc="0" normalizeH="0" baseline="0" noProof="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Обмінюємось</a:t>
            </a:r>
            <a:r>
              <a:rPr kumimoji="0" lang="ru-RU" sz="3600" b="1" i="0" u="none" strike="noStrike" kern="10" cap="none" spc="0" normalizeH="0" baseline="0" noProof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 </a:t>
            </a:r>
            <a:r>
              <a:rPr kumimoji="0" lang="ru-RU" sz="3600" b="1" i="0" u="none" strike="noStrike" kern="10" cap="none" spc="0" normalizeH="0" baseline="0" noProof="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досвідом</a:t>
            </a:r>
            <a:endParaRPr kumimoji="0" lang="ru-RU" sz="3600" b="1" i="0" u="none" strike="noStrike" kern="10" cap="none" spc="0" normalizeH="0" baseline="0" noProof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uLnTx/>
              <a:uFillTx/>
              <a:latin typeface="Arial Black"/>
              <a:ea typeface="+mn-ea"/>
              <a:cs typeface="+mn-cs"/>
            </a:endParaRPr>
          </a:p>
        </p:txBody>
      </p:sp>
      <p:pic>
        <p:nvPicPr>
          <p:cNvPr id="6" name="Picture 14" descr="C:\Documents and Settings\23\Рабочий стол\Ігор Васильович\IMG_79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897124" y="2564325"/>
            <a:ext cx="4563891" cy="3358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16"/>
          <p:cNvSpPr>
            <a:spLocks noChangeArrowheads="1" noChangeShapeType="1" noTextEdit="1"/>
          </p:cNvSpPr>
          <p:nvPr/>
        </p:nvSpPr>
        <p:spPr bwMode="auto">
          <a:xfrm>
            <a:off x="467544" y="404664"/>
            <a:ext cx="7992888" cy="93610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6049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Люби </a:t>
            </a:r>
            <a:r>
              <a:rPr lang="ru-RU" sz="3600" kern="10" spc="0" dirty="0" err="1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і</a:t>
            </a:r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 знай </a:t>
            </a:r>
            <a:r>
              <a:rPr lang="ru-RU" sz="3600" kern="10" spc="0" dirty="0" err="1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свій</a:t>
            </a:r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 </a:t>
            </a:r>
            <a:r>
              <a:rPr lang="ru-RU" sz="3600" kern="10" spc="0" dirty="0" err="1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рідний</a:t>
            </a:r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 край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pic>
        <p:nvPicPr>
          <p:cNvPr id="6" name="Picture 8" descr="C:\Documents and Settings\23\Рабочий стол\класний керівник\синевір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2357422" cy="2520280"/>
          </a:xfrm>
          <a:prstGeom prst="rect">
            <a:avLst/>
          </a:prstGeom>
          <a:noFill/>
        </p:spPr>
      </p:pic>
      <p:pic>
        <p:nvPicPr>
          <p:cNvPr id="7" name="Picture 9" descr="C:\Documents and Settings\23\Рабочий стол\класний керівник\кривче - хотин 2010 0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6063" y="4242048"/>
            <a:ext cx="3487937" cy="2615952"/>
          </a:xfrm>
          <a:prstGeom prst="rect">
            <a:avLst/>
          </a:prstGeom>
          <a:noFill/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2428860" y="1500174"/>
            <a:ext cx="6572296" cy="22860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       З метою виховання поваги та любові до рідного краю, культури свого народу, його звичаїв та традицій, шанування історично-культурних цінностей я з моїми вихованцями ось уже п’ятий  рік працюю над проектом “ Люби і знай свій рідний край ”.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b="1" dirty="0" smtClean="0">
                <a:latin typeface="+mj-lt"/>
              </a:rPr>
              <a:t> </a:t>
            </a:r>
            <a:r>
              <a:rPr lang="uk-UA" b="1" dirty="0" smtClean="0">
                <a:latin typeface="+mj-lt"/>
              </a:rPr>
              <a:t>        Ми мандруємо мальовничими куточками нашої Батьківщини, знайомимось з її дивовижними краєвидами , історичними та культурними пам’ятками .</a:t>
            </a:r>
            <a:endParaRPr kumimoji="0" lang="uk-UA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b="1" dirty="0" smtClean="0">
                <a:latin typeface="+mj-lt"/>
              </a:rPr>
              <a:t> </a:t>
            </a:r>
            <a:r>
              <a:rPr lang="uk-UA" b="1" dirty="0" smtClean="0">
                <a:latin typeface="+mj-lt"/>
              </a:rPr>
              <a:t>          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42844" y="4286256"/>
            <a:ext cx="5357850" cy="2109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Люблю я ті міста і села,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b="1" dirty="0" smtClean="0">
                <a:latin typeface="+mj-lt"/>
              </a:rPr>
              <a:t>Де український </a:t>
            </a:r>
            <a:r>
              <a:rPr lang="uk-UA" b="1" dirty="0" err="1" smtClean="0">
                <a:latin typeface="+mj-lt"/>
              </a:rPr>
              <a:t>н</a:t>
            </a:r>
            <a:r>
              <a:rPr lang="uk-UA" b="1" dirty="0" err="1" smtClean="0">
                <a:latin typeface="+mj-lt"/>
              </a:rPr>
              <a:t>арід</a:t>
            </a:r>
            <a:r>
              <a:rPr lang="uk-UA" b="1" dirty="0" smtClean="0">
                <a:latin typeface="+mj-lt"/>
              </a:rPr>
              <a:t> мій –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Бо там душа моя весела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b="1" dirty="0" smtClean="0">
                <a:latin typeface="+mj-lt"/>
              </a:rPr>
              <a:t>Повна посвяти і надій.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Землі тій, Боже, щастя дай,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b="1" dirty="0" smtClean="0">
                <a:latin typeface="+mj-lt"/>
              </a:rPr>
              <a:t>Бо це мій любий рідний край.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8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поїздка в львів 1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5794"/>
            <a:ext cx="3159575" cy="235745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285728"/>
            <a:ext cx="24577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ВУЛИЦЯМИ ЛЬВОВА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8" name="Рисунок 3" descr="C:\Documents and Settings\Администратор\Рабочий стол\класний керівник\кривче - хотин 2010 043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714356"/>
            <a:ext cx="3357554" cy="2428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57852" y="-214338"/>
            <a:ext cx="328614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laze" charset="-52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laze" charset="-52"/>
                <a:ea typeface="Calibri" pitchFamily="34" charset="0"/>
                <a:cs typeface="Times New Roman" pitchFamily="18" charset="0"/>
              </a:rPr>
              <a:t>ПЕЧЕРА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laze" charset="-52"/>
                <a:ea typeface="Calibri" pitchFamily="34" charset="0"/>
                <a:cs typeface="Times New Roman" pitchFamily="18" charset="0"/>
              </a:rPr>
              <a:t>КРИШТАЛЕВА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laze" charset="-52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laze" charset="-52"/>
                <a:ea typeface="Calibri" pitchFamily="34" charset="0"/>
                <a:cs typeface="Times New Roman" pitchFamily="18" charset="0"/>
              </a:rPr>
              <a:t>СЕЛО КРИВЧЕ</a:t>
            </a:r>
            <a:endParaRPr kumimoji="0" lang="uk-UA" sz="18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1" name="Picture 4" descr="вулицями камянц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1310" y="4071942"/>
            <a:ext cx="3382690" cy="264320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715008" y="3571876"/>
            <a:ext cx="34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solidFill>
                  <a:srgbClr val="002060"/>
                </a:solidFill>
              </a:rPr>
              <a:t>ВУЛИЦЯМИ ДРЕВНЬОГО </a:t>
            </a:r>
            <a:endParaRPr lang="uk-UA" b="1" i="1" dirty="0" smtClean="0">
              <a:solidFill>
                <a:srgbClr val="002060"/>
              </a:solidFill>
            </a:endParaRPr>
          </a:p>
          <a:p>
            <a:pPr algn="ctr"/>
            <a:r>
              <a:rPr lang="uk-UA" b="1" i="1" dirty="0" err="1" smtClean="0">
                <a:solidFill>
                  <a:srgbClr val="002060"/>
                </a:solidFill>
              </a:rPr>
              <a:t>КАМ'ЯНЦЯ</a:t>
            </a:r>
            <a:endParaRPr lang="ru-RU" b="1" i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3" name="Picture 5" descr="чернеча гора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4143380"/>
            <a:ext cx="3228077" cy="2500330"/>
          </a:xfrm>
          <a:prstGeom prst="rect">
            <a:avLst/>
          </a:prstGeom>
          <a:noFill/>
        </p:spPr>
      </p:pic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3714752"/>
            <a:ext cx="2857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uk-UA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ТАРАСОВІЙ МОГИЛІ</a:t>
            </a:r>
            <a:endParaRPr kumimoji="0" lang="uk-UA" sz="1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</p:txBody>
      </p:sp>
      <p:pic>
        <p:nvPicPr>
          <p:cNvPr id="15" name="Picture 7" descr="софіївка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2357430"/>
            <a:ext cx="3281483" cy="2428892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3643306" y="2500306"/>
            <a:ext cx="22333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i="1" dirty="0">
                <a:latin typeface="+mj-lt"/>
              </a:rPr>
              <a:t>ПАРК « СОФІЇВКА</a:t>
            </a:r>
            <a:r>
              <a:rPr lang="uk-UA" b="1" i="1" dirty="0">
                <a:latin typeface="+mj-lt"/>
              </a:rPr>
              <a:t>»</a:t>
            </a:r>
            <a:endParaRPr lang="ru-RU" b="1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9218"/>
            <a:ext cx="9144000" cy="692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замок мукачево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57166"/>
            <a:ext cx="3513438" cy="26003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6215074" y="285728"/>
            <a:ext cx="24743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i="1" dirty="0" smtClean="0">
                <a:solidFill>
                  <a:srgbClr val="C00000"/>
                </a:solidFill>
                <a:latin typeface="+mj-lt"/>
              </a:rPr>
              <a:t>Мукачівський замок</a:t>
            </a:r>
            <a:endParaRPr lang="ru-RU" sz="2000" b="1" i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8" name="Picture 10" descr="коломия музей писан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18171">
            <a:off x="214282" y="214290"/>
            <a:ext cx="2177879" cy="28778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 rot="20642502">
            <a:off x="246710" y="296192"/>
            <a:ext cx="11715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i="1" dirty="0" smtClean="0">
                <a:solidFill>
                  <a:srgbClr val="C00000"/>
                </a:solidFill>
                <a:latin typeface="+mj-lt"/>
              </a:rPr>
              <a:t>Коломия</a:t>
            </a:r>
            <a:endParaRPr lang="ru-RU" sz="2000" b="1" i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0" name="Рисунок 7" descr="C:\Documents and Settings\Администратор\Рабочий стол\класний керівник\скелі довбуша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92930">
            <a:off x="5658381" y="3722173"/>
            <a:ext cx="3303509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" name="Picture 12" descr="ліс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20025">
            <a:off x="196520" y="3926739"/>
            <a:ext cx="2754791" cy="20611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8" descr="карпати"/>
          <p:cNvPicPr>
            <a:picLocks noChangeAspect="1" noChangeArrowheads="1"/>
          </p:cNvPicPr>
          <p:nvPr/>
        </p:nvPicPr>
        <p:blipFill>
          <a:blip r:embed="rId7" cstate="print"/>
          <a:srcRect l="2290" t="6892" r="-390"/>
          <a:stretch>
            <a:fillRect/>
          </a:stretch>
        </p:blipFill>
        <p:spPr bwMode="auto">
          <a:xfrm>
            <a:off x="2500298" y="1928802"/>
            <a:ext cx="4071966" cy="28956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3214678" y="4071942"/>
            <a:ext cx="24143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i="1" dirty="0" smtClean="0">
                <a:solidFill>
                  <a:srgbClr val="FFFF00"/>
                </a:solidFill>
                <a:latin typeface="+mj-lt"/>
              </a:rPr>
              <a:t>Українські Карпати</a:t>
            </a:r>
            <a:endParaRPr lang="ru-RU" sz="2000" b="1" i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72198" y="6000768"/>
            <a:ext cx="25178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i="1" dirty="0" smtClean="0">
                <a:solidFill>
                  <a:srgbClr val="C00000"/>
                </a:solidFill>
                <a:latin typeface="+mj-lt"/>
              </a:rPr>
              <a:t>Стежками Довбуша</a:t>
            </a:r>
            <a:endParaRPr lang="ru-RU" sz="2000" b="1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0383804">
            <a:off x="704491" y="5645418"/>
            <a:ext cx="25565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i="1" dirty="0" smtClean="0">
                <a:solidFill>
                  <a:srgbClr val="C00000"/>
                </a:solidFill>
                <a:latin typeface="+mj-lt"/>
              </a:rPr>
              <a:t>На гірському привалі</a:t>
            </a:r>
            <a:endParaRPr lang="ru-RU" sz="2000" b="1" i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92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3528" y="188640"/>
            <a:ext cx="856895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err="1" smtClean="0">
                <a:solidFill>
                  <a:srgbClr val="0000CC"/>
                </a:solidFill>
                <a:latin typeface="+mj-lt"/>
              </a:rPr>
              <a:t>Якими</a:t>
            </a:r>
            <a:r>
              <a:rPr lang="ru-RU" sz="4400" b="1" i="1" dirty="0" smtClean="0">
                <a:solidFill>
                  <a:srgbClr val="0000CC"/>
                </a:solidFill>
                <a:latin typeface="+mj-lt"/>
              </a:rPr>
              <a:t> я хочу </a:t>
            </a:r>
            <a:r>
              <a:rPr lang="ru-RU" sz="4400" b="1" i="1" dirty="0" err="1" smtClean="0">
                <a:solidFill>
                  <a:srgbClr val="0000CC"/>
                </a:solidFill>
                <a:latin typeface="+mj-lt"/>
              </a:rPr>
              <a:t>бачити</a:t>
            </a:r>
            <a:r>
              <a:rPr lang="ru-RU" sz="4400" b="1" i="1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ru-RU" sz="4400" b="1" i="1" dirty="0" err="1" smtClean="0">
                <a:solidFill>
                  <a:srgbClr val="0000CC"/>
                </a:solidFill>
                <a:latin typeface="+mj-lt"/>
              </a:rPr>
              <a:t>своїх</a:t>
            </a:r>
            <a:r>
              <a:rPr lang="ru-RU" sz="4400" b="1" i="1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ru-RU" sz="4400" b="1" i="1" dirty="0" err="1" smtClean="0">
                <a:solidFill>
                  <a:srgbClr val="0000CC"/>
                </a:solidFill>
                <a:latin typeface="+mj-lt"/>
              </a:rPr>
              <a:t>учнів</a:t>
            </a:r>
            <a:r>
              <a:rPr lang="ru-RU" sz="4400" b="1" i="1" dirty="0" smtClean="0">
                <a:solidFill>
                  <a:srgbClr val="0000CC"/>
                </a:solidFill>
                <a:latin typeface="+mj-lt"/>
              </a:rPr>
              <a:t>:</a:t>
            </a:r>
          </a:p>
          <a:p>
            <a:r>
              <a:rPr lang="ru-RU" sz="2800" dirty="0" smtClean="0">
                <a:latin typeface="+mj-lt"/>
              </a:rPr>
              <a:t>        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Людиною,  в </a:t>
            </a:r>
            <a:r>
              <a:rPr lang="ru-RU" sz="2800" b="1" i="1" dirty="0" err="1" smtClean="0">
                <a:solidFill>
                  <a:schemeClr val="tx2"/>
                </a:solidFill>
                <a:latin typeface="+mj-lt"/>
              </a:rPr>
              <a:t>житті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800" b="1" i="1" dirty="0" err="1" smtClean="0">
                <a:solidFill>
                  <a:schemeClr val="tx2"/>
                </a:solidFill>
                <a:latin typeface="+mj-lt"/>
              </a:rPr>
              <a:t>якої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800" b="1" i="1" dirty="0" err="1" smtClean="0">
                <a:solidFill>
                  <a:schemeClr val="tx2"/>
                </a:solidFill>
                <a:latin typeface="+mj-lt"/>
              </a:rPr>
              <a:t>переважають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800" b="1" i="1" dirty="0" err="1" smtClean="0">
                <a:solidFill>
                  <a:schemeClr val="tx2"/>
                </a:solidFill>
                <a:latin typeface="+mj-lt"/>
              </a:rPr>
              <a:t>мотиви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800" b="1" i="1" dirty="0" err="1" smtClean="0">
                <a:solidFill>
                  <a:schemeClr val="tx2"/>
                </a:solidFill>
                <a:latin typeface="+mj-lt"/>
              </a:rPr>
              <a:t>самовдосконалення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;</a:t>
            </a:r>
          </a:p>
          <a:p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	Людиною, </a:t>
            </a:r>
            <a:r>
              <a:rPr lang="ru-RU" sz="2800" b="1" i="1" dirty="0" err="1" smtClean="0">
                <a:solidFill>
                  <a:schemeClr val="tx2"/>
                </a:solidFill>
                <a:latin typeface="+mj-lt"/>
              </a:rPr>
              <a:t>що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800" b="1" i="1" dirty="0" err="1" smtClean="0">
                <a:solidFill>
                  <a:schemeClr val="tx2"/>
                </a:solidFill>
                <a:latin typeface="+mj-lt"/>
              </a:rPr>
              <a:t>зберігає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800" b="1" i="1" dirty="0" err="1" smtClean="0">
                <a:solidFill>
                  <a:schemeClr val="tx2"/>
                </a:solidFill>
                <a:latin typeface="+mj-lt"/>
              </a:rPr>
              <a:t>інтерес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 до </a:t>
            </a:r>
            <a:r>
              <a:rPr lang="ru-RU" sz="2800" b="1" i="1" dirty="0" err="1" smtClean="0">
                <a:solidFill>
                  <a:schemeClr val="tx2"/>
                </a:solidFill>
                <a:latin typeface="+mj-lt"/>
              </a:rPr>
              <a:t>пізнання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800" b="1" i="1" dirty="0" err="1" smtClean="0">
                <a:solidFill>
                  <a:schemeClr val="tx2"/>
                </a:solidFill>
                <a:latin typeface="+mj-lt"/>
              </a:rPr>
              <a:t>світу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800" b="1" i="1" dirty="0" err="1" smtClean="0">
                <a:solidFill>
                  <a:schemeClr val="tx2"/>
                </a:solidFill>
                <a:latin typeface="+mj-lt"/>
              </a:rPr>
              <a:t>протягом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800" b="1" i="1" dirty="0" err="1" smtClean="0">
                <a:solidFill>
                  <a:schemeClr val="tx2"/>
                </a:solidFill>
                <a:latin typeface="+mj-lt"/>
              </a:rPr>
              <a:t>усього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800" b="1" i="1" dirty="0" err="1" smtClean="0">
                <a:solidFill>
                  <a:schemeClr val="tx2"/>
                </a:solidFill>
                <a:latin typeface="+mj-lt"/>
              </a:rPr>
              <a:t>життя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;</a:t>
            </a:r>
          </a:p>
          <a:p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	Людиною </a:t>
            </a:r>
            <a:r>
              <a:rPr lang="ru-RU" sz="2800" b="1" i="1" dirty="0" err="1" smtClean="0">
                <a:solidFill>
                  <a:schemeClr val="tx2"/>
                </a:solidFill>
                <a:latin typeface="+mj-lt"/>
              </a:rPr>
              <a:t>вільною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, яка </a:t>
            </a:r>
            <a:r>
              <a:rPr lang="ru-RU" sz="2800" b="1" i="1" dirty="0" err="1" smtClean="0">
                <a:solidFill>
                  <a:schemeClr val="tx2"/>
                </a:solidFill>
                <a:latin typeface="+mj-lt"/>
              </a:rPr>
              <a:t>усвідомлює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800" b="1" i="1" dirty="0" err="1" smtClean="0">
                <a:solidFill>
                  <a:schemeClr val="tx2"/>
                </a:solidFill>
                <a:latin typeface="+mj-lt"/>
              </a:rPr>
              <a:t>свої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800" b="1" i="1" dirty="0" err="1" smtClean="0">
                <a:solidFill>
                  <a:schemeClr val="tx2"/>
                </a:solidFill>
                <a:latin typeface="+mj-lt"/>
              </a:rPr>
              <a:t>обов</a:t>
            </a:r>
            <a:r>
              <a:rPr lang="en-US" sz="2800" b="1" i="1" dirty="0" smtClean="0">
                <a:solidFill>
                  <a:schemeClr val="tx2"/>
                </a:solidFill>
                <a:latin typeface="+mj-lt"/>
              </a:rPr>
              <a:t>’</a:t>
            </a:r>
            <a:r>
              <a:rPr lang="uk-UA" sz="2800" b="1" i="1" dirty="0" err="1" smtClean="0">
                <a:solidFill>
                  <a:schemeClr val="tx2"/>
                </a:solidFill>
                <a:latin typeface="+mj-lt"/>
              </a:rPr>
              <a:t>язки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800" b="1" i="1" dirty="0" err="1" smtClean="0">
                <a:solidFill>
                  <a:schemeClr val="tx2"/>
                </a:solidFill>
                <a:latin typeface="+mj-lt"/>
              </a:rPr>
              <a:t>і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800" b="1" i="1" dirty="0" err="1" smtClean="0">
                <a:solidFill>
                  <a:schemeClr val="tx2"/>
                </a:solidFill>
                <a:latin typeface="+mj-lt"/>
              </a:rPr>
              <a:t>визнає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 права </a:t>
            </a:r>
            <a:r>
              <a:rPr lang="ru-RU" sz="2800" b="1" i="1" dirty="0" err="1" smtClean="0">
                <a:solidFill>
                  <a:schemeClr val="tx2"/>
                </a:solidFill>
                <a:latin typeface="+mj-lt"/>
              </a:rPr>
              <a:t>інших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 людей </a:t>
            </a:r>
            <a:r>
              <a:rPr lang="ru-RU" sz="2800" b="1" i="1" dirty="0" err="1" smtClean="0">
                <a:solidFill>
                  <a:schemeClr val="tx2"/>
                </a:solidFill>
                <a:latin typeface="+mj-lt"/>
              </a:rPr>
              <a:t>з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800" b="1" i="1" dirty="0" err="1" smtClean="0">
                <a:solidFill>
                  <a:schemeClr val="tx2"/>
                </a:solidFill>
                <a:latin typeface="+mj-lt"/>
              </a:rPr>
              <a:t>їхніми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800" b="1" i="1" dirty="0" err="1" smtClean="0">
                <a:solidFill>
                  <a:schemeClr val="tx2"/>
                </a:solidFill>
                <a:latin typeface="+mj-lt"/>
              </a:rPr>
              <a:t>переконаннями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 та </a:t>
            </a:r>
            <a:r>
              <a:rPr lang="ru-RU" sz="2800" b="1" i="1" dirty="0" err="1" smtClean="0">
                <a:solidFill>
                  <a:schemeClr val="tx2"/>
                </a:solidFill>
                <a:latin typeface="+mj-lt"/>
              </a:rPr>
              <a:t>віросповіданнями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;</a:t>
            </a:r>
          </a:p>
          <a:p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	Людиною, </a:t>
            </a:r>
            <a:r>
              <a:rPr lang="ru-RU" sz="2800" b="1" i="1" dirty="0" err="1" smtClean="0">
                <a:solidFill>
                  <a:schemeClr val="tx2"/>
                </a:solidFill>
                <a:latin typeface="+mj-lt"/>
              </a:rPr>
              <a:t>що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800" b="1" i="1" dirty="0" err="1" smtClean="0">
                <a:solidFill>
                  <a:schemeClr val="tx2"/>
                </a:solidFill>
                <a:latin typeface="+mj-lt"/>
              </a:rPr>
              <a:t>знає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800" b="1" i="1" dirty="0" err="1" smtClean="0">
                <a:solidFill>
                  <a:schemeClr val="tx2"/>
                </a:solidFill>
                <a:latin typeface="+mj-lt"/>
              </a:rPr>
              <a:t>свій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800" b="1" i="1" dirty="0" err="1" smtClean="0">
                <a:solidFill>
                  <a:schemeClr val="tx2"/>
                </a:solidFill>
                <a:latin typeface="+mj-lt"/>
              </a:rPr>
              <a:t>родовід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, малу </a:t>
            </a:r>
            <a:r>
              <a:rPr lang="ru-RU" sz="2800" b="1" i="1" dirty="0" err="1" smtClean="0">
                <a:solidFill>
                  <a:schemeClr val="tx2"/>
                </a:solidFill>
                <a:latin typeface="+mj-lt"/>
              </a:rPr>
              <a:t>і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800" b="1" i="1" dirty="0" err="1" smtClean="0">
                <a:solidFill>
                  <a:schemeClr val="tx2"/>
                </a:solidFill>
                <a:latin typeface="+mj-lt"/>
              </a:rPr>
              <a:t>велику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800" b="1" i="1" dirty="0" err="1" smtClean="0">
                <a:solidFill>
                  <a:schemeClr val="tx2"/>
                </a:solidFill>
                <a:latin typeface="+mj-lt"/>
              </a:rPr>
              <a:t>батьківщину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, </a:t>
            </a:r>
            <a:r>
              <a:rPr lang="ru-RU" sz="2800" b="1" i="1" dirty="0" err="1" smtClean="0">
                <a:solidFill>
                  <a:schemeClr val="tx2"/>
                </a:solidFill>
                <a:latin typeface="+mj-lt"/>
              </a:rPr>
              <a:t>поважає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800" b="1" i="1" dirty="0" err="1" smtClean="0">
                <a:solidFill>
                  <a:schemeClr val="tx2"/>
                </a:solidFill>
                <a:latin typeface="+mj-lt"/>
              </a:rPr>
              <a:t>і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800" b="1" i="1" dirty="0" err="1" smtClean="0">
                <a:solidFill>
                  <a:schemeClr val="tx2"/>
                </a:solidFill>
                <a:latin typeface="+mj-lt"/>
              </a:rPr>
              <a:t>шанує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800" b="1" i="1" dirty="0" err="1" smtClean="0">
                <a:solidFill>
                  <a:schemeClr val="tx2"/>
                </a:solidFill>
                <a:latin typeface="+mj-lt"/>
              </a:rPr>
              <a:t>звичаї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800" b="1" i="1" dirty="0" err="1" smtClean="0">
                <a:solidFill>
                  <a:schemeClr val="tx2"/>
                </a:solidFill>
                <a:latin typeface="+mj-lt"/>
              </a:rPr>
              <a:t>і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800" b="1" i="1" dirty="0" err="1" smtClean="0">
                <a:solidFill>
                  <a:schemeClr val="tx2"/>
                </a:solidFill>
                <a:latin typeface="+mj-lt"/>
              </a:rPr>
              <a:t>традиції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800" b="1" i="1" dirty="0" err="1" smtClean="0">
                <a:solidFill>
                  <a:schemeClr val="tx2"/>
                </a:solidFill>
                <a:latin typeface="+mj-lt"/>
              </a:rPr>
              <a:t>предків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;</a:t>
            </a:r>
          </a:p>
          <a:p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	Людиною, в </a:t>
            </a:r>
            <a:r>
              <a:rPr lang="ru-RU" sz="2800" b="1" i="1" dirty="0" err="1" smtClean="0">
                <a:solidFill>
                  <a:schemeClr val="tx2"/>
                </a:solidFill>
                <a:latin typeface="+mj-lt"/>
              </a:rPr>
              <a:t>основі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800" b="1" i="1" dirty="0" err="1" smtClean="0">
                <a:solidFill>
                  <a:schemeClr val="tx2"/>
                </a:solidFill>
                <a:latin typeface="+mj-lt"/>
              </a:rPr>
              <a:t>вчинків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800" b="1" i="1" dirty="0" err="1" smtClean="0">
                <a:solidFill>
                  <a:schemeClr val="tx2"/>
                </a:solidFill>
                <a:latin typeface="+mj-lt"/>
              </a:rPr>
              <a:t>якої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800" b="1" i="1" dirty="0" err="1" smtClean="0">
                <a:solidFill>
                  <a:schemeClr val="tx2"/>
                </a:solidFill>
                <a:latin typeface="+mj-lt"/>
              </a:rPr>
              <a:t>переважають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800" b="1" i="1" dirty="0" err="1" smtClean="0">
                <a:solidFill>
                  <a:schemeClr val="tx2"/>
                </a:solidFill>
                <a:latin typeface="+mj-lt"/>
              </a:rPr>
              <a:t>добро,милосердя,великодушність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, </a:t>
            </a:r>
            <a:r>
              <a:rPr lang="ru-RU" sz="2800" b="1" i="1" dirty="0" err="1" smtClean="0">
                <a:solidFill>
                  <a:schemeClr val="tx2"/>
                </a:solidFill>
                <a:latin typeface="+mj-lt"/>
              </a:rPr>
              <a:t>щирість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800" b="1" i="1" dirty="0" err="1" smtClean="0">
                <a:solidFill>
                  <a:schemeClr val="tx2"/>
                </a:solidFill>
                <a:latin typeface="+mj-lt"/>
              </a:rPr>
              <a:t>і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800" b="1" i="1" dirty="0" err="1" smtClean="0">
                <a:solidFill>
                  <a:schemeClr val="tx2"/>
                </a:solidFill>
                <a:latin typeface="+mj-lt"/>
              </a:rPr>
              <a:t>порядність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.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23\Рабочий стол\Ігор Васильович\IMG_78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628800"/>
            <a:ext cx="4382270" cy="3168352"/>
          </a:xfrm>
          <a:prstGeom prst="rect">
            <a:avLst/>
          </a:prstGeom>
          <a:noFill/>
        </p:spPr>
      </p:pic>
      <p:sp>
        <p:nvSpPr>
          <p:cNvPr id="6" name="WordArt 14"/>
          <p:cNvSpPr txBox="1">
            <a:spLocks noChangeArrowheads="1" noChangeShapeType="1" noTextEdit="1"/>
          </p:cNvSpPr>
          <p:nvPr/>
        </p:nvSpPr>
        <p:spPr bwMode="auto">
          <a:xfrm>
            <a:off x="683568" y="427038"/>
            <a:ext cx="8460432" cy="1143000"/>
          </a:xfrm>
          <a:prstGeom prst="rect">
            <a:avLst/>
          </a:prstGeom>
        </p:spPr>
        <p:txBody>
          <a:bodyPr vert="horz" wrap="none" lIns="91440" tIns="45720" rIns="91440" bIns="45720" numCol="1" rtlCol="0" fromWordArt="1" anchor="ctr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0" cap="none" spc="-360" normalizeH="0" baseline="0" noProof="0" dirty="0" smtClean="0">
                <a:ln w="12700">
                  <a:solidFill>
                    <a:srgbClr val="205867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uLnTx/>
                <a:uFillTx/>
                <a:latin typeface="Impact"/>
                <a:ea typeface="+mj-ea"/>
                <a:cs typeface="+mj-cs"/>
              </a:rPr>
              <a:t>М</a:t>
            </a:r>
            <a:r>
              <a:rPr kumimoji="0" lang="ru-RU" sz="3600" b="0" i="0" u="none" strike="noStrike" kern="10" cap="none" spc="-360" normalizeH="0" noProof="0" dirty="0" smtClean="0">
                <a:ln w="12700">
                  <a:solidFill>
                    <a:srgbClr val="205867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uLnTx/>
                <a:uFillTx/>
                <a:latin typeface="Impact"/>
                <a:ea typeface="+mj-ea"/>
                <a:cs typeface="+mj-cs"/>
              </a:rPr>
              <a:t> </a:t>
            </a:r>
            <a:r>
              <a:rPr kumimoji="0" lang="ru-RU" sz="3600" b="0" i="0" u="none" strike="noStrike" kern="10" cap="none" spc="-360" normalizeH="0" noProof="0" dirty="0" err="1" smtClean="0">
                <a:ln w="12700">
                  <a:solidFill>
                    <a:srgbClr val="205867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uLnTx/>
                <a:uFillTx/>
                <a:latin typeface="Impact"/>
                <a:ea typeface="+mj-ea"/>
                <a:cs typeface="+mj-cs"/>
              </a:rPr>
              <a:t>і</a:t>
            </a:r>
            <a:r>
              <a:rPr kumimoji="0" lang="ru-RU" sz="3600" b="0" i="0" u="none" strike="noStrike" kern="10" cap="none" spc="-360" normalizeH="0" noProof="0" dirty="0" smtClean="0">
                <a:ln w="12700">
                  <a:solidFill>
                    <a:srgbClr val="205867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uLnTx/>
                <a:uFillTx/>
                <a:latin typeface="Impact"/>
                <a:ea typeface="+mj-ea"/>
                <a:cs typeface="+mj-cs"/>
              </a:rPr>
              <a:t> </a:t>
            </a:r>
            <a:r>
              <a:rPr kumimoji="0" lang="ru-RU" sz="3600" b="0" i="0" u="none" strike="noStrike" kern="10" cap="none" spc="-360" normalizeH="0" baseline="0" noProof="0" dirty="0" err="1" smtClean="0">
                <a:ln w="12700">
                  <a:solidFill>
                    <a:srgbClr val="205867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uLnTx/>
                <a:uFillTx/>
                <a:latin typeface="Impact"/>
                <a:ea typeface="+mj-ea"/>
                <a:cs typeface="+mj-cs"/>
              </a:rPr>
              <a:t>й</a:t>
            </a:r>
            <a:r>
              <a:rPr kumimoji="0" lang="ru-RU" sz="3600" b="0" i="0" u="none" strike="noStrike" kern="10" cap="none" spc="-360" normalizeH="0" baseline="0" noProof="0" dirty="0" smtClean="0">
                <a:ln w="12700">
                  <a:solidFill>
                    <a:srgbClr val="205867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uLnTx/>
                <a:uFillTx/>
                <a:latin typeface="Impact"/>
                <a:ea typeface="+mj-ea"/>
                <a:cs typeface="+mj-cs"/>
              </a:rPr>
              <a:t> 9-Б</a:t>
            </a:r>
          </a:p>
        </p:txBody>
      </p:sp>
      <p:pic>
        <p:nvPicPr>
          <p:cNvPr id="8" name="Picture 2" descr="C:\Documents and Settings\23\Рабочий стол\фото на конкурс\IMG_77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84784"/>
            <a:ext cx="3774762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251520" y="476672"/>
            <a:ext cx="3786187" cy="13573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79994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Моє</a:t>
            </a:r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ru-RU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педагогічне</a:t>
            </a:r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</a:p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кредо</a:t>
            </a:r>
          </a:p>
        </p:txBody>
      </p:sp>
      <p:sp>
        <p:nvSpPr>
          <p:cNvPr id="6" name="Текст 8"/>
          <p:cNvSpPr txBox="1">
            <a:spLocks/>
          </p:cNvSpPr>
          <p:nvPr/>
        </p:nvSpPr>
        <p:spPr>
          <a:xfrm>
            <a:off x="467544" y="2204864"/>
            <a:ext cx="2428875" cy="34051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28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000" b="0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28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2000" b="0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28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3200" b="0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28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</a:t>
            </a:r>
          </a:p>
          <a:p>
            <a:pPr marL="342900" marR="0" lvl="0" indent="-342900" algn="l" defTabSz="9128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28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28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Текст 8"/>
          <p:cNvSpPr txBox="1">
            <a:spLocks/>
          </p:cNvSpPr>
          <p:nvPr/>
        </p:nvSpPr>
        <p:spPr>
          <a:xfrm rot="20786243">
            <a:off x="90172" y="1221216"/>
            <a:ext cx="7779530" cy="169411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28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Бути разом з дітьми і   не</a:t>
            </a:r>
            <a:r>
              <a:rPr kumimoji="0" lang="uk-UA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критись межею,</a:t>
            </a:r>
          </a:p>
          <a:p>
            <a:pPr marL="342900" marR="0" lvl="0" indent="-342900" algn="l" defTabSz="9128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400" b="1" i="1" dirty="0" smtClean="0">
                <a:latin typeface="+mj-lt"/>
                <a:cs typeface="Times New Roman" pitchFamily="18" charset="0"/>
              </a:rPr>
              <a:t>Жити тільки для них – моя доля така.</a:t>
            </a: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endParaRPr lang="uk-UA" sz="2400" b="1" i="1" dirty="0" err="1">
              <a:latin typeface="+mj-lt"/>
              <a:cs typeface="Times New Roman" pitchFamily="18" charset="0"/>
            </a:endParaRPr>
          </a:p>
          <a:p>
            <a:pPr marL="342900" marR="0" lvl="0" indent="-342900" algn="l" defTabSz="9128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Доторкнутися серцем, усміхнутись душею,</a:t>
            </a:r>
          </a:p>
          <a:p>
            <a:pPr marL="342900" marR="0" lvl="0" indent="-342900" algn="l" defTabSz="9128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400" b="1" i="1" dirty="0" smtClean="0">
                <a:latin typeface="+mj-lt"/>
                <a:cs typeface="Times New Roman" pitchFamily="18" charset="0"/>
              </a:rPr>
              <a:t>І горіти – не тліти, від дзвінка до дзвінка…</a:t>
            </a:r>
            <a:endParaRPr kumimoji="0" lang="uk-UA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342900" marR="0" lvl="0" indent="-342900" algn="l" defTabSz="9128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</a:t>
            </a:r>
          </a:p>
          <a:p>
            <a:pPr marL="342900" marR="0" lvl="0" indent="-342900" algn="l" defTabSz="9128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2000" b="0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28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3200" b="0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28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</a:t>
            </a:r>
          </a:p>
          <a:p>
            <a:pPr marL="342900" marR="0" lvl="0" indent="-342900" algn="l" defTabSz="9128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28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28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 rot="19903031">
            <a:off x="3889947" y="2472667"/>
            <a:ext cx="6140278" cy="1000132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>
              <a:defRPr/>
            </a:pPr>
            <a:r>
              <a:rPr lang="uk-UA" sz="3600" kern="10" dirty="0" smtClean="0">
                <a:ln w="9525">
                  <a:round/>
                  <a:headEnd/>
                  <a:tailEnd/>
                </a:ln>
                <a:solidFill>
                  <a:srgbClr val="00B050"/>
                </a:solidFill>
                <a:latin typeface="Impact"/>
              </a:rPr>
              <a:t>Проблема,над якою працюю</a:t>
            </a:r>
            <a:endParaRPr lang="ru-RU" sz="3600" kern="10" dirty="0">
              <a:ln w="9525">
                <a:round/>
                <a:headEnd/>
                <a:tailEnd/>
              </a:ln>
              <a:solidFill>
                <a:srgbClr val="00B050"/>
              </a:solidFill>
              <a:latin typeface="Impact"/>
            </a:endParaRPr>
          </a:p>
        </p:txBody>
      </p:sp>
      <p:sp>
        <p:nvSpPr>
          <p:cNvPr id="9" name="Текст 8"/>
          <p:cNvSpPr txBox="1">
            <a:spLocks/>
          </p:cNvSpPr>
          <p:nvPr/>
        </p:nvSpPr>
        <p:spPr>
          <a:xfrm rot="20786243">
            <a:off x="714093" y="4213617"/>
            <a:ext cx="6893048" cy="169411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28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400" b="1" i="1" dirty="0" smtClean="0">
                <a:latin typeface="+mj-lt"/>
                <a:cs typeface="Times New Roman" pitchFamily="18" charset="0"/>
              </a:rPr>
              <a:t>Формування в учнів гуманістичного світогляду, суспільно-ціннісних орієнтирів, утвердження загальнолюдських морально-етичних норм</a:t>
            </a:r>
            <a:endParaRPr kumimoji="0" lang="uk-UA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342900" marR="0" lvl="0" indent="-342900" algn="l" defTabSz="9128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</a:t>
            </a:r>
          </a:p>
          <a:p>
            <a:pPr marL="342900" marR="0" lvl="0" indent="-342900" algn="l" defTabSz="9128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2000" b="0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28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3200" b="0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28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</a:t>
            </a:r>
          </a:p>
          <a:p>
            <a:pPr marL="342900" marR="0" lvl="0" indent="-342900" algn="l" defTabSz="9128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28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28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043608" y="404664"/>
            <a:ext cx="7632848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FF66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827584" y="260648"/>
            <a:ext cx="7848872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Impact"/>
              </a:rPr>
              <a:t>Завдання моєї виховної діяльності</a:t>
            </a:r>
            <a:endParaRPr lang="ru-RU" sz="3600" b="1" kern="1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Impact"/>
            </a:endParaRPr>
          </a:p>
        </p:txBody>
      </p:sp>
      <p:sp>
        <p:nvSpPr>
          <p:cNvPr id="7" name="Подзаголовок 12"/>
          <p:cNvSpPr txBox="1">
            <a:spLocks/>
          </p:cNvSpPr>
          <p:nvPr/>
        </p:nvSpPr>
        <p:spPr>
          <a:xfrm>
            <a:off x="683568" y="836712"/>
            <a:ext cx="8146728" cy="551723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defTabSz="912813">
              <a:spcBef>
                <a:spcPct val="20000"/>
              </a:spcBef>
              <a:buFont typeface="Wingdings" pitchFamily="2" charset="2"/>
              <a:buChar char="Ø"/>
            </a:pPr>
            <a:r>
              <a:rPr lang="uk-UA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400" b="1" i="1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иховувати</a:t>
            </a:r>
            <a:r>
              <a:rPr lang="uk-UA" sz="2400" b="1" i="1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високі моральні чесноти у підростаючого покоління, формувати український менталітет на основі відродження національних традицій свого народу;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 defTabSz="912813">
              <a:spcBef>
                <a:spcPct val="20000"/>
              </a:spcBef>
              <a:buFont typeface="Wingdings" pitchFamily="2" charset="2"/>
              <a:buChar char="Ø"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uk-UA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створення  атмосфери  емоційної   захищеності, взаєморозуміння, </a:t>
            </a:r>
            <a:r>
              <a:rPr lang="uk-UA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доброзичливості</a:t>
            </a:r>
            <a:r>
              <a:rPr lang="uk-UA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належних умов для морально-духовного становлення </a:t>
            </a:r>
            <a:r>
              <a:rPr lang="uk-UA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</a:p>
          <a:p>
            <a:pPr marL="342900" lvl="0" indent="-342900" defTabSz="912813">
              <a:spcBef>
                <a:spcPct val="20000"/>
              </a:spcBef>
              <a:buFont typeface="Wingdings" pitchFamily="2" charset="2"/>
              <a:buChar char="Ø"/>
            </a:pPr>
            <a:r>
              <a:rPr lang="uk-UA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формувати в дитини вміння володіти собою, повноцінно розвиватися фізично, вести </a:t>
            </a:r>
            <a:r>
              <a:rPr lang="uk-UA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здоровий спосіб </a:t>
            </a:r>
            <a:r>
              <a:rPr lang="uk-UA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</a:p>
          <a:p>
            <a:pPr marL="342900" lvl="0" indent="-342900" defTabSz="912813">
              <a:spcBef>
                <a:spcPct val="20000"/>
              </a:spcBef>
              <a:buFont typeface="Wingdings" pitchFamily="2" charset="2"/>
              <a:buChar char="Ø"/>
            </a:pP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uk-UA" sz="2400" b="1" i="1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виховувати </a:t>
            </a:r>
            <a:r>
              <a:rPr lang="uk-UA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толерантність у </a:t>
            </a:r>
            <a:r>
              <a:rPr lang="uk-UA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стосунках з людьми, в сім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ї, школі, в інших соціальних інституціях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</a:p>
          <a:p>
            <a:pPr marL="342900" marR="0" lvl="0" indent="-342900" algn="l" defTabSz="9128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вчити</a:t>
            </a:r>
            <a:r>
              <a:rPr kumimoji="0" lang="uk-UA" sz="2400" b="1" i="1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особистість </a:t>
            </a:r>
            <a:r>
              <a:rPr kumimoji="0" lang="uk-UA" sz="2400" b="1" i="1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креативно</a:t>
            </a:r>
            <a:r>
              <a:rPr kumimoji="0" lang="uk-UA" sz="2400" b="1" i="1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мислити, бути ерудованими,формувати  щодень свою життєву компетентність.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5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95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95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95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95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260532"/>
            <a:ext cx="9396536" cy="711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Group 71"/>
          <p:cNvGraphicFramePr>
            <a:graphicFrameLocks noGrp="1"/>
          </p:cNvGraphicFramePr>
          <p:nvPr/>
        </p:nvGraphicFramePr>
        <p:xfrm>
          <a:off x="611560" y="1052736"/>
          <a:ext cx="2664295" cy="133502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664295"/>
              </a:tblGrid>
              <a:tr h="1224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Формування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ціннісного ставлення  до власного “Я”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8964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2800" b="1" i="1" dirty="0" smtClean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i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Виховна діяльність – це процес формування особистості як людини, як професіонала, як патріота своєї держави</a:t>
            </a: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Group 71"/>
          <p:cNvGraphicFramePr>
            <a:graphicFrameLocks noGrp="1"/>
          </p:cNvGraphicFramePr>
          <p:nvPr/>
        </p:nvGraphicFramePr>
        <p:xfrm>
          <a:off x="0" y="2852936"/>
          <a:ext cx="2411760" cy="124358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411760"/>
              </a:tblGrid>
              <a:tr h="10081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Формування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ціннісного ставлення до </a:t>
                      </a:r>
                      <a:r>
                        <a:rPr kumimoji="0" lang="uk-UA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суспільста</a:t>
                      </a: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 і держави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graphicFrame>
        <p:nvGraphicFramePr>
          <p:cNvPr id="8" name="Group 71"/>
          <p:cNvGraphicFramePr>
            <a:graphicFrameLocks noGrp="1"/>
          </p:cNvGraphicFramePr>
          <p:nvPr/>
        </p:nvGraphicFramePr>
        <p:xfrm>
          <a:off x="611560" y="5085184"/>
          <a:ext cx="2486873" cy="124358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486873"/>
              </a:tblGrid>
              <a:tr h="1008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Формування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ціннісного ставлення до культури і мистецтва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graphicFrame>
        <p:nvGraphicFramePr>
          <p:cNvPr id="9" name="Group 71"/>
          <p:cNvGraphicFramePr>
            <a:graphicFrameLocks noGrp="1"/>
          </p:cNvGraphicFramePr>
          <p:nvPr/>
        </p:nvGraphicFramePr>
        <p:xfrm>
          <a:off x="5796136" y="1196752"/>
          <a:ext cx="2736304" cy="108019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736304"/>
              </a:tblGrid>
              <a:tr h="1080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Формування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ціннісного ставлення до сім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’</a:t>
                      </a: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ї та родини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graphicFrame>
        <p:nvGraphicFramePr>
          <p:cNvPr id="10" name="Group 71"/>
          <p:cNvGraphicFramePr>
            <a:graphicFrameLocks noGrp="1"/>
          </p:cNvGraphicFramePr>
          <p:nvPr/>
        </p:nvGraphicFramePr>
        <p:xfrm>
          <a:off x="5796136" y="5157192"/>
          <a:ext cx="2160240" cy="124358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160240"/>
              </a:tblGrid>
              <a:tr h="1008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Формування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ціннісного ставлення до праці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graphicFrame>
        <p:nvGraphicFramePr>
          <p:cNvPr id="11" name="Group 71"/>
          <p:cNvGraphicFramePr>
            <a:graphicFrameLocks noGrp="1"/>
          </p:cNvGraphicFramePr>
          <p:nvPr/>
        </p:nvGraphicFramePr>
        <p:xfrm>
          <a:off x="7161183" y="2780928"/>
          <a:ext cx="1982817" cy="124358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982817"/>
              </a:tblGrid>
              <a:tr h="11522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Формування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ціннісного ставлення до природи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13" name="Овал 12"/>
          <p:cNvSpPr/>
          <p:nvPr/>
        </p:nvSpPr>
        <p:spPr>
          <a:xfrm>
            <a:off x="3275856" y="2780928"/>
            <a:ext cx="3024336" cy="1368152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charset="0"/>
              </a:rPr>
              <a:t>Особистість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charset="0"/>
              </a:rPr>
              <a:t>учня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charset="0"/>
              </a:rPr>
              <a:t> 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2915816" y="2420888"/>
            <a:ext cx="108012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627784" y="4005064"/>
            <a:ext cx="1296144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3" idx="2"/>
          </p:cNvCxnSpPr>
          <p:nvPr/>
        </p:nvCxnSpPr>
        <p:spPr>
          <a:xfrm flipH="1" flipV="1">
            <a:off x="2411760" y="3429000"/>
            <a:ext cx="864096" cy="36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5796136" y="2420888"/>
            <a:ext cx="648072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3" idx="6"/>
          </p:cNvCxnSpPr>
          <p:nvPr/>
        </p:nvCxnSpPr>
        <p:spPr>
          <a:xfrm>
            <a:off x="6300192" y="3465004"/>
            <a:ext cx="792088" cy="36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5652120" y="4005064"/>
            <a:ext cx="1152128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9218"/>
            <a:ext cx="9144000" cy="692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58"/>
          <p:cNvSpPr>
            <a:spLocks noChangeArrowheads="1"/>
          </p:cNvSpPr>
          <p:nvPr/>
        </p:nvSpPr>
        <p:spPr bwMode="auto">
          <a:xfrm>
            <a:off x="2555776" y="1340768"/>
            <a:ext cx="2016224" cy="1800225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latin typeface="+mj-lt"/>
              </a:rPr>
              <a:t>Родина</a:t>
            </a:r>
          </a:p>
        </p:txBody>
      </p:sp>
      <p:sp>
        <p:nvSpPr>
          <p:cNvPr id="6" name="Oval 58"/>
          <p:cNvSpPr>
            <a:spLocks noChangeArrowheads="1"/>
          </p:cNvSpPr>
          <p:nvPr/>
        </p:nvSpPr>
        <p:spPr bwMode="auto">
          <a:xfrm>
            <a:off x="4355976" y="1556792"/>
            <a:ext cx="2016224" cy="1800225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000" b="1" dirty="0" smtClean="0"/>
              <a:t>Церква</a:t>
            </a:r>
            <a:endParaRPr lang="ru-RU" sz="2000" b="1" dirty="0"/>
          </a:p>
        </p:txBody>
      </p:sp>
      <p:sp>
        <p:nvSpPr>
          <p:cNvPr id="8" name="Oval 58"/>
          <p:cNvSpPr>
            <a:spLocks noChangeArrowheads="1"/>
          </p:cNvSpPr>
          <p:nvPr/>
        </p:nvSpPr>
        <p:spPr bwMode="auto">
          <a:xfrm>
            <a:off x="4716016" y="2924944"/>
            <a:ext cx="2016224" cy="1800225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000" b="1" dirty="0" smtClean="0"/>
              <a:t>Соціальне </a:t>
            </a:r>
          </a:p>
          <a:p>
            <a:pPr algn="ctr"/>
            <a:r>
              <a:rPr lang="uk-UA" sz="2000" b="1" dirty="0" smtClean="0"/>
              <a:t>середовище</a:t>
            </a:r>
            <a:endParaRPr lang="ru-RU" sz="2000" b="1" dirty="0"/>
          </a:p>
        </p:txBody>
      </p:sp>
      <p:sp>
        <p:nvSpPr>
          <p:cNvPr id="9" name="Oval 58"/>
          <p:cNvSpPr>
            <a:spLocks noChangeArrowheads="1"/>
          </p:cNvSpPr>
          <p:nvPr/>
        </p:nvSpPr>
        <p:spPr bwMode="auto">
          <a:xfrm>
            <a:off x="3563888" y="3933056"/>
            <a:ext cx="2016224" cy="1800225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err="1" smtClean="0"/>
              <a:t>Друзі</a:t>
            </a:r>
            <a:r>
              <a:rPr lang="ru-RU" sz="2000" b="1" dirty="0" smtClean="0"/>
              <a:t>,</a:t>
            </a:r>
          </a:p>
          <a:p>
            <a:pPr algn="ctr"/>
            <a:r>
              <a:rPr lang="ru-RU" sz="2000" b="1" dirty="0" smtClean="0"/>
              <a:t> </a:t>
            </a:r>
            <a:r>
              <a:rPr lang="ru-RU" sz="2000" b="1" dirty="0" err="1"/>
              <a:t>в</a:t>
            </a:r>
            <a:r>
              <a:rPr lang="ru-RU" sz="2000" b="1" dirty="0" err="1" smtClean="0"/>
              <a:t>улиця</a:t>
            </a:r>
            <a:r>
              <a:rPr lang="ru-RU" sz="2000" b="1" dirty="0" smtClean="0"/>
              <a:t> </a:t>
            </a:r>
          </a:p>
          <a:p>
            <a:pPr algn="ctr"/>
            <a:endParaRPr lang="ru-RU" sz="2000" b="1" dirty="0" smtClean="0"/>
          </a:p>
        </p:txBody>
      </p:sp>
      <p:sp>
        <p:nvSpPr>
          <p:cNvPr id="10" name="Oval 58"/>
          <p:cNvSpPr>
            <a:spLocks noChangeArrowheads="1"/>
          </p:cNvSpPr>
          <p:nvPr/>
        </p:nvSpPr>
        <p:spPr bwMode="auto">
          <a:xfrm>
            <a:off x="1115616" y="2420888"/>
            <a:ext cx="2016224" cy="1800225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/>
              <a:t> ЗМІ, </a:t>
            </a:r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   </a:t>
            </a:r>
            <a:r>
              <a:rPr lang="ru-RU" sz="2000" b="1" dirty="0" err="1" smtClean="0"/>
              <a:t>телебачення</a:t>
            </a:r>
            <a:r>
              <a:rPr lang="ru-RU" sz="2000" b="1" dirty="0" smtClean="0"/>
              <a:t>, </a:t>
            </a:r>
          </a:p>
          <a:p>
            <a:pPr algn="ctr"/>
            <a:r>
              <a:rPr lang="ru-RU" sz="2000" b="1" dirty="0" err="1" smtClean="0"/>
              <a:t>інтернет</a:t>
            </a:r>
            <a:endParaRPr lang="ru-RU" sz="2000" b="1" dirty="0" smtClean="0"/>
          </a:p>
        </p:txBody>
      </p:sp>
      <p:sp>
        <p:nvSpPr>
          <p:cNvPr id="12" name="Oval 58"/>
          <p:cNvSpPr>
            <a:spLocks noChangeArrowheads="1"/>
          </p:cNvSpPr>
          <p:nvPr/>
        </p:nvSpPr>
        <p:spPr bwMode="auto">
          <a:xfrm>
            <a:off x="1763688" y="3861048"/>
            <a:ext cx="2016224" cy="1800225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/>
              <a:t> </a:t>
            </a:r>
            <a:r>
              <a:rPr lang="ru-RU" sz="2000" b="1" dirty="0" err="1" smtClean="0"/>
              <a:t>Спортивні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секції</a:t>
            </a:r>
            <a:r>
              <a:rPr lang="ru-RU" sz="2000" b="1" dirty="0" smtClean="0"/>
              <a:t>,</a:t>
            </a:r>
          </a:p>
          <a:p>
            <a:pPr algn="ctr"/>
            <a:r>
              <a:rPr lang="ru-RU" sz="2000" b="1" dirty="0" smtClean="0"/>
              <a:t> </a:t>
            </a:r>
            <a:r>
              <a:rPr lang="ru-RU" sz="2000" b="1" dirty="0" err="1" smtClean="0"/>
              <a:t>гуртки</a:t>
            </a:r>
            <a:endParaRPr lang="ru-RU" sz="2000" b="1" dirty="0" smtClean="0"/>
          </a:p>
        </p:txBody>
      </p:sp>
      <p:sp>
        <p:nvSpPr>
          <p:cNvPr id="13" name="Oval 58"/>
          <p:cNvSpPr>
            <a:spLocks noChangeArrowheads="1"/>
          </p:cNvSpPr>
          <p:nvPr/>
        </p:nvSpPr>
        <p:spPr bwMode="auto">
          <a:xfrm>
            <a:off x="2915816" y="2636912"/>
            <a:ext cx="2016224" cy="1800225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 smtClean="0">
                <a:latin typeface="+mj-lt"/>
              </a:rPr>
              <a:t>УЧЕНЬ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19075" y="0"/>
            <a:ext cx="8313365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Виховне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середовище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</a:t>
            </a:r>
            <a:r>
              <a:rPr kumimoji="0" lang="ru-RU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2800" b="1" i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чинники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ru-RU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які</a:t>
            </a:r>
            <a:r>
              <a:rPr kumimoji="0" lang="ru-RU" sz="2800" b="1" i="1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впливають</a:t>
            </a:r>
            <a:r>
              <a:rPr kumimoji="0" lang="ru-RU" sz="2800" b="1" i="1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на </a:t>
            </a:r>
            <a:r>
              <a:rPr kumimoji="0" lang="ru-RU" sz="2800" b="1" i="1" u="none" strike="noStrike" kern="1200" cap="none" spc="0" normalizeH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формування</a:t>
            </a:r>
            <a:r>
              <a:rPr kumimoji="0" lang="ru-RU" sz="2800" b="1" i="1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особистості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10"/>
          <p:cNvSpPr txBox="1">
            <a:spLocks noChangeArrowheads="1" noChangeShapeType="1" noTextEdit="1"/>
          </p:cNvSpPr>
          <p:nvPr/>
        </p:nvSpPr>
        <p:spPr bwMode="auto">
          <a:xfrm>
            <a:off x="467544" y="1"/>
            <a:ext cx="8424936" cy="1628799"/>
          </a:xfrm>
          <a:prstGeom prst="rect">
            <a:avLst/>
          </a:prstGeom>
        </p:spPr>
        <p:txBody>
          <a:bodyPr vert="horz" wrap="none" lIns="91440" tIns="45720" rIns="91440" bIns="45720" numCol="1" rtlCol="0" fromWordArt="1" anchor="ctr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0" cap="none" spc="0" normalizeH="0" baseline="0" noProof="0" dirty="0" err="1" smtClean="0">
                <a:ln w="19050">
                  <a:solidFill>
                    <a:srgbClr val="FDE9D9"/>
                  </a:solidFill>
                  <a:round/>
                  <a:headEnd/>
                  <a:tailEnd/>
                </a:ln>
                <a:solidFill>
                  <a:srgbClr val="205867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j-ea"/>
                <a:cs typeface="+mj-cs"/>
              </a:rPr>
              <a:t>Форми</a:t>
            </a:r>
            <a:r>
              <a:rPr kumimoji="0" lang="ru-RU" sz="3600" b="0" i="0" u="none" strike="noStrike" kern="10" cap="none" spc="0" normalizeH="0" baseline="0" noProof="0" dirty="0" smtClean="0">
                <a:ln w="19050">
                  <a:solidFill>
                    <a:srgbClr val="FDE9D9"/>
                  </a:solidFill>
                  <a:round/>
                  <a:headEnd/>
                  <a:tailEnd/>
                </a:ln>
                <a:solidFill>
                  <a:srgbClr val="205867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j-ea"/>
                <a:cs typeface="+mj-cs"/>
              </a:rPr>
              <a:t> </a:t>
            </a:r>
            <a:r>
              <a:rPr kumimoji="0" lang="ru-RU" sz="3600" b="0" i="0" u="none" strike="noStrike" kern="10" cap="none" spc="0" normalizeH="0" baseline="0" noProof="0" dirty="0" err="1" smtClean="0">
                <a:ln w="19050">
                  <a:solidFill>
                    <a:srgbClr val="FDE9D9"/>
                  </a:solidFill>
                  <a:round/>
                  <a:headEnd/>
                  <a:tailEnd/>
                </a:ln>
                <a:solidFill>
                  <a:srgbClr val="205867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j-ea"/>
                <a:cs typeface="+mj-cs"/>
              </a:rPr>
              <a:t>моєї</a:t>
            </a:r>
            <a:r>
              <a:rPr kumimoji="0" lang="ru-RU" sz="3600" b="0" i="0" u="none" strike="noStrike" kern="10" cap="none" spc="0" normalizeH="0" baseline="0" noProof="0" dirty="0" smtClean="0">
                <a:ln w="19050">
                  <a:solidFill>
                    <a:srgbClr val="FDE9D9"/>
                  </a:solidFill>
                  <a:round/>
                  <a:headEnd/>
                  <a:tailEnd/>
                </a:ln>
                <a:solidFill>
                  <a:srgbClr val="205867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j-ea"/>
                <a:cs typeface="+mj-cs"/>
              </a:rPr>
              <a:t> </a:t>
            </a:r>
            <a:r>
              <a:rPr kumimoji="0" lang="ru-RU" sz="3600" b="0" i="0" u="none" strike="noStrike" kern="10" cap="none" spc="0" normalizeH="0" baseline="0" noProof="0" dirty="0" err="1" smtClean="0">
                <a:ln w="19050">
                  <a:solidFill>
                    <a:srgbClr val="FDE9D9"/>
                  </a:solidFill>
                  <a:round/>
                  <a:headEnd/>
                  <a:tailEnd/>
                </a:ln>
                <a:solidFill>
                  <a:srgbClr val="205867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j-ea"/>
                <a:cs typeface="+mj-cs"/>
              </a:rPr>
              <a:t>виховної</a:t>
            </a:r>
            <a:r>
              <a:rPr kumimoji="0" lang="ru-RU" sz="3600" b="0" i="0" u="none" strike="noStrike" kern="10" cap="none" spc="0" normalizeH="0" baseline="0" noProof="0" dirty="0" smtClean="0">
                <a:ln w="19050">
                  <a:solidFill>
                    <a:srgbClr val="FDE9D9"/>
                  </a:solidFill>
                  <a:round/>
                  <a:headEnd/>
                  <a:tailEnd/>
                </a:ln>
                <a:solidFill>
                  <a:srgbClr val="205867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j-ea"/>
                <a:cs typeface="+mj-cs"/>
              </a:rPr>
              <a:t> </a:t>
            </a:r>
            <a:r>
              <a:rPr kumimoji="0" lang="ru-RU" sz="3600" b="0" i="0" u="none" strike="noStrike" kern="10" cap="none" spc="0" normalizeH="0" baseline="0" noProof="0" dirty="0" err="1" smtClean="0">
                <a:ln w="19050">
                  <a:solidFill>
                    <a:srgbClr val="FDE9D9"/>
                  </a:solidFill>
                  <a:round/>
                  <a:headEnd/>
                  <a:tailEnd/>
                </a:ln>
                <a:solidFill>
                  <a:srgbClr val="205867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j-ea"/>
                <a:cs typeface="+mj-cs"/>
              </a:rPr>
              <a:t>діяльності</a:t>
            </a:r>
            <a:endParaRPr kumimoji="0" lang="ru-RU" sz="3600" b="0" i="0" u="none" strike="noStrike" kern="10" cap="none" spc="0" normalizeH="0" baseline="0" noProof="0" dirty="0">
              <a:ln w="19050">
                <a:solidFill>
                  <a:srgbClr val="FDE9D9"/>
                </a:solidFill>
                <a:round/>
                <a:headEnd/>
                <a:tailEnd/>
              </a:ln>
              <a:solidFill>
                <a:srgbClr val="205867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Impact"/>
              <a:ea typeface="+mj-ea"/>
              <a:cs typeface="+mj-cs"/>
            </a:endParaRPr>
          </a:p>
        </p:txBody>
      </p:sp>
      <p:pic>
        <p:nvPicPr>
          <p:cNvPr id="6" name="Picture 14" descr="G:\Ігор Васильович\IMG_7892.jpg"/>
          <p:cNvPicPr>
            <a:picLocks noChangeAspect="1" noChangeArrowheads="1"/>
          </p:cNvPicPr>
          <p:nvPr/>
        </p:nvPicPr>
        <p:blipFill>
          <a:blip r:embed="rId3" cstate="print"/>
          <a:srcRect t="23404" r="5760"/>
          <a:stretch>
            <a:fillRect/>
          </a:stretch>
        </p:blipFill>
        <p:spPr bwMode="auto">
          <a:xfrm>
            <a:off x="0" y="3357562"/>
            <a:ext cx="2928926" cy="35004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720" y="1785926"/>
            <a:ext cx="16836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i="1" dirty="0" smtClean="0">
                <a:latin typeface="+mj-lt"/>
              </a:rPr>
              <a:t>Усні журнали</a:t>
            </a:r>
            <a:endParaRPr lang="ru-RU" sz="2000" b="1" i="1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2143116"/>
            <a:ext cx="15001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latin typeface="+mj-lt"/>
              </a:rPr>
              <a:t>      </a:t>
            </a:r>
            <a:r>
              <a:rPr lang="uk-UA" sz="2000" b="1" i="1" dirty="0" err="1" smtClean="0">
                <a:latin typeface="+mj-lt"/>
              </a:rPr>
              <a:t>Ток-шоу</a:t>
            </a:r>
            <a:endParaRPr lang="ru-RU" sz="2000" b="1" i="1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57356" y="2500306"/>
            <a:ext cx="11418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i="1" dirty="0" smtClean="0">
                <a:latin typeface="+mj-lt"/>
              </a:rPr>
              <a:t>Тренінги</a:t>
            </a:r>
            <a:endParaRPr lang="ru-RU" sz="2000" b="1" i="1" dirty="0"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5985" y="3071810"/>
            <a:ext cx="2286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latin typeface="+mj-lt"/>
              </a:rPr>
              <a:t>Прес-конференції</a:t>
            </a:r>
            <a:endParaRPr lang="ru-RU" sz="2000" b="1" i="1" dirty="0"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00562" y="2571744"/>
            <a:ext cx="20717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latin typeface="+mj-lt"/>
              </a:rPr>
              <a:t>Родинні свята</a:t>
            </a:r>
            <a:endParaRPr lang="ru-RU" sz="2000" b="1" i="1" dirty="0"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86051" y="1928802"/>
            <a:ext cx="20717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latin typeface="+mj-lt"/>
              </a:rPr>
              <a:t>Духовні діалоги</a:t>
            </a:r>
            <a:endParaRPr lang="ru-RU" sz="2000" b="1" i="1" dirty="0"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57620" y="2214554"/>
            <a:ext cx="20717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latin typeface="+mj-lt"/>
              </a:rPr>
              <a:t>Поетична свіча</a:t>
            </a:r>
            <a:endParaRPr lang="ru-RU" sz="2000" b="1" i="1" dirty="0"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0628" y="2928934"/>
            <a:ext cx="22145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latin typeface="+mj-lt"/>
              </a:rPr>
              <a:t>Вечори-зустрічі</a:t>
            </a:r>
            <a:endParaRPr lang="ru-RU" sz="2000" b="1" i="1" dirty="0"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43174" y="3571876"/>
            <a:ext cx="2571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latin typeface="+mj-lt"/>
              </a:rPr>
              <a:t>Спортивні змагання</a:t>
            </a:r>
            <a:endParaRPr lang="ru-RU" sz="2000" b="1" i="1" dirty="0"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57818" y="3429000"/>
            <a:ext cx="23574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latin typeface="+mj-lt"/>
              </a:rPr>
              <a:t>Трудовий десант</a:t>
            </a:r>
            <a:endParaRPr lang="ru-RU" sz="2000" b="1" i="1" dirty="0"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14810" y="4429132"/>
            <a:ext cx="8947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i="1" dirty="0" smtClean="0">
                <a:latin typeface="+mj-lt"/>
              </a:rPr>
              <a:t>Бесіди</a:t>
            </a:r>
            <a:endParaRPr lang="ru-RU" sz="2000" b="1" i="1" dirty="0">
              <a:latin typeface="+mj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143240" y="4071942"/>
            <a:ext cx="1785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latin typeface="+mj-lt"/>
              </a:rPr>
              <a:t>Круглі столи</a:t>
            </a:r>
            <a:endParaRPr lang="ru-RU" sz="2000" b="1" i="1" dirty="0">
              <a:latin typeface="+mj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357950" y="4286256"/>
            <a:ext cx="24143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latin typeface="+mj-lt"/>
              </a:rPr>
              <a:t>Години спілкування</a:t>
            </a:r>
            <a:endParaRPr lang="ru-RU" sz="2000" b="1" i="1" dirty="0">
              <a:latin typeface="+mj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86446" y="3786190"/>
            <a:ext cx="32147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latin typeface="+mj-lt"/>
              </a:rPr>
              <a:t>Колективні творчі справи</a:t>
            </a:r>
          </a:p>
          <a:p>
            <a:endParaRPr lang="ru-RU" sz="2000" b="1" i="1" dirty="0">
              <a:latin typeface="+mj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729621" y="4786322"/>
            <a:ext cx="24143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latin typeface="+mj-lt"/>
              </a:rPr>
              <a:t>Проекти</a:t>
            </a:r>
            <a:endParaRPr lang="ru-RU" sz="2000" b="1" i="1" dirty="0">
              <a:latin typeface="+mj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00430" y="4929198"/>
            <a:ext cx="24143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err="1" smtClean="0">
                <a:latin typeface="+mj-lt"/>
              </a:rPr>
              <a:t>Інтернет-форуми</a:t>
            </a:r>
            <a:endParaRPr lang="ru-RU" sz="2000" b="1" i="1" dirty="0">
              <a:latin typeface="+mj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143372" y="5429264"/>
            <a:ext cx="24143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latin typeface="+mj-lt"/>
              </a:rPr>
              <a:t>Агітбригади</a:t>
            </a:r>
            <a:endParaRPr lang="ru-RU" sz="2000" b="1" i="1" dirty="0">
              <a:latin typeface="+mj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729621" y="5286388"/>
            <a:ext cx="24143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err="1" smtClean="0">
                <a:latin typeface="+mj-lt"/>
              </a:rPr>
              <a:t>Волонтерство</a:t>
            </a:r>
            <a:endParaRPr lang="ru-RU" sz="2000" b="1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6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000"/>
                            </p:stCondLst>
                            <p:childTnLst>
                              <p:par>
                                <p:cTn id="7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000"/>
                            </p:stCondLst>
                            <p:childTnLst>
                              <p:par>
                                <p:cTn id="8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0"/>
                            </p:stCondLst>
                            <p:childTnLst>
                              <p:par>
                                <p:cTn id="9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000"/>
                            </p:stCondLst>
                            <p:childTnLst>
                              <p:par>
                                <p:cTn id="9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20" grpId="0"/>
      <p:bldP spid="22" grpId="0"/>
      <p:bldP spid="23" grpId="0"/>
      <p:bldP spid="25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7"/>
          <p:cNvSpPr>
            <a:spLocks noChangeArrowheads="1" noChangeShapeType="1" noTextEdit="1"/>
          </p:cNvSpPr>
          <p:nvPr/>
        </p:nvSpPr>
        <p:spPr bwMode="auto">
          <a:xfrm>
            <a:off x="251520" y="188640"/>
            <a:ext cx="8640960" cy="10781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68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205867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Структура </a:t>
            </a:r>
            <a:r>
              <a:rPr lang="ru-RU" sz="3600" kern="10" spc="0" dirty="0" err="1" smtClean="0">
                <a:ln w="19050">
                  <a:solidFill>
                    <a:srgbClr val="205867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самоврядування</a:t>
            </a:r>
            <a:endParaRPr lang="ru-RU" sz="3600" kern="10" spc="0" dirty="0">
              <a:ln w="19050">
                <a:solidFill>
                  <a:srgbClr val="205867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5" name="Text Box 137"/>
          <p:cNvSpPr txBox="1">
            <a:spLocks noChangeArrowheads="1"/>
          </p:cNvSpPr>
          <p:nvPr/>
        </p:nvSpPr>
        <p:spPr bwMode="auto">
          <a:xfrm>
            <a:off x="3143250" y="1339730"/>
            <a:ext cx="1571625" cy="7852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1600" b="1" u="sng" dirty="0">
                <a:cs typeface="Times New Roman" pitchFamily="18" charset="0"/>
              </a:rPr>
              <a:t>Староста</a:t>
            </a:r>
            <a:endParaRPr lang="ru-RU" sz="1100" dirty="0"/>
          </a:p>
          <a:p>
            <a:pPr algn="ctr" eaLnBrk="0" hangingPunct="0"/>
            <a:r>
              <a:rPr lang="uk-UA" sz="1600" dirty="0" smtClean="0">
                <a:cs typeface="Times New Roman" pitchFamily="18" charset="0"/>
              </a:rPr>
              <a:t>Паламар Василина</a:t>
            </a:r>
            <a:endParaRPr lang="uk-UA" dirty="0"/>
          </a:p>
        </p:txBody>
      </p:sp>
      <p:sp>
        <p:nvSpPr>
          <p:cNvPr id="6" name="Text Box 146"/>
          <p:cNvSpPr txBox="1">
            <a:spLocks noChangeArrowheads="1"/>
          </p:cNvSpPr>
          <p:nvPr/>
        </p:nvSpPr>
        <p:spPr bwMode="auto">
          <a:xfrm>
            <a:off x="3045023" y="2411147"/>
            <a:ext cx="1866305" cy="8058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uk-UA" sz="1600" b="1" u="sng" dirty="0">
                <a:cs typeface="Times New Roman" pitchFamily="18" charset="0"/>
              </a:rPr>
              <a:t>Заступник старости</a:t>
            </a:r>
            <a:endParaRPr lang="ru-RU" sz="1100" dirty="0"/>
          </a:p>
          <a:p>
            <a:pPr algn="ctr" eaLnBrk="0" hangingPunct="0"/>
            <a:r>
              <a:rPr lang="uk-UA" sz="1600" dirty="0" err="1" smtClean="0">
                <a:cs typeface="Times New Roman" pitchFamily="18" charset="0"/>
              </a:rPr>
              <a:t>Гончарик</a:t>
            </a:r>
            <a:r>
              <a:rPr lang="uk-UA" sz="1600" dirty="0" smtClean="0">
                <a:cs typeface="Times New Roman" pitchFamily="18" charset="0"/>
              </a:rPr>
              <a:t> </a:t>
            </a:r>
            <a:r>
              <a:rPr lang="ru-RU" sz="1600" dirty="0" err="1" smtClean="0">
                <a:cs typeface="Times New Roman" pitchFamily="18" charset="0"/>
              </a:rPr>
              <a:t>Олена</a:t>
            </a:r>
            <a:endParaRPr lang="uk-UA" dirty="0"/>
          </a:p>
        </p:txBody>
      </p:sp>
      <p:sp>
        <p:nvSpPr>
          <p:cNvPr id="7" name="Text Box 145"/>
          <p:cNvSpPr txBox="1">
            <a:spLocks noChangeArrowheads="1"/>
          </p:cNvSpPr>
          <p:nvPr/>
        </p:nvSpPr>
        <p:spPr bwMode="auto">
          <a:xfrm>
            <a:off x="2553891" y="3409306"/>
            <a:ext cx="3045023" cy="3090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uk-UA" sz="1600" b="1" u="sng" dirty="0">
                <a:cs typeface="Times New Roman" pitchFamily="18" charset="0"/>
              </a:rPr>
              <a:t>Голови секторів</a:t>
            </a:r>
            <a:endParaRPr lang="uk-UA" dirty="0"/>
          </a:p>
        </p:txBody>
      </p:sp>
      <p:sp>
        <p:nvSpPr>
          <p:cNvPr id="8" name="Text Box 142"/>
          <p:cNvSpPr txBox="1">
            <a:spLocks noChangeArrowheads="1"/>
          </p:cNvSpPr>
          <p:nvPr/>
        </p:nvSpPr>
        <p:spPr bwMode="auto">
          <a:xfrm>
            <a:off x="98227" y="3519195"/>
            <a:ext cx="1669852" cy="82416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uk-UA" sz="1600" b="1" u="sng" dirty="0">
                <a:cs typeface="Times New Roman" pitchFamily="18" charset="0"/>
              </a:rPr>
              <a:t>Навчальний</a:t>
            </a:r>
            <a:endParaRPr lang="ru-RU" sz="1100" dirty="0"/>
          </a:p>
          <a:p>
            <a:pPr algn="ctr" eaLnBrk="0" hangingPunct="0"/>
            <a:r>
              <a:rPr lang="uk-UA" sz="1600" dirty="0" err="1" smtClean="0">
                <a:cs typeface="Times New Roman" pitchFamily="18" charset="0"/>
              </a:rPr>
              <a:t>Мозіль</a:t>
            </a:r>
            <a:r>
              <a:rPr lang="uk-UA" sz="1600" dirty="0" smtClean="0">
                <a:cs typeface="Times New Roman" pitchFamily="18" charset="0"/>
              </a:rPr>
              <a:t> Юлія</a:t>
            </a:r>
            <a:endParaRPr lang="uk-UA" dirty="0"/>
          </a:p>
        </p:txBody>
      </p:sp>
      <p:sp>
        <p:nvSpPr>
          <p:cNvPr id="9" name="Text Box 142"/>
          <p:cNvSpPr txBox="1">
            <a:spLocks noChangeArrowheads="1"/>
          </p:cNvSpPr>
          <p:nvPr/>
        </p:nvSpPr>
        <p:spPr bwMode="auto">
          <a:xfrm>
            <a:off x="6300192" y="3573016"/>
            <a:ext cx="1669852" cy="82416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uk-UA" sz="1600" b="1" u="sng" dirty="0" smtClean="0">
                <a:cs typeface="Times New Roman" pitchFamily="18" charset="0"/>
              </a:rPr>
              <a:t>Прес-центр</a:t>
            </a:r>
            <a:endParaRPr lang="ru-RU" sz="1100" dirty="0"/>
          </a:p>
          <a:p>
            <a:pPr algn="ctr" eaLnBrk="0" hangingPunct="0"/>
            <a:r>
              <a:rPr lang="uk-UA" sz="1600" dirty="0" err="1" smtClean="0">
                <a:cs typeface="Times New Roman" pitchFamily="18" charset="0"/>
              </a:rPr>
              <a:t>Якубець</a:t>
            </a:r>
            <a:r>
              <a:rPr lang="uk-UA" sz="1600" dirty="0" smtClean="0">
                <a:cs typeface="Times New Roman" pitchFamily="18" charset="0"/>
              </a:rPr>
              <a:t> Юрій</a:t>
            </a:r>
            <a:endParaRPr lang="uk-UA" dirty="0"/>
          </a:p>
        </p:txBody>
      </p:sp>
      <p:sp>
        <p:nvSpPr>
          <p:cNvPr id="10" name="Text Box 141"/>
          <p:cNvSpPr txBox="1">
            <a:spLocks noChangeArrowheads="1"/>
          </p:cNvSpPr>
          <p:nvPr/>
        </p:nvSpPr>
        <p:spPr bwMode="auto">
          <a:xfrm>
            <a:off x="755576" y="4653136"/>
            <a:ext cx="1571625" cy="82416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uk-UA" sz="1600" b="1" u="sng" dirty="0">
                <a:cs typeface="Times New Roman" pitchFamily="18" charset="0"/>
              </a:rPr>
              <a:t>Культурно – </a:t>
            </a:r>
            <a:r>
              <a:rPr lang="uk-UA" sz="1600" b="1" u="sng" dirty="0" err="1" smtClean="0">
                <a:cs typeface="Times New Roman" pitchFamily="18" charset="0"/>
              </a:rPr>
              <a:t>массовий</a:t>
            </a:r>
            <a:endParaRPr lang="uk-UA" dirty="0" smtClean="0"/>
          </a:p>
          <a:p>
            <a:pPr algn="ctr" eaLnBrk="0" hangingPunct="0"/>
            <a:r>
              <a:rPr lang="uk-UA" sz="1600" dirty="0" err="1" smtClean="0"/>
              <a:t>Хом</a:t>
            </a:r>
            <a:r>
              <a:rPr lang="en-US" sz="1600" dirty="0" smtClean="0"/>
              <a:t>’</a:t>
            </a:r>
            <a:r>
              <a:rPr lang="uk-UA" sz="1600" dirty="0" smtClean="0"/>
              <a:t>як Оксана</a:t>
            </a:r>
            <a:endParaRPr lang="ru-RU" sz="1600" dirty="0"/>
          </a:p>
        </p:txBody>
      </p:sp>
      <p:sp>
        <p:nvSpPr>
          <p:cNvPr id="11" name="Text Box 141"/>
          <p:cNvSpPr txBox="1">
            <a:spLocks noChangeArrowheads="1"/>
          </p:cNvSpPr>
          <p:nvPr/>
        </p:nvSpPr>
        <p:spPr bwMode="auto">
          <a:xfrm>
            <a:off x="2411760" y="4653136"/>
            <a:ext cx="1571625" cy="82416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uk-UA" sz="1600" b="1" u="sng" dirty="0" err="1" smtClean="0">
                <a:cs typeface="Times New Roman" pitchFamily="18" charset="0"/>
              </a:rPr>
              <a:t>Спортивно–</a:t>
            </a:r>
            <a:r>
              <a:rPr lang="uk-UA" sz="1600" b="1" u="sng" dirty="0" smtClean="0">
                <a:cs typeface="Times New Roman" pitchFamily="18" charset="0"/>
              </a:rPr>
              <a:t> </a:t>
            </a:r>
            <a:r>
              <a:rPr lang="uk-UA" sz="1600" b="1" u="sng" dirty="0" err="1">
                <a:cs typeface="Times New Roman" pitchFamily="18" charset="0"/>
              </a:rPr>
              <a:t>массовий</a:t>
            </a:r>
            <a:endParaRPr lang="ru-RU" sz="1100" dirty="0"/>
          </a:p>
          <a:p>
            <a:pPr algn="ctr" eaLnBrk="0" hangingPunct="0"/>
            <a:r>
              <a:rPr lang="uk-UA" sz="1600" dirty="0" err="1" smtClean="0">
                <a:cs typeface="Times New Roman" pitchFamily="18" charset="0"/>
              </a:rPr>
              <a:t>Федун</a:t>
            </a:r>
            <a:r>
              <a:rPr lang="uk-UA" sz="1600" dirty="0" smtClean="0">
                <a:cs typeface="Times New Roman" pitchFamily="18" charset="0"/>
              </a:rPr>
              <a:t> Волод</a:t>
            </a:r>
            <a:r>
              <a:rPr lang="uk-UA" sz="1600" dirty="0">
                <a:cs typeface="Times New Roman" pitchFamily="18" charset="0"/>
              </a:rPr>
              <a:t>я</a:t>
            </a:r>
            <a:endParaRPr lang="uk-UA" dirty="0"/>
          </a:p>
        </p:txBody>
      </p:sp>
      <p:sp>
        <p:nvSpPr>
          <p:cNvPr id="13" name="Text Box 131"/>
          <p:cNvSpPr txBox="1">
            <a:spLocks noChangeArrowheads="1"/>
          </p:cNvSpPr>
          <p:nvPr/>
        </p:nvSpPr>
        <p:spPr bwMode="auto">
          <a:xfrm>
            <a:off x="2195736" y="5877272"/>
            <a:ext cx="3168352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uk-UA" sz="1600" b="1" u="sng" dirty="0">
                <a:cs typeface="Times New Roman" pitchFamily="18" charset="0"/>
              </a:rPr>
              <a:t>Члени секторів</a:t>
            </a:r>
            <a:endParaRPr lang="uk-UA" dirty="0"/>
          </a:p>
        </p:txBody>
      </p:sp>
      <p:sp>
        <p:nvSpPr>
          <p:cNvPr id="14" name="Line 144"/>
          <p:cNvSpPr>
            <a:spLocks noChangeShapeType="1"/>
          </p:cNvSpPr>
          <p:nvPr/>
        </p:nvSpPr>
        <p:spPr bwMode="auto">
          <a:xfrm>
            <a:off x="3929063" y="2197093"/>
            <a:ext cx="0" cy="20604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" name="Line 144"/>
          <p:cNvSpPr>
            <a:spLocks noChangeShapeType="1"/>
          </p:cNvSpPr>
          <p:nvPr/>
        </p:nvSpPr>
        <p:spPr bwMode="auto">
          <a:xfrm>
            <a:off x="3923928" y="3212976"/>
            <a:ext cx="0" cy="20604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" name="Line 144"/>
          <p:cNvSpPr>
            <a:spLocks noChangeShapeType="1"/>
          </p:cNvSpPr>
          <p:nvPr/>
        </p:nvSpPr>
        <p:spPr bwMode="auto">
          <a:xfrm flipH="1">
            <a:off x="1763688" y="3717032"/>
            <a:ext cx="864096" cy="43204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" name="Line 144"/>
          <p:cNvSpPr>
            <a:spLocks noChangeShapeType="1"/>
          </p:cNvSpPr>
          <p:nvPr/>
        </p:nvSpPr>
        <p:spPr bwMode="auto">
          <a:xfrm flipH="1">
            <a:off x="2123728" y="3717032"/>
            <a:ext cx="1224136" cy="93610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" name="Line 144"/>
          <p:cNvSpPr>
            <a:spLocks noChangeShapeType="1"/>
          </p:cNvSpPr>
          <p:nvPr/>
        </p:nvSpPr>
        <p:spPr bwMode="auto">
          <a:xfrm flipH="1">
            <a:off x="3347864" y="3717032"/>
            <a:ext cx="432048" cy="10081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" name="Line 144"/>
          <p:cNvSpPr>
            <a:spLocks noChangeShapeType="1"/>
          </p:cNvSpPr>
          <p:nvPr/>
        </p:nvSpPr>
        <p:spPr bwMode="auto">
          <a:xfrm>
            <a:off x="4932040" y="3717032"/>
            <a:ext cx="864096" cy="93610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" name="Line 144"/>
          <p:cNvSpPr>
            <a:spLocks noChangeShapeType="1"/>
          </p:cNvSpPr>
          <p:nvPr/>
        </p:nvSpPr>
        <p:spPr bwMode="auto">
          <a:xfrm>
            <a:off x="5508104" y="3717032"/>
            <a:ext cx="864096" cy="43204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" name="Line 144"/>
          <p:cNvSpPr>
            <a:spLocks noChangeShapeType="1"/>
          </p:cNvSpPr>
          <p:nvPr/>
        </p:nvSpPr>
        <p:spPr bwMode="auto">
          <a:xfrm>
            <a:off x="2051720" y="5517232"/>
            <a:ext cx="648072" cy="3600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" name="Line 144"/>
          <p:cNvSpPr>
            <a:spLocks noChangeShapeType="1"/>
          </p:cNvSpPr>
          <p:nvPr/>
        </p:nvSpPr>
        <p:spPr bwMode="auto">
          <a:xfrm flipH="1">
            <a:off x="4788024" y="5445224"/>
            <a:ext cx="864096" cy="43204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" name="Line 144"/>
          <p:cNvSpPr>
            <a:spLocks noChangeShapeType="1"/>
          </p:cNvSpPr>
          <p:nvPr/>
        </p:nvSpPr>
        <p:spPr bwMode="auto">
          <a:xfrm>
            <a:off x="3779912" y="5517232"/>
            <a:ext cx="0" cy="3600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" name="Line 144"/>
          <p:cNvSpPr>
            <a:spLocks noChangeShapeType="1"/>
          </p:cNvSpPr>
          <p:nvPr/>
        </p:nvSpPr>
        <p:spPr bwMode="auto">
          <a:xfrm flipH="1">
            <a:off x="683568" y="4365104"/>
            <a:ext cx="0" cy="172819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" name="Line 144"/>
          <p:cNvSpPr>
            <a:spLocks noChangeShapeType="1"/>
          </p:cNvSpPr>
          <p:nvPr/>
        </p:nvSpPr>
        <p:spPr bwMode="auto">
          <a:xfrm>
            <a:off x="683568" y="6093296"/>
            <a:ext cx="151216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" name="Line 144"/>
          <p:cNvSpPr>
            <a:spLocks noChangeShapeType="1"/>
          </p:cNvSpPr>
          <p:nvPr/>
        </p:nvSpPr>
        <p:spPr bwMode="auto">
          <a:xfrm flipH="1">
            <a:off x="7380312" y="4437112"/>
            <a:ext cx="0" cy="158417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" name="Line 144"/>
          <p:cNvSpPr>
            <a:spLocks noChangeShapeType="1"/>
          </p:cNvSpPr>
          <p:nvPr/>
        </p:nvSpPr>
        <p:spPr bwMode="auto">
          <a:xfrm flipH="1">
            <a:off x="5364088" y="5949280"/>
            <a:ext cx="2016224" cy="7200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" name="Text Box 141"/>
          <p:cNvSpPr txBox="1">
            <a:spLocks noChangeArrowheads="1"/>
          </p:cNvSpPr>
          <p:nvPr/>
        </p:nvSpPr>
        <p:spPr bwMode="auto">
          <a:xfrm>
            <a:off x="5724128" y="4581128"/>
            <a:ext cx="1571625" cy="82416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uk-UA" sz="1600" b="1" u="sng" dirty="0" smtClean="0">
                <a:cs typeface="Times New Roman" pitchFamily="18" charset="0"/>
              </a:rPr>
              <a:t>Трудовий</a:t>
            </a:r>
            <a:endParaRPr lang="ru-RU" sz="1100" dirty="0"/>
          </a:p>
          <a:p>
            <a:pPr algn="ctr" eaLnBrk="0" hangingPunct="0"/>
            <a:r>
              <a:rPr lang="uk-UA" sz="1600" dirty="0" err="1" smtClean="0">
                <a:cs typeface="Times New Roman" pitchFamily="18" charset="0"/>
              </a:rPr>
              <a:t>Потерайко</a:t>
            </a:r>
            <a:r>
              <a:rPr lang="uk-UA" sz="1600" dirty="0" smtClean="0">
                <a:cs typeface="Times New Roman" pitchFamily="18" charset="0"/>
              </a:rPr>
              <a:t> Богдан</a:t>
            </a:r>
            <a:endParaRPr lang="uk-UA" dirty="0"/>
          </a:p>
        </p:txBody>
      </p:sp>
      <p:sp>
        <p:nvSpPr>
          <p:cNvPr id="29" name="Text Box 141"/>
          <p:cNvSpPr txBox="1">
            <a:spLocks noChangeArrowheads="1"/>
          </p:cNvSpPr>
          <p:nvPr/>
        </p:nvSpPr>
        <p:spPr bwMode="auto">
          <a:xfrm>
            <a:off x="4067944" y="4653136"/>
            <a:ext cx="1571625" cy="82416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uk-UA" sz="1600" b="1" u="sng" dirty="0" smtClean="0">
                <a:cs typeface="Times New Roman" pitchFamily="18" charset="0"/>
              </a:rPr>
              <a:t>Волонтери</a:t>
            </a:r>
            <a:endParaRPr lang="ru-RU" sz="1100" dirty="0"/>
          </a:p>
          <a:p>
            <a:pPr algn="ctr" eaLnBrk="0" hangingPunct="0"/>
            <a:r>
              <a:rPr lang="uk-UA" sz="1600" dirty="0" err="1" smtClean="0">
                <a:cs typeface="Times New Roman" pitchFamily="18" charset="0"/>
              </a:rPr>
              <a:t>Голик</a:t>
            </a:r>
            <a:r>
              <a:rPr lang="uk-UA" sz="1600" dirty="0" smtClean="0">
                <a:cs typeface="Times New Roman" pitchFamily="18" charset="0"/>
              </a:rPr>
              <a:t> Юрій</a:t>
            </a:r>
            <a:endParaRPr lang="uk-UA" dirty="0"/>
          </a:p>
        </p:txBody>
      </p:sp>
      <p:sp>
        <p:nvSpPr>
          <p:cNvPr id="31" name="Line 144"/>
          <p:cNvSpPr>
            <a:spLocks noChangeShapeType="1"/>
          </p:cNvSpPr>
          <p:nvPr/>
        </p:nvSpPr>
        <p:spPr bwMode="auto">
          <a:xfrm>
            <a:off x="4499992" y="3717032"/>
            <a:ext cx="216024" cy="10081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" name="Line 144"/>
          <p:cNvSpPr>
            <a:spLocks noChangeShapeType="1"/>
          </p:cNvSpPr>
          <p:nvPr/>
        </p:nvSpPr>
        <p:spPr bwMode="auto">
          <a:xfrm flipH="1">
            <a:off x="4427984" y="5445224"/>
            <a:ext cx="144016" cy="43204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92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C:\Documents and Settings\23\Рабочий стол\фото на конкурс\IMG_78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83725">
            <a:off x="237457" y="185673"/>
            <a:ext cx="2736304" cy="3380088"/>
          </a:xfrm>
          <a:prstGeom prst="rect">
            <a:avLst/>
          </a:prstGeom>
          <a:noFill/>
        </p:spPr>
      </p:pic>
      <p:pic>
        <p:nvPicPr>
          <p:cNvPr id="8" name="Picture 9" descr="C:\Documents and Settings\23\Рабочий стол\фото на конкурс\IMG_78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60648"/>
            <a:ext cx="2864717" cy="3672408"/>
          </a:xfrm>
          <a:prstGeom prst="rect">
            <a:avLst/>
          </a:prstGeom>
          <a:noFill/>
        </p:spPr>
      </p:pic>
      <p:pic>
        <p:nvPicPr>
          <p:cNvPr id="9" name="Picture 10" descr="C:\Documents and Settings\23\Рабочий стол\фото на конкурс\IMG_77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05432">
            <a:off x="574932" y="3429764"/>
            <a:ext cx="3069803" cy="3187872"/>
          </a:xfrm>
          <a:prstGeom prst="rect">
            <a:avLst/>
          </a:prstGeom>
          <a:noFill/>
        </p:spPr>
      </p:pic>
      <p:pic>
        <p:nvPicPr>
          <p:cNvPr id="10" name="Picture 11" descr="C:\Documents and Settings\23\Рабочий стол\Фото Бульбін\getImage (53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645024"/>
            <a:ext cx="4152461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522</Words>
  <Application>Microsoft Office PowerPoint</Application>
  <PresentationFormat>Экран (4:3)</PresentationFormat>
  <Paragraphs>142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Tycoon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22</dc:creator>
  <cp:lastModifiedBy>Admin</cp:lastModifiedBy>
  <cp:revision>47</cp:revision>
  <dcterms:created xsi:type="dcterms:W3CDTF">2012-10-19T15:56:47Z</dcterms:created>
  <dcterms:modified xsi:type="dcterms:W3CDTF">2011-10-21T13:48:18Z</dcterms:modified>
</cp:coreProperties>
</file>