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7" r:id="rId1"/>
  </p:sldMasterIdLst>
  <p:notesMasterIdLst>
    <p:notesMasterId r:id="rId18"/>
  </p:notesMasterIdLst>
  <p:sldIdLst>
    <p:sldId id="347" r:id="rId2"/>
    <p:sldId id="273" r:id="rId3"/>
    <p:sldId id="274" r:id="rId4"/>
    <p:sldId id="275" r:id="rId5"/>
    <p:sldId id="277" r:id="rId6"/>
    <p:sldId id="321" r:id="rId7"/>
    <p:sldId id="304" r:id="rId8"/>
    <p:sldId id="339" r:id="rId9"/>
    <p:sldId id="298" r:id="rId10"/>
    <p:sldId id="299" r:id="rId11"/>
    <p:sldId id="307" r:id="rId12"/>
    <p:sldId id="325" r:id="rId13"/>
    <p:sldId id="309" r:id="rId14"/>
    <p:sldId id="329" r:id="rId15"/>
    <p:sldId id="310" r:id="rId16"/>
    <p:sldId id="34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9900"/>
    <a:srgbClr val="990000"/>
    <a:srgbClr val="99CCFF"/>
    <a:srgbClr val="6699FF"/>
    <a:srgbClr val="660033"/>
    <a:srgbClr val="99FFCC"/>
    <a:srgbClr val="FF4343"/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9" autoAdjust="0"/>
    <p:restoredTop sz="98178" autoAdjust="0"/>
  </p:normalViewPr>
  <p:slideViewPr>
    <p:cSldViewPr>
      <p:cViewPr>
        <p:scale>
          <a:sx n="66" d="100"/>
          <a:sy n="66" d="100"/>
        </p:scale>
        <p:origin x="-34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24E1-268C-4820-995C-C78B4F117F8D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C5AA-BD51-42DF-A207-74B0848384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351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4209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707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246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18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919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177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5AA-BD51-42DF-A207-74B0848384B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5ABBBD-DEF0-4236-B28A-D9B037BDF423}" type="datetimeFigureOut">
              <a:rPr lang="ru-RU" smtClean="0"/>
              <a:pPr/>
              <a:t>28.10.2012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8AD24-DEAD-4D9A-BF84-B8462E6386B5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670">
            <a:off x="-560325" y="366459"/>
            <a:ext cx="10155522" cy="64781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44647">
            <a:off x="5966348" y="898111"/>
            <a:ext cx="3752214" cy="27095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 rot="20734917">
            <a:off x="-46270" y="2299615"/>
            <a:ext cx="61161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 досвіду роботи класного керівника</a:t>
            </a:r>
            <a:endParaRPr lang="ru-RU" sz="4400" b="1" cap="none" spc="0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6963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63"/>
            <a:ext cx="9144000" cy="69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1" y="3500438"/>
            <a:ext cx="2510517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G:\Оксана\DSCN3738.jpg"/>
          <p:cNvPicPr>
            <a:picLocks noChangeAspect="1" noChangeArrowheads="1"/>
          </p:cNvPicPr>
          <p:nvPr/>
        </p:nvPicPr>
        <p:blipFill>
          <a:blip r:embed="rId5" cstate="print"/>
          <a:srcRect l="19123" r="19123"/>
          <a:stretch>
            <a:fillRect/>
          </a:stretch>
        </p:blipFill>
        <p:spPr>
          <a:xfrm>
            <a:off x="4557164" y="3643314"/>
            <a:ext cx="2145582" cy="2851425"/>
          </a:xfrm>
          <a:prstGeom prst="rect">
            <a:avLst/>
          </a:prstGeom>
        </p:spPr>
      </p:pic>
      <p:pic>
        <p:nvPicPr>
          <p:cNvPr id="9" name="Picture 2" descr="C:\Documents and Settings\Admin\Мои документы\Олена Михайлівна\Фотографії\Прибирання 2010р\Зображення06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643314"/>
            <a:ext cx="2071702" cy="2869421"/>
          </a:xfrm>
          <a:prstGeom prst="rect">
            <a:avLst/>
          </a:prstGeom>
          <a:noFill/>
        </p:spPr>
      </p:pic>
      <p:pic>
        <p:nvPicPr>
          <p:cNvPr id="66562" name="Picture 2" descr="C:\Documents and Settings\Admin\Рабочий стол\Милосердя + Садіння дерев\IMG_989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6156249" y="558892"/>
            <a:ext cx="3344811" cy="22270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72198" y="3000372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 “Посади дерево”</a:t>
            </a:r>
            <a:endParaRPr lang="ru-RU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28934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Екскурсії  у природу </a:t>
            </a:r>
            <a:endParaRPr lang="ru-RU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6000768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КТС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“Чисте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довкілля ”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1" descr="D:\Новая папка (2)\2надя2011 весна=літо 5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88755">
            <a:off x="122483" y="109142"/>
            <a:ext cx="2816115" cy="2836980"/>
          </a:xfrm>
          <a:prstGeom prst="ellipse">
            <a:avLst/>
          </a:prstGeom>
          <a:noFill/>
        </p:spPr>
      </p:pic>
      <p:pic>
        <p:nvPicPr>
          <p:cNvPr id="8" name="Picture 9" descr="H:\Оксана\класн.кер 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1480"/>
            <a:ext cx="2928958" cy="2786294"/>
          </a:xfrm>
          <a:prstGeom prst="ellipse">
            <a:avLst/>
          </a:prstGeom>
          <a:noFill/>
        </p:spPr>
      </p:pic>
      <p:pic>
        <p:nvPicPr>
          <p:cNvPr id="15" name="Picture 5" descr="C:\Documents and Settings\admin\Мои документы\Новая папка (4)\DSCN3679.jpg"/>
          <p:cNvPicPr>
            <a:picLocks noChangeAspect="1" noChangeArrowheads="1"/>
          </p:cNvPicPr>
          <p:nvPr/>
        </p:nvPicPr>
        <p:blipFill>
          <a:blip r:embed="rId10" cstate="print"/>
          <a:srcRect l="15700" t="24448" r="24859" b="8731"/>
          <a:stretch>
            <a:fillRect/>
          </a:stretch>
        </p:blipFill>
        <p:spPr bwMode="auto">
          <a:xfrm>
            <a:off x="1928794" y="4071942"/>
            <a:ext cx="2571769" cy="2532512"/>
          </a:xfrm>
          <a:prstGeom prst="ellipse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282" y="5715016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Туристичні походи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0">
              <a:schemeClr val="accent4">
                <a:lumMod val="75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0000">
              <a:srgbClr val="92D050">
                <a:alpha val="11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378"/>
          <a:stretch>
            <a:fillRect/>
          </a:stretch>
        </p:blipFill>
        <p:spPr bwMode="auto">
          <a:xfrm>
            <a:off x="4714876" y="285728"/>
            <a:ext cx="4190626" cy="3393305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73" b="18487"/>
          <a:stretch>
            <a:fillRect/>
          </a:stretch>
        </p:blipFill>
        <p:spPr bwMode="auto">
          <a:xfrm>
            <a:off x="0" y="4500570"/>
            <a:ext cx="3498126" cy="2357430"/>
          </a:xfrm>
          <a:prstGeom prst="ellipse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596" y="2500306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Я</a:t>
            </a:r>
          </a:p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</a:t>
            </a:r>
            <a:endParaRPr lang="ru-RU" sz="2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571612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11993714">
            <a:off x="32589" y="535645"/>
            <a:ext cx="792013" cy="928926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044119">
            <a:off x="7868946" y="1451837"/>
            <a:ext cx="2121510" cy="525301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428728" y="3071810"/>
            <a:ext cx="1500198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Кт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786050" y="4286256"/>
            <a:ext cx="157163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786578" y="4429132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357290" y="3143248"/>
            <a:ext cx="285752" cy="28575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286248" y="5000636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786050" y="4500570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572264" y="5786454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572396" y="2571744"/>
            <a:ext cx="1571604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7858148" y="4429132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500166" y="3143248"/>
            <a:ext cx="1428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800000"/>
                </a:solidFill>
              </a:rPr>
              <a:t>КТС “Школа- наш дім, ми господарі в нім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4500570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800000"/>
                </a:solidFill>
              </a:rPr>
              <a:t>ГКК “Мій професійний вибір: можу +хочу +треба”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071678"/>
            <a:ext cx="1643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800000"/>
                </a:solidFill>
              </a:rPr>
              <a:t>Проведення благодійних акцій</a:t>
            </a:r>
            <a:endParaRPr lang="ru-RU" b="1" i="1" dirty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16" y="4929198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800000"/>
                </a:solidFill>
              </a:rPr>
              <a:t>Участь у трудових десантах</a:t>
            </a:r>
            <a:endParaRPr lang="ru-RU" b="1" i="1" dirty="0">
              <a:solidFill>
                <a:srgbClr val="8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357686" y="3214686"/>
            <a:ext cx="2471632" cy="3643314"/>
            <a:chOff x="4314946" y="3214686"/>
            <a:chExt cx="2471632" cy="3643314"/>
          </a:xfrm>
        </p:grpSpPr>
        <p:sp>
          <p:nvSpPr>
            <p:cNvPr id="15" name="Овал 14"/>
            <p:cNvSpPr/>
            <p:nvPr/>
          </p:nvSpPr>
          <p:spPr>
            <a:xfrm>
              <a:off x="4429124" y="3714752"/>
              <a:ext cx="2286016" cy="3143248"/>
            </a:xfrm>
            <a:prstGeom prst="ellipse">
              <a:avLst/>
            </a:prstGeom>
            <a:solidFill>
              <a:srgbClr val="A50021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14946" y="4709236"/>
              <a:ext cx="2428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 </a:t>
              </a:r>
            </a:p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 праця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 9" descr="C:\Documents and Settings\Admin\Мои документы\Мои рисунки\Организатор клипов (Microsoft)\j043801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3214686"/>
              <a:ext cx="1785950" cy="1785950"/>
            </a:xfrm>
            <a:prstGeom prst="rect">
              <a:avLst/>
            </a:prstGeom>
            <a:noFill/>
          </p:spPr>
        </p:pic>
      </p:grpSp>
      <p:pic>
        <p:nvPicPr>
          <p:cNvPr id="27" name="Picture 7" descr="C:\Documents and Settings\Admin\Мои документы\Мои рисунки\Организатор клипов (Microsoft)\j034340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1765300" cy="174148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715272" y="2928934"/>
            <a:ext cx="1714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800000"/>
                </a:solidFill>
              </a:rPr>
              <a:t>Виставки робіт дитячої творчості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18" y="571480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Monotype Corsiva" pitchFamily="66" charset="0"/>
              </a:rPr>
              <a:t>Формувати ціннісне ставлення до праці починаю з розуміння необхідності бути відповідальним, дисциплінованим, наполегливим. Від вміння організовувати своє робоче </a:t>
            </a:r>
            <a:r>
              <a:rPr lang="uk-UA" sz="2000" b="1" i="1" dirty="0" smtClean="0">
                <a:latin typeface="Monotype Corsiva" pitchFamily="66" charset="0"/>
              </a:rPr>
              <a:t>    місце </a:t>
            </a:r>
            <a:r>
              <a:rPr lang="uk-UA" sz="2000" b="1" i="1" dirty="0" smtClean="0">
                <a:latin typeface="Monotype Corsiva" pitchFamily="66" charset="0"/>
              </a:rPr>
              <a:t>- до усвідомленого вибору професії</a:t>
            </a:r>
            <a:endParaRPr lang="ru-RU" sz="2000" b="1" i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0">
              <a:schemeClr val="accent4">
                <a:lumMod val="75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0000">
              <a:srgbClr val="92D050">
                <a:alpha val="11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0"/>
            <a:ext cx="4667283" cy="3500462"/>
          </a:xfrm>
          <a:prstGeom prst="doubleWav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" name="Picture 1" descr="C:\Documents and Settings\Admin\Мои документы\Олена Михайлівна\карандаші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1" y="4407074"/>
            <a:ext cx="3000396" cy="245092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Милосердя + Садіння дерев\IMG_9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143248"/>
            <a:ext cx="4386274" cy="3289706"/>
          </a:xfrm>
          <a:prstGeom prst="teardrop">
            <a:avLst/>
          </a:prstGeom>
          <a:noFill/>
        </p:spPr>
      </p:pic>
      <p:pic>
        <p:nvPicPr>
          <p:cNvPr id="62467" name="Picture 3" descr="C:\Documents and Settings\Admin\Рабочий стол\Милосердя + Садіння дерев\IMG_98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714620"/>
            <a:ext cx="4143405" cy="3107554"/>
          </a:xfrm>
          <a:prstGeom prst="heart">
            <a:avLst/>
          </a:prstGeom>
          <a:noFill/>
        </p:spPr>
      </p:pic>
      <p:pic>
        <p:nvPicPr>
          <p:cNvPr id="7" name="Picture 2" descr="C:\Documents and Settings\Admin\Рабочий стол\Милосердя + Садіння дерев\IMG_99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3" y="285727"/>
            <a:ext cx="3714777" cy="2786083"/>
          </a:xfrm>
          <a:prstGeom prst="teardrop">
            <a:avLst>
              <a:gd name="adj" fmla="val 115629"/>
            </a:avLst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1643042" y="2143116"/>
            <a:ext cx="2357454" cy="785818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800000"/>
                </a:solidFill>
              </a:rPr>
              <a:t>Допомога лісництву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071934" y="2928934"/>
            <a:ext cx="1928826" cy="785818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800000"/>
              </a:solidFill>
            </a:endParaRPr>
          </a:p>
        </p:txBody>
      </p:sp>
      <p:pic>
        <p:nvPicPr>
          <p:cNvPr id="11" name="Picture 1" descr="C:\Documents and Settings\Admin\Мои документы\Олена Михайлівна\карандаші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7222" y="4407074"/>
            <a:ext cx="3000396" cy="24509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57686" y="300037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800000"/>
                </a:solidFill>
              </a:rPr>
              <a:t>Вироби з відходів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571736" y="5500702"/>
            <a:ext cx="2714644" cy="100013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rgbClr val="800000"/>
                </a:solidFill>
              </a:rPr>
              <a:t>Участь у благодійних акціях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7999">
              <a:srgbClr val="CCFF66"/>
            </a:gs>
            <a:gs pos="36000">
              <a:srgbClr val="99FFCC"/>
            </a:gs>
            <a:gs pos="61000">
              <a:srgbClr val="FF99FF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D:\фото 1Изображение 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2234">
            <a:off x="3354416" y="2378822"/>
            <a:ext cx="3764188" cy="3369518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39" name="Picture 4" descr="C:\Documents and Settings\All Users\Документы\Мои рисунки\випуск оля 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-214338"/>
            <a:ext cx="4001036" cy="3000777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29" name="Picture 6" descr="C:\Documents and Settings\All Users\Документы\Мои рисунки\саша 8 Березня,шевченко 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2918"/>
            <a:ext cx="3900516" cy="371477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57" y="4572008"/>
            <a:ext cx="2190841" cy="2285992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Я</a:t>
            </a:r>
          </a:p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родина</a:t>
            </a:r>
            <a:endParaRPr lang="ru-RU" sz="2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714620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11993714">
            <a:off x="-79840" y="598422"/>
            <a:ext cx="1262382" cy="1507195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044119">
            <a:off x="7868946" y="1451837"/>
            <a:ext cx="2121510" cy="525301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285852" y="3357562"/>
            <a:ext cx="1571636" cy="21431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43109" y="4919486"/>
            <a:ext cx="1643074" cy="19385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429256" y="4500546"/>
            <a:ext cx="1643074" cy="2357454"/>
          </a:xfrm>
          <a:prstGeom prst="ellipse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357290" y="3143248"/>
            <a:ext cx="285752" cy="28575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643438" y="5286388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428860" y="4857760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429520" y="2357430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818000" y="4429132"/>
            <a:ext cx="2682536" cy="2428868"/>
            <a:chOff x="6818000" y="4429132"/>
            <a:chExt cx="2682536" cy="2428868"/>
          </a:xfrm>
        </p:grpSpPr>
        <p:sp>
          <p:nvSpPr>
            <p:cNvPr id="16" name="Овал 15"/>
            <p:cNvSpPr/>
            <p:nvPr/>
          </p:nvSpPr>
          <p:spPr>
            <a:xfrm>
              <a:off x="7000892" y="4429132"/>
              <a:ext cx="2143108" cy="24288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18000" y="5077723"/>
              <a:ext cx="2682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</a:t>
              </a:r>
            </a:p>
            <a:p>
              <a:pPr algn="ctr"/>
              <a:r>
                <a:rPr lang="uk-UA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 мистец</a:t>
              </a:r>
              <a:r>
                <a:rPr lang="uk-UA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12" descr="j02165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811614"/>
            <a:ext cx="2000232" cy="2315104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857620" y="4786298"/>
            <a:ext cx="157163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714744" y="5572140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214942" y="5715016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214686"/>
            <a:ext cx="157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Участь у шкільних вечорах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святах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371475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Конкурси 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пісенні, декламаторів</a:t>
            </a:r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художників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108" y="550070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Випуск тематичних  газет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7620" y="542926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етикету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86380" y="4572008"/>
            <a:ext cx="1928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Участь у гуртках народних ремесел “Фантазія”,</a:t>
            </a:r>
          </a:p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вокальному “Дзвіночок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6710" y="3071810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Класні години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318091">
            <a:off x="736992" y="215765"/>
            <a:ext cx="4703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- ТАЛАНТИ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71481"/>
            <a:ext cx="2928958" cy="25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6858016" y="5357826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8072462" y="4357694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bg2">
                <a:lumMod val="75000"/>
              </a:schemeClr>
            </a:gs>
            <a:gs pos="17999">
              <a:srgbClr val="CCFF66"/>
            </a:gs>
            <a:gs pos="36000">
              <a:srgbClr val="99FFCC"/>
            </a:gs>
            <a:gs pos="61000">
              <a:srgbClr val="FF99FF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фото 1Изображение 468.jpg"/>
          <p:cNvPicPr>
            <a:picLocks noChangeAspect="1" noChangeArrowheads="1"/>
          </p:cNvPicPr>
          <p:nvPr/>
        </p:nvPicPr>
        <p:blipFill>
          <a:blip r:embed="rId3" cstate="print"/>
          <a:srcRect t="3701"/>
          <a:stretch>
            <a:fillRect/>
          </a:stretch>
        </p:blipFill>
        <p:spPr bwMode="auto">
          <a:xfrm>
            <a:off x="4286248" y="3786190"/>
            <a:ext cx="3714776" cy="3600375"/>
          </a:xfrm>
          <a:prstGeom prst="ellipse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7" name="Picture 8" descr="D:\Новая папка (семінар)\PB180196.JPG"/>
          <p:cNvPicPr>
            <a:picLocks noChangeAspect="1" noChangeArrowheads="1"/>
          </p:cNvPicPr>
          <p:nvPr/>
        </p:nvPicPr>
        <p:blipFill>
          <a:blip r:embed="rId4" cstate="print"/>
          <a:srcRect l="16806" t="15528" r="12927" b="6902"/>
          <a:stretch>
            <a:fillRect/>
          </a:stretch>
        </p:blipFill>
        <p:spPr bwMode="auto">
          <a:xfrm>
            <a:off x="0" y="0"/>
            <a:ext cx="2972926" cy="3104785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l="29580"/>
          <a:stretch>
            <a:fillRect/>
          </a:stretch>
        </p:blipFill>
        <p:spPr bwMode="auto">
          <a:xfrm rot="727622">
            <a:off x="6478646" y="372410"/>
            <a:ext cx="1938235" cy="407534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5" name="Picture 17" descr="DSCN0979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7300" r="11533" b="24124"/>
          <a:stretch>
            <a:fillRect/>
          </a:stretch>
        </p:blipFill>
        <p:spPr bwMode="auto">
          <a:xfrm>
            <a:off x="2840977" y="357166"/>
            <a:ext cx="3874163" cy="3643338"/>
          </a:xfrm>
          <a:prstGeom prst="cloudCallou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10" descr="DSCN0806"/>
          <p:cNvPicPr>
            <a:picLocks noChangeAspect="1" noChangeArrowheads="1"/>
          </p:cNvPicPr>
          <p:nvPr/>
        </p:nvPicPr>
        <p:blipFill>
          <a:blip r:embed="rId7" cstate="print"/>
          <a:srcRect b="-6085"/>
          <a:stretch>
            <a:fillRect/>
          </a:stretch>
        </p:blipFill>
        <p:spPr bwMode="auto">
          <a:xfrm>
            <a:off x="0" y="3286124"/>
            <a:ext cx="4507862" cy="3385645"/>
          </a:xfrm>
          <a:prstGeom prst="cloudCallou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Круглая лента лицом вниз 8"/>
          <p:cNvSpPr/>
          <p:nvPr/>
        </p:nvSpPr>
        <p:spPr>
          <a:xfrm>
            <a:off x="0" y="2714620"/>
            <a:ext cx="2857488" cy="714380"/>
          </a:xfrm>
          <a:prstGeom prst="ellipseRibbon">
            <a:avLst/>
          </a:prstGeom>
          <a:solidFill>
            <a:srgbClr val="A35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5643570" y="5929330"/>
            <a:ext cx="3500430" cy="714380"/>
          </a:xfrm>
          <a:prstGeom prst="ellipseRibbon">
            <a:avLst/>
          </a:prstGeom>
          <a:solidFill>
            <a:srgbClr val="A357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Капля 12"/>
          <p:cNvSpPr/>
          <p:nvPr/>
        </p:nvSpPr>
        <p:spPr>
          <a:xfrm rot="15501543">
            <a:off x="3490911" y="5277827"/>
            <a:ext cx="819817" cy="1961588"/>
          </a:xfrm>
          <a:prstGeom prst="teardrop">
            <a:avLst>
              <a:gd name="adj" fmla="val 12713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Капля 13"/>
          <p:cNvSpPr/>
          <p:nvPr/>
        </p:nvSpPr>
        <p:spPr>
          <a:xfrm rot="15501543">
            <a:off x="5380470" y="3307906"/>
            <a:ext cx="1387218" cy="1468569"/>
          </a:xfrm>
          <a:prstGeom prst="teardrop">
            <a:avLst>
              <a:gd name="adj" fmla="val 12713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Капля 14"/>
          <p:cNvSpPr/>
          <p:nvPr/>
        </p:nvSpPr>
        <p:spPr>
          <a:xfrm rot="15501543">
            <a:off x="7556447" y="2871297"/>
            <a:ext cx="1039581" cy="1956976"/>
          </a:xfrm>
          <a:prstGeom prst="teardrop">
            <a:avLst>
              <a:gd name="adj" fmla="val 12713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378638">
            <a:off x="5201642" y="366656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Турнір “Барви рідного слова”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30" y="3357562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патріотичної пісні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278605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веселих, винахідливих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592933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Конкурс- інсценізація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6000768"/>
            <a:ext cx="2005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Ігрова програма</a:t>
            </a:r>
          </a:p>
          <a:p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“Казкова феєрія”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Documents and Settings\All Users\Документы\Мои рисунки\випуск оля 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148" r="-5767"/>
          <a:stretch>
            <a:fillRect/>
          </a:stretch>
        </p:blipFill>
        <p:spPr bwMode="auto">
          <a:xfrm>
            <a:off x="6143636" y="1928802"/>
            <a:ext cx="2000264" cy="2162608"/>
          </a:xfrm>
          <a:prstGeom prst="ellipse">
            <a:avLst/>
          </a:prstGeom>
          <a:noFill/>
        </p:spPr>
      </p:pic>
      <p:pic>
        <p:nvPicPr>
          <p:cNvPr id="36" name="Picture 4" descr="C:\Documents and Settings\All Users\Документы\Мои рисунки\випуск оля 026.jpg"/>
          <p:cNvPicPr>
            <a:picLocks noChangeAspect="1" noChangeArrowheads="1"/>
          </p:cNvPicPr>
          <p:nvPr/>
        </p:nvPicPr>
        <p:blipFill>
          <a:blip r:embed="rId4" cstate="print"/>
          <a:srcRect l="5190"/>
          <a:stretch>
            <a:fillRect/>
          </a:stretch>
        </p:blipFill>
        <p:spPr bwMode="auto">
          <a:xfrm>
            <a:off x="3929058" y="0"/>
            <a:ext cx="2500330" cy="2505829"/>
          </a:xfrm>
          <a:prstGeom prst="ellipse">
            <a:avLst/>
          </a:prstGeom>
          <a:noFill/>
        </p:spPr>
      </p:pic>
      <p:pic>
        <p:nvPicPr>
          <p:cNvPr id="37" name="Picture 8" descr="C:\Documents and Settings\All Users\Документы\Мои рисунки\випуск оля 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00438"/>
            <a:ext cx="2571768" cy="2305725"/>
          </a:xfrm>
          <a:prstGeom prst="ellipse">
            <a:avLst/>
          </a:prstGeom>
          <a:noFill/>
        </p:spPr>
      </p:pic>
      <p:pic>
        <p:nvPicPr>
          <p:cNvPr id="35" name="Picture 6" descr="C:\Documents and Settings\All Users\Документы\Мои рисунки\випуск оля 028.jpg"/>
          <p:cNvPicPr>
            <a:picLocks noChangeAspect="1" noChangeArrowheads="1"/>
          </p:cNvPicPr>
          <p:nvPr/>
        </p:nvPicPr>
        <p:blipFill>
          <a:blip r:embed="rId6" cstate="print"/>
          <a:srcRect r="10957"/>
          <a:stretch>
            <a:fillRect/>
          </a:stretch>
        </p:blipFill>
        <p:spPr bwMode="auto">
          <a:xfrm>
            <a:off x="2786050" y="571480"/>
            <a:ext cx="2083119" cy="2264036"/>
          </a:xfrm>
          <a:prstGeom prst="ellipse">
            <a:avLst/>
          </a:prstGeom>
          <a:noFill/>
        </p:spPr>
      </p:pic>
      <p:pic>
        <p:nvPicPr>
          <p:cNvPr id="32" name="Picture 7" descr="C:\Documents and Settings\All Users\Документы\Мои рисунки\випуск оля 0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93414"/>
            <a:ext cx="3286116" cy="246458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Я</a:t>
            </a:r>
          </a:p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родина</a:t>
            </a:r>
            <a:endParaRPr lang="ru-RU" sz="2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500306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11993714">
            <a:off x="-79840" y="598422"/>
            <a:ext cx="1262382" cy="1507195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044119">
            <a:off x="7772783" y="1451837"/>
            <a:ext cx="2121510" cy="525301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428728" y="3071810"/>
            <a:ext cx="1500198" cy="2000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643174" y="4572008"/>
            <a:ext cx="157163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500562" y="4714884"/>
            <a:ext cx="1571636" cy="2143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357950" y="5000636"/>
            <a:ext cx="1500198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500166" y="3214686"/>
            <a:ext cx="285752" cy="28575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214810" y="5643578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071802" y="4286256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072198" y="5929330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429520" y="3429000"/>
            <a:ext cx="1714480" cy="2214578"/>
            <a:chOff x="7429520" y="2285992"/>
            <a:chExt cx="1714480" cy="2214578"/>
          </a:xfrm>
        </p:grpSpPr>
        <p:sp>
          <p:nvSpPr>
            <p:cNvPr id="23" name="Овал 22"/>
            <p:cNvSpPr/>
            <p:nvPr/>
          </p:nvSpPr>
          <p:spPr>
            <a:xfrm>
              <a:off x="7429520" y="2285992"/>
              <a:ext cx="1714480" cy="2214578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29520" y="2822341"/>
              <a:ext cx="16430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>
                  <a:solidFill>
                    <a:schemeClr val="bg1"/>
                  </a:solidFill>
                </a:rPr>
                <a:t>Я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 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і класний колектив</a:t>
              </a:r>
              <a:endParaRPr lang="uk-UA" sz="2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3143248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самовряду-вання в класі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728" y="371475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Колективні творчі справи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5143512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портфоліо класу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542926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 </a:t>
            </a:r>
          </a:p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думок, </a:t>
            </a:r>
            <a:endParaRPr lang="uk-UA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Вільне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“крісло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9388" y="557214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Корекція відносин в колективі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C:\Documents and Settings\All Users\Документы\Мои рисунки\випуск оля 033.jpg"/>
          <p:cNvPicPr>
            <a:picLocks noChangeAspect="1" noChangeArrowheads="1"/>
          </p:cNvPicPr>
          <p:nvPr/>
        </p:nvPicPr>
        <p:blipFill>
          <a:blip r:embed="rId8" cstate="print"/>
          <a:srcRect l="9804" t="10765" r="17301" b="8458"/>
          <a:stretch>
            <a:fillRect/>
          </a:stretch>
        </p:blipFill>
        <p:spPr bwMode="auto">
          <a:xfrm>
            <a:off x="0" y="-214338"/>
            <a:ext cx="2500330" cy="2575120"/>
          </a:xfrm>
          <a:prstGeom prst="ellipse">
            <a:avLst/>
          </a:prstGeom>
          <a:noFill/>
        </p:spPr>
      </p:pic>
      <p:pic>
        <p:nvPicPr>
          <p:cNvPr id="33" name="Picture 5" descr="C:\Documents and Settings\All Users\Документы\Мои рисунки\випуск оля 027.jpg"/>
          <p:cNvPicPr>
            <a:picLocks noChangeAspect="1" noChangeArrowheads="1"/>
          </p:cNvPicPr>
          <p:nvPr/>
        </p:nvPicPr>
        <p:blipFill>
          <a:blip r:embed="rId9" cstate="print"/>
          <a:srcRect l="12688"/>
          <a:stretch>
            <a:fillRect/>
          </a:stretch>
        </p:blipFill>
        <p:spPr bwMode="auto">
          <a:xfrm>
            <a:off x="1142976" y="1428736"/>
            <a:ext cx="2095809" cy="1939484"/>
          </a:xfrm>
          <a:prstGeom prst="ellipse">
            <a:avLst/>
          </a:prstGeom>
          <a:noFill/>
        </p:spPr>
      </p:pic>
      <p:pic>
        <p:nvPicPr>
          <p:cNvPr id="34" name="Picture 7" descr="C:\Documents and Settings\All Users\Документы\Мои рисунки\випуск оля 0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214554"/>
            <a:ext cx="2174703" cy="2214578"/>
          </a:xfrm>
          <a:prstGeom prst="ellipse">
            <a:avLst/>
          </a:prstGeom>
          <a:noFill/>
        </p:spPr>
      </p:pic>
      <p:pic>
        <p:nvPicPr>
          <p:cNvPr id="38" name="Picture 9" descr="C:\Documents and Settings\All Users\Документы\Мои рисунки\випуск оля 032.jpg"/>
          <p:cNvPicPr>
            <a:picLocks noChangeAspect="1" noChangeArrowheads="1"/>
          </p:cNvPicPr>
          <p:nvPr/>
        </p:nvPicPr>
        <p:blipFill>
          <a:blip r:embed="rId11" cstate="print"/>
          <a:srcRect t="19685"/>
          <a:stretch>
            <a:fillRect/>
          </a:stretch>
        </p:blipFill>
        <p:spPr bwMode="auto">
          <a:xfrm>
            <a:off x="6701408" y="0"/>
            <a:ext cx="2442592" cy="2008121"/>
          </a:xfrm>
          <a:prstGeom prst="ellipse">
            <a:avLst/>
          </a:prstGeom>
          <a:noFill/>
        </p:spPr>
      </p:pic>
      <p:sp>
        <p:nvSpPr>
          <p:cNvPr id="39" name="Овальная выноска 38"/>
          <p:cNvSpPr/>
          <p:nvPr/>
        </p:nvSpPr>
        <p:spPr>
          <a:xfrm rot="4577660">
            <a:off x="2229893" y="-174393"/>
            <a:ext cx="731290" cy="1832079"/>
          </a:xfrm>
          <a:prstGeom prst="wedgeEllipseCallout">
            <a:avLst>
              <a:gd name="adj1" fmla="val 16125"/>
              <a:gd name="adj2" fmla="val 4831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600" i="1" spc="-15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891146">
            <a:off x="1909901" y="481955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Староста</a:t>
            </a:r>
            <a:r>
              <a:rPr lang="uk-UA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ьная выноска 40"/>
          <p:cNvSpPr/>
          <p:nvPr/>
        </p:nvSpPr>
        <p:spPr>
          <a:xfrm rot="5935026">
            <a:off x="2398612" y="2286153"/>
            <a:ext cx="720991" cy="1857066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42" name="TextBox 41"/>
          <p:cNvSpPr txBox="1"/>
          <p:nvPr/>
        </p:nvSpPr>
        <p:spPr>
          <a:xfrm rot="614151">
            <a:off x="2022246" y="2990545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вітникар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ьная выноска 45"/>
          <p:cNvSpPr/>
          <p:nvPr/>
        </p:nvSpPr>
        <p:spPr>
          <a:xfrm rot="14857857">
            <a:off x="3256039" y="3278265"/>
            <a:ext cx="831371" cy="1727848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47" name="Овальная выноска 46"/>
          <p:cNvSpPr/>
          <p:nvPr/>
        </p:nvSpPr>
        <p:spPr>
          <a:xfrm rot="5935026">
            <a:off x="6617383" y="772259"/>
            <a:ext cx="720991" cy="1720397"/>
          </a:xfrm>
          <a:prstGeom prst="wedgeEllipseCallout">
            <a:avLst>
              <a:gd name="adj1" fmla="val 54158"/>
              <a:gd name="adj2" fmla="val 87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48" name="Овальная выноска 47"/>
          <p:cNvSpPr/>
          <p:nvPr/>
        </p:nvSpPr>
        <p:spPr>
          <a:xfrm rot="5935026">
            <a:off x="4869483" y="1317695"/>
            <a:ext cx="882917" cy="1935929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49" name="TextBox 48"/>
          <p:cNvSpPr txBox="1"/>
          <p:nvPr/>
        </p:nvSpPr>
        <p:spPr>
          <a:xfrm rot="19965864">
            <a:off x="2900334" y="3767549"/>
            <a:ext cx="136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Організовує змістовне дозвілля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ьная выноска 44"/>
          <p:cNvSpPr/>
          <p:nvPr/>
        </p:nvSpPr>
        <p:spPr>
          <a:xfrm rot="5935026">
            <a:off x="5385909" y="2029464"/>
            <a:ext cx="955467" cy="2031107"/>
          </a:xfrm>
          <a:prstGeom prst="wedgeEllipseCallout">
            <a:avLst>
              <a:gd name="adj1" fmla="val 7622"/>
              <a:gd name="adj2" fmla="val -5869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51" name="TextBox 50"/>
          <p:cNvSpPr txBox="1"/>
          <p:nvPr/>
        </p:nvSpPr>
        <p:spPr>
          <a:xfrm rot="660228">
            <a:off x="4421340" y="1869363"/>
            <a:ext cx="170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spc="-15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Організовує суспільно-корисну працю</a:t>
            </a:r>
            <a:endParaRPr lang="ru-RU" sz="1600" b="1" i="1" spc="-15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570193">
            <a:off x="6255595" y="1334042"/>
            <a:ext cx="1500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онтролює чергування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429542">
            <a:off x="4857752" y="264318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Контролює стан збереження підручників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ьная выноска 53"/>
          <p:cNvSpPr/>
          <p:nvPr/>
        </p:nvSpPr>
        <p:spPr>
          <a:xfrm rot="6929182">
            <a:off x="7613435" y="2254144"/>
            <a:ext cx="1905153" cy="847341"/>
          </a:xfrm>
          <a:prstGeom prst="wedgeEllipseCallout">
            <a:avLst>
              <a:gd name="adj1" fmla="val -46540"/>
              <a:gd name="adj2" fmla="val 6015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/>
          </a:p>
        </p:txBody>
      </p:sp>
      <p:sp>
        <p:nvSpPr>
          <p:cNvPr id="55" name="TextBox 54"/>
          <p:cNvSpPr txBox="1"/>
          <p:nvPr/>
        </p:nvSpPr>
        <p:spPr>
          <a:xfrm rot="19145058">
            <a:off x="7937816" y="2205763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Замісник старости</a:t>
            </a:r>
            <a:endParaRPr lang="ru-RU" sz="16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15272" y="5357826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2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143800" cy="1143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Кожна дитина має свою вершину і завдання вчителя - допомогти їй досягти цієї вершини, одягти своє намисто унікальності.</a:t>
            </a:r>
            <a:endParaRPr lang="ru-RU" sz="20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WordArt 21"/>
          <p:cNvSpPr>
            <a:spLocks noChangeArrowheads="1" noChangeShapeType="1" noTextEdit="1"/>
          </p:cNvSpPr>
          <p:nvPr/>
        </p:nvSpPr>
        <p:spPr bwMode="auto">
          <a:xfrm>
            <a:off x="5500694" y="3571876"/>
            <a:ext cx="2928958" cy="207170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1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rebuchet MS"/>
              </a:rPr>
              <a:t>Вчитель, </a:t>
            </a:r>
          </a:p>
          <a:p>
            <a:pPr algn="ctr"/>
            <a:r>
              <a:rPr lang="ru-RU" sz="1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rebuchet MS"/>
              </a:rPr>
              <a:t>як і музикант,- це той,</a:t>
            </a:r>
          </a:p>
          <a:p>
            <a:pPr algn="ctr"/>
            <a:r>
              <a:rPr lang="ru-RU" sz="1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rebuchet MS"/>
              </a:rPr>
              <a:t>хто додає до свого </a:t>
            </a:r>
          </a:p>
          <a:p>
            <a:pPr algn="ctr"/>
            <a:r>
              <a:rPr lang="ru-RU" sz="1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rebuchet MS"/>
              </a:rPr>
              <a:t>основного репертуару </a:t>
            </a:r>
          </a:p>
          <a:p>
            <a:pPr algn="ctr"/>
            <a:r>
              <a:rPr lang="ru-RU" sz="1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rebuchet MS"/>
              </a:rPr>
              <a:t>творчість </a:t>
            </a:r>
          </a:p>
        </p:txBody>
      </p:sp>
      <p:pic>
        <p:nvPicPr>
          <p:cNvPr id="5" name="Picture 5" descr="j02854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1866900" cy="1776413"/>
          </a:xfrm>
          <a:prstGeom prst="rect">
            <a:avLst/>
          </a:prstGeom>
          <a:noFill/>
        </p:spPr>
      </p:pic>
      <p:pic>
        <p:nvPicPr>
          <p:cNvPr id="6" name="Picture 7" descr="H:\Оксана\класн.кер 002.jpg"/>
          <p:cNvPicPr>
            <a:picLocks noChangeAspect="1" noChangeArrowheads="1"/>
          </p:cNvPicPr>
          <p:nvPr/>
        </p:nvPicPr>
        <p:blipFill>
          <a:blip r:embed="rId5" cstate="print"/>
          <a:srcRect l="7076" t="-26418" r="4246" b="1887"/>
          <a:stretch>
            <a:fillRect/>
          </a:stretch>
        </p:blipFill>
        <p:spPr bwMode="auto">
          <a:xfrm>
            <a:off x="571472" y="2568590"/>
            <a:ext cx="3643339" cy="371793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1500174"/>
            <a:ext cx="72152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Я думаю, що мої вихованці стануть духовною, високоосвіченою, </a:t>
            </a:r>
            <a:r>
              <a:rPr lang="uk-UA" sz="2000" b="1" i="1" dirty="0" smtClean="0"/>
              <a:t>інтелектуальною </a:t>
            </a:r>
            <a:r>
              <a:rPr lang="uk-UA" sz="2000" b="1" i="1" dirty="0" smtClean="0"/>
              <a:t>елітою. Я мрію виховати людей високих помислів, почуттів і дій, які існують в гармонії із світом і власним серцем. </a:t>
            </a:r>
            <a:endParaRPr lang="uk-UA" sz="2000" b="1" i="1" dirty="0" smtClean="0"/>
          </a:p>
          <a:p>
            <a:pPr algn="ctr"/>
            <a:r>
              <a:rPr lang="uk-UA" sz="2000" b="1" i="1" dirty="0" smtClean="0"/>
              <a:t>Це </a:t>
            </a:r>
            <a:r>
              <a:rPr lang="uk-UA" sz="2000" b="1" i="1" dirty="0" smtClean="0"/>
              <a:t>і є провідною ідеєю моєї роботи.</a:t>
            </a:r>
            <a:endParaRPr lang="ru-RU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99FF"/>
            </a:gs>
            <a:gs pos="50000">
              <a:srgbClr val="92D050"/>
            </a:gs>
            <a:gs pos="50000">
              <a:srgbClr val="FFC000"/>
            </a:gs>
            <a:gs pos="70000">
              <a:srgbClr val="FFC000">
                <a:alpha val="62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Олена Михайлівна\день вчителя, осінь\4_teacher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2453">
            <a:off x="5522216" y="4427085"/>
            <a:ext cx="3810237" cy="2508086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131075" name="TextBox 5"/>
          <p:cNvSpPr txBox="1">
            <a:spLocks noChangeArrowheads="1"/>
          </p:cNvSpPr>
          <p:nvPr/>
        </p:nvSpPr>
        <p:spPr bwMode="auto">
          <a:xfrm>
            <a:off x="3776653" y="182575"/>
            <a:ext cx="50040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Анкетні дані</a:t>
            </a:r>
            <a:endParaRPr lang="ru-RU" sz="44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076" name="TextBox 6"/>
          <p:cNvSpPr txBox="1">
            <a:spLocks noChangeArrowheads="1"/>
          </p:cNvSpPr>
          <p:nvPr/>
        </p:nvSpPr>
        <p:spPr bwMode="auto">
          <a:xfrm>
            <a:off x="4357684" y="1000108"/>
            <a:ext cx="478631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Класний керівник 8 класу</a:t>
            </a:r>
          </a:p>
          <a:p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Вчитель  </a:t>
            </a: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української мови та 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літератури</a:t>
            </a: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німецької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мови Лопушненської  </a:t>
            </a:r>
          </a:p>
          <a:p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загальноосвітньої  школи</a:t>
            </a:r>
            <a:endParaRPr lang="uk-UA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І-ІІ ступенів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ановецького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</a:t>
            </a:r>
            <a:endParaRPr lang="uk-UA" sz="2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Рік народження – 1971р.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Закінчила Тернопільський державний педагогічний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інститут.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Загальний стаж роботи-19 р.</a:t>
            </a:r>
          </a:p>
          <a:p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Стаж роботи як класний  </a:t>
            </a:r>
          </a:p>
          <a:p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керівник– 15 р.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Категорія </a:t>
            </a: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І.</a:t>
            </a:r>
          </a:p>
          <a:p>
            <a:pPr>
              <a:buFont typeface="Wingdings" pitchFamily="2" charset="2"/>
              <a:buChar char="v"/>
            </a:pPr>
            <a:r>
              <a:rPr lang="uk-UA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Курси – 2010 р.</a:t>
            </a:r>
          </a:p>
          <a:p>
            <a:endParaRPr lang="uk-UA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 l="9721" r="10329"/>
          <a:stretch>
            <a:fillRect/>
          </a:stretch>
        </p:blipFill>
        <p:spPr bwMode="auto">
          <a:xfrm rot="10800000">
            <a:off x="-69118" y="2000240"/>
            <a:ext cx="4535578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299" y="764704"/>
            <a:ext cx="349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solidFill>
                  <a:srgbClr val="FF43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Багрій Оксана </a:t>
            </a:r>
          </a:p>
          <a:p>
            <a:pPr algn="ctr"/>
            <a:r>
              <a:rPr lang="uk-UA" sz="3200" b="1" cap="none" spc="0" dirty="0" smtClean="0">
                <a:ln w="11430"/>
                <a:solidFill>
                  <a:srgbClr val="FF434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Миколаївна</a:t>
            </a:r>
            <a:endParaRPr lang="ru-RU" sz="3200" b="1" cap="none" spc="0" dirty="0">
              <a:ln w="11430"/>
              <a:solidFill>
                <a:srgbClr val="FF434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1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1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1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1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31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31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1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31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57486" y="-2357478"/>
            <a:ext cx="13408869" cy="9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1004683">
            <a:off x="1500166" y="2875003"/>
            <a:ext cx="3000396" cy="230832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Спонукати дивуватися, доводити, ділитися враженнями і самостійно знаходити істину.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892349">
            <a:off x="1557191" y="2618790"/>
            <a:ext cx="2643206" cy="83099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Impact" pitchFamily="34" charset="0"/>
              </a:rPr>
              <a:t>Педагогічне кредо</a:t>
            </a:r>
            <a:endParaRPr lang="ru-RU" sz="24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815469">
            <a:off x="4677273" y="3164594"/>
            <a:ext cx="2779998" cy="830997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  <a:latin typeface="Calibri" pitchFamily="34" charset="0"/>
              </a:rPr>
              <a:t>Пізнавати себе у світі і світ у собі</a:t>
            </a:r>
            <a:endParaRPr lang="ru-RU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76785">
            <a:off x="4643438" y="238270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Impact" pitchFamily="34" charset="0"/>
              </a:rPr>
              <a:t>Життєве кредо</a:t>
            </a:r>
            <a:endParaRPr lang="ru-RU" sz="2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rgbClr val="28E4F8">
                <a:alpha val="35000"/>
              </a:srgbClr>
            </a:gs>
            <a:gs pos="4000">
              <a:srgbClr val="FFFF99">
                <a:alpha val="56000"/>
              </a:srgbClr>
            </a:gs>
            <a:gs pos="100000">
              <a:srgbClr val="FF99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000760" y="2643182"/>
            <a:ext cx="3143240" cy="2071702"/>
          </a:xfrm>
          <a:prstGeom prst="cloudCallout">
            <a:avLst>
              <a:gd name="adj1" fmla="val -68935"/>
              <a:gd name="adj2" fmla="val -25648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ГРОМАДСЬКА ДІЯЛЬНІСТЬ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0"/>
            <a:ext cx="7558086" cy="1214422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ЯКИМИ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 БАЧУ ВИХОВАНЦІВ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5820833" y="1214422"/>
            <a:ext cx="3323167" cy="1571636"/>
          </a:xfrm>
          <a:prstGeom prst="cloudCallout">
            <a:avLst>
              <a:gd name="adj1" fmla="val -74079"/>
              <a:gd name="adj2" fmla="val 56042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0000FF"/>
                </a:solidFill>
                <a:latin typeface="Academy Engraved LET" pitchFamily="2" charset="0"/>
              </a:rPr>
              <a:t>ЗДІБНОСТІ</a:t>
            </a:r>
            <a:endParaRPr lang="ru-RU" sz="2000" b="1" dirty="0">
              <a:solidFill>
                <a:srgbClr val="0000FF"/>
              </a:solidFill>
              <a:latin typeface="Academy Engraved LET" pitchFamily="2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188885" y="4643446"/>
            <a:ext cx="4955116" cy="2214553"/>
          </a:xfrm>
          <a:prstGeom prst="cloudCallout">
            <a:avLst>
              <a:gd name="adj1" fmla="val -20824"/>
              <a:gd name="adj2" fmla="val -94389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Academy Engraved LET" pitchFamily="2" charset="0"/>
              </a:rPr>
              <a:t> </a:t>
            </a:r>
            <a:r>
              <a:rPr lang="uk-UA" b="1" dirty="0" smtClean="0">
                <a:solidFill>
                  <a:srgbClr val="0000FF"/>
                </a:solidFill>
                <a:latin typeface="Academy Engraved LET" pitchFamily="2" charset="0"/>
              </a:rPr>
              <a:t>       САМОСВІДОМІСТЬ</a:t>
            </a:r>
            <a:endParaRPr lang="ru-RU" b="1" dirty="0">
              <a:solidFill>
                <a:srgbClr val="0000FF"/>
              </a:solidFill>
              <a:latin typeface="Academy Engraved LET" pitchFamily="2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4887516"/>
            <a:ext cx="4232736" cy="1970484"/>
          </a:xfrm>
          <a:prstGeom prst="cloudCallout">
            <a:avLst>
              <a:gd name="adj1" fmla="val 28444"/>
              <a:gd name="adj2" fmla="val -103921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FF"/>
                </a:solidFill>
                <a:latin typeface="Academy Engraved LET" pitchFamily="2" charset="0"/>
              </a:rPr>
              <a:t>ХАРАКТЕР ВЗАЄМИН У КОЛЕКТИВІ</a:t>
            </a:r>
            <a:endParaRPr lang="ru-RU" b="1" dirty="0" smtClean="0">
              <a:solidFill>
                <a:srgbClr val="0000FF"/>
              </a:solidFill>
              <a:latin typeface="Academy Engraved LET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85736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72330" y="2500306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1500174"/>
            <a:ext cx="1975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 smtClean="0"/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- творчі</a:t>
            </a:r>
          </a:p>
          <a:p>
            <a:pPr algn="ctr">
              <a:buFontTx/>
              <a:buChar char="-"/>
            </a:pPr>
            <a:r>
              <a:rPr lang="uk-UA" b="1" dirty="0" smtClean="0">
                <a:solidFill>
                  <a:schemeClr val="bg1"/>
                </a:solidFill>
              </a:rPr>
              <a:t> комунікативні</a:t>
            </a:r>
          </a:p>
          <a:p>
            <a:pPr algn="ctr">
              <a:buFontTx/>
              <a:buChar char="-"/>
            </a:pPr>
            <a:r>
              <a:rPr lang="uk-UA" b="1" dirty="0" smtClean="0">
                <a:solidFill>
                  <a:schemeClr val="bg1"/>
                </a:solidFill>
              </a:rPr>
              <a:t> гуманітарні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5357826"/>
            <a:ext cx="421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-Необхідність корекції самодисципліни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-формування здорового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способу життя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3214686"/>
            <a:ext cx="3165156" cy="1752610"/>
            <a:chOff x="-180528" y="3177273"/>
            <a:chExt cx="3385942" cy="1752610"/>
          </a:xfrm>
        </p:grpSpPr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-180528" y="3177273"/>
              <a:ext cx="3287184" cy="1752610"/>
            </a:xfrm>
            <a:prstGeom prst="cloudCallout">
              <a:avLst>
                <a:gd name="adj1" fmla="val 57019"/>
                <a:gd name="adj2" fmla="val -56005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uk-UA" sz="2000" b="1" dirty="0" smtClean="0">
                  <a:solidFill>
                    <a:srgbClr val="0000FF"/>
                  </a:solidFill>
                  <a:latin typeface="Academy Engraved LET" pitchFamily="2" charset="0"/>
                </a:rPr>
                <a:t>  ПОТРЕБИ</a:t>
              </a:r>
              <a:endParaRPr lang="ru-RU" sz="2000" b="1" dirty="0">
                <a:solidFill>
                  <a:srgbClr val="0000FF"/>
                </a:solidFill>
                <a:latin typeface="Academy Engraved LET" pitchFamily="2" charset="0"/>
              </a:endParaRPr>
            </a:p>
            <a:p>
              <a:pPr algn="ctr"/>
              <a:endParaRPr lang="ru-RU" sz="2000" b="1" dirty="0">
                <a:solidFill>
                  <a:srgbClr val="0000FF"/>
                </a:solidFill>
                <a:latin typeface="Academy Engraved LET" pitchFamily="2" charset="0"/>
              </a:endParaRPr>
            </a:p>
            <a:p>
              <a:pPr algn="ctr"/>
              <a:r>
                <a:rPr lang="uk-UA" dirty="0"/>
                <a:t> 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70" y="3705803"/>
              <a:ext cx="31258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Пізнавальна діяльність:</a:t>
              </a:r>
            </a:p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-екскурсії</a:t>
              </a:r>
            </a:p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-конкурси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69075" y="5715016"/>
            <a:ext cx="2067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-</a:t>
            </a:r>
            <a:r>
              <a:rPr lang="uk-UA" b="1" dirty="0" smtClean="0">
                <a:solidFill>
                  <a:schemeClr val="bg1"/>
                </a:solidFill>
              </a:rPr>
              <a:t>Дружний,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-згуртований,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-доброзичливий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5140" y="350043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-</a:t>
            </a:r>
            <a:r>
              <a:rPr lang="uk-UA" b="1" dirty="0" smtClean="0">
                <a:solidFill>
                  <a:schemeClr val="bg1"/>
                </a:solidFill>
              </a:rPr>
              <a:t>Активні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-ініціативні</a:t>
            </a:r>
            <a:endParaRPr lang="uk-UA" b="1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-енергійні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0" y="1214422"/>
            <a:ext cx="3287183" cy="2000264"/>
            <a:chOff x="-784" y="1214422"/>
            <a:chExt cx="3287183" cy="2000264"/>
          </a:xfrm>
          <a:solidFill>
            <a:srgbClr val="99FFCC"/>
          </a:solidFill>
        </p:grpSpPr>
        <p:sp>
          <p:nvSpPr>
            <p:cNvPr id="20" name="AutoShape 18"/>
            <p:cNvSpPr>
              <a:spLocks noChangeArrowheads="1"/>
            </p:cNvSpPr>
            <p:nvPr/>
          </p:nvSpPr>
          <p:spPr bwMode="auto">
            <a:xfrm>
              <a:off x="-784" y="1214422"/>
              <a:ext cx="3287183" cy="2000264"/>
            </a:xfrm>
            <a:prstGeom prst="cloudCallout">
              <a:avLst>
                <a:gd name="adj1" fmla="val 41370"/>
                <a:gd name="adj2" fmla="val 6776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uk-UA" b="1" dirty="0" smtClean="0">
                  <a:solidFill>
                    <a:srgbClr val="0000FF"/>
                  </a:solidFill>
                  <a:latin typeface="Academy Engraved LET" pitchFamily="2" charset="0"/>
                </a:rPr>
                <a:t>   ІНТЕРЕСИ</a:t>
              </a:r>
              <a:endParaRPr lang="uk-UA" b="1" dirty="0" smtClean="0">
                <a:solidFill>
                  <a:srgbClr val="0000FF"/>
                </a:solidFill>
                <a:latin typeface="Academy Engraved LET" pitchFamily="2" charset="0"/>
              </a:endParaRPr>
            </a:p>
            <a:p>
              <a:pPr algn="ctr"/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564" y="1857364"/>
              <a:ext cx="185738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-спорт</a:t>
              </a:r>
            </a:p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-музика</a:t>
              </a:r>
            </a:p>
            <a:p>
              <a:pPr algn="ctr"/>
              <a:r>
                <a:rPr lang="uk-UA" b="1" dirty="0" smtClean="0">
                  <a:solidFill>
                    <a:schemeClr val="bg1"/>
                  </a:solidFill>
                </a:rPr>
                <a:t>-мистецтво</a:t>
              </a:r>
            </a:p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" descr="F:\Оксана\класн.кер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18137"/>
            <a:ext cx="3429024" cy="2982499"/>
          </a:xfrm>
          <a:prstGeom prst="hexagon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3786182" y="4857760"/>
            <a:ext cx="1857388" cy="2000240"/>
            <a:chOff x="3786182" y="4857760"/>
            <a:chExt cx="1857388" cy="2000240"/>
          </a:xfrm>
          <a:solidFill>
            <a:schemeClr val="accent4">
              <a:lumMod val="75000"/>
            </a:schemeClr>
          </a:solidFill>
        </p:grpSpPr>
        <p:sp>
          <p:nvSpPr>
            <p:cNvPr id="25" name="Овал 24"/>
            <p:cNvSpPr/>
            <p:nvPr/>
          </p:nvSpPr>
          <p:spPr>
            <a:xfrm>
              <a:off x="3786182" y="5786454"/>
              <a:ext cx="214314" cy="28575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4000496" y="4857760"/>
              <a:ext cx="1643074" cy="2000240"/>
              <a:chOff x="4000496" y="4857760"/>
              <a:chExt cx="1643074" cy="2000240"/>
            </a:xfrm>
            <a:grpFill/>
          </p:grpSpPr>
          <p:sp>
            <p:nvSpPr>
              <p:cNvPr id="9" name="Овал 8"/>
              <p:cNvSpPr/>
              <p:nvPr/>
            </p:nvSpPr>
            <p:spPr>
              <a:xfrm>
                <a:off x="4000496" y="4857760"/>
                <a:ext cx="1643074" cy="200024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14809" y="5357826"/>
                <a:ext cx="1357323" cy="101566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праця</a:t>
                </a:r>
                <a:endPara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000232" y="2786058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Monotype Corsiva" pitchFamily="66" charset="0"/>
              </a:rPr>
              <a:t>Тому і проблема, над якою працюю як класний керівник - виховання цілісної, гармонійно розвиненої, духовно і фізично зрілої особистості.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0004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Кожна дитина носить своє намисто унікальності. І щоб ця унікальність проявилася і реалізувалася в світі, прагну відшліфувати кожну намистину, аби засяяла вона новими гранями.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785786" y="2357430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357158" y="2143116"/>
            <a:ext cx="1500198" cy="1928826"/>
            <a:chOff x="357158" y="2143116"/>
            <a:chExt cx="1500198" cy="1928826"/>
          </a:xfrm>
          <a:solidFill>
            <a:srgbClr val="FF9999"/>
          </a:solidFill>
        </p:grpSpPr>
        <p:sp>
          <p:nvSpPr>
            <p:cNvPr id="6" name="Овал 5"/>
            <p:cNvSpPr/>
            <p:nvPr/>
          </p:nvSpPr>
          <p:spPr>
            <a:xfrm>
              <a:off x="357158" y="2143116"/>
              <a:ext cx="1500198" cy="192882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34" y="2500306"/>
              <a:ext cx="121444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Я</a:t>
              </a:r>
            </a:p>
            <a:p>
              <a:pPr algn="ctr"/>
              <a:r>
                <a:rPr lang="uk-UA" sz="2000" b="1" dirty="0" smtClean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 родина</a:t>
              </a:r>
              <a:endParaRPr lang="ru-RU" sz="20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643043" y="1928802"/>
            <a:ext cx="692948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Загальні цілі і завдання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олилиния 27"/>
          <p:cNvSpPr/>
          <p:nvPr/>
        </p:nvSpPr>
        <p:spPr>
          <a:xfrm rot="11993714">
            <a:off x="-79840" y="598422"/>
            <a:ext cx="1262382" cy="1507195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 rot="14906329">
            <a:off x="7879768" y="3066271"/>
            <a:ext cx="1777094" cy="1049301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571472" y="4000504"/>
            <a:ext cx="1714512" cy="2214578"/>
            <a:chOff x="571472" y="4000504"/>
            <a:chExt cx="1714512" cy="2214578"/>
          </a:xfrm>
        </p:grpSpPr>
        <p:sp>
          <p:nvSpPr>
            <p:cNvPr id="23" name="Овал 22"/>
            <p:cNvSpPr/>
            <p:nvPr/>
          </p:nvSpPr>
          <p:spPr>
            <a:xfrm>
              <a:off x="1142976" y="4000504"/>
              <a:ext cx="214314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71472" y="4214818"/>
              <a:ext cx="1714512" cy="2000264"/>
              <a:chOff x="571472" y="4214818"/>
              <a:chExt cx="1714512" cy="2000264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571472" y="4214818"/>
                <a:ext cx="1643074" cy="200026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71472" y="4572008"/>
                <a:ext cx="17145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держава</a:t>
                </a:r>
                <a:endPara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2071670" y="4929174"/>
            <a:ext cx="1714512" cy="1928826"/>
            <a:chOff x="2071670" y="4929174"/>
            <a:chExt cx="1714512" cy="1928826"/>
          </a:xfrm>
        </p:grpSpPr>
        <p:sp>
          <p:nvSpPr>
            <p:cNvPr id="24" name="Овал 23"/>
            <p:cNvSpPr/>
            <p:nvPr/>
          </p:nvSpPr>
          <p:spPr>
            <a:xfrm>
              <a:off x="2071670" y="5500702"/>
              <a:ext cx="214314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2214546" y="4929174"/>
              <a:ext cx="1571636" cy="1928826"/>
              <a:chOff x="2214546" y="4929174"/>
              <a:chExt cx="1571636" cy="192882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214546" y="4929174"/>
                <a:ext cx="1571636" cy="1928826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14546" y="5214950"/>
                <a:ext cx="15001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 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природа</a:t>
                </a:r>
                <a:endPara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5572132" y="3970216"/>
            <a:ext cx="1821669" cy="1928826"/>
            <a:chOff x="5572132" y="3970216"/>
            <a:chExt cx="1821669" cy="1928826"/>
          </a:xfrm>
        </p:grpSpPr>
        <p:sp>
          <p:nvSpPr>
            <p:cNvPr id="26" name="Овал 25"/>
            <p:cNvSpPr/>
            <p:nvPr/>
          </p:nvSpPr>
          <p:spPr>
            <a:xfrm>
              <a:off x="5572132" y="5357826"/>
              <a:ext cx="214314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5679289" y="3970216"/>
              <a:ext cx="1714512" cy="1928826"/>
              <a:chOff x="5679289" y="3970216"/>
              <a:chExt cx="1714512" cy="1928826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5679289" y="3970216"/>
                <a:ext cx="1714512" cy="1928826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15008" y="4286256"/>
                <a:ext cx="15716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 мистецтво</a:t>
                </a:r>
                <a:endPara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7358082" y="4357694"/>
            <a:ext cx="1785918" cy="1928826"/>
            <a:chOff x="7358082" y="4357694"/>
            <a:chExt cx="1785918" cy="1928826"/>
          </a:xfrm>
          <a:solidFill>
            <a:schemeClr val="accent2">
              <a:lumMod val="75000"/>
            </a:schemeClr>
          </a:solidFill>
        </p:grpSpPr>
        <p:sp>
          <p:nvSpPr>
            <p:cNvPr id="27" name="Овал 26"/>
            <p:cNvSpPr/>
            <p:nvPr/>
          </p:nvSpPr>
          <p:spPr>
            <a:xfrm>
              <a:off x="7358082" y="5000636"/>
              <a:ext cx="214314" cy="28575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7500926" y="4357694"/>
              <a:ext cx="1643074" cy="1928826"/>
              <a:chOff x="7500926" y="4357694"/>
              <a:chExt cx="1643074" cy="1928826"/>
            </a:xfrm>
            <a:grpFill/>
          </p:grpSpPr>
          <p:sp>
            <p:nvSpPr>
              <p:cNvPr id="11" name="Овал 10"/>
              <p:cNvSpPr/>
              <p:nvPr/>
            </p:nvSpPr>
            <p:spPr>
              <a:xfrm>
                <a:off x="7500926" y="4357694"/>
                <a:ext cx="1643074" cy="192882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b="1" dirty="0" smtClean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00958" y="4572008"/>
                <a:ext cx="142872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класний</a:t>
                </a:r>
              </a:p>
              <a:p>
                <a:pPr algn="ctr"/>
                <a:r>
                  <a:rPr lang="uk-UA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колектив</a:t>
                </a:r>
                <a:endParaRPr lang="uk-U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C000">
                <a:alpha val="46000"/>
              </a:srgbClr>
            </a:gs>
            <a:gs pos="79000">
              <a:srgbClr val="FF99FF">
                <a:alpha val="82000"/>
              </a:srgbClr>
            </a:gs>
            <a:gs pos="17000">
              <a:srgbClr val="FFC000"/>
            </a:gs>
            <a:gs pos="92000">
              <a:srgbClr val="FFFF99">
                <a:alpha val="2100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:\окс\05032010857.jpg"/>
          <p:cNvPicPr>
            <a:picLocks noChangeAspect="1" noChangeArrowheads="1"/>
          </p:cNvPicPr>
          <p:nvPr/>
        </p:nvPicPr>
        <p:blipFill>
          <a:blip r:embed="rId3" cstate="print"/>
          <a:srcRect l="1337" t="23168" r="22723" b="10693"/>
          <a:stretch>
            <a:fillRect/>
          </a:stretch>
        </p:blipFill>
        <p:spPr bwMode="auto">
          <a:xfrm>
            <a:off x="3571868" y="0"/>
            <a:ext cx="4046705" cy="32986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5" name="Picture 3" descr="G:\окс\05032010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3143273" cy="273185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2" descr="G:\окс\05032010850.jpg"/>
          <p:cNvPicPr>
            <a:picLocks noChangeAspect="1" noChangeArrowheads="1"/>
          </p:cNvPicPr>
          <p:nvPr/>
        </p:nvPicPr>
        <p:blipFill>
          <a:blip r:embed="rId5" cstate="print"/>
          <a:srcRect t="11297" r="12696" b="9415"/>
          <a:stretch>
            <a:fillRect/>
          </a:stretch>
        </p:blipFill>
        <p:spPr bwMode="auto">
          <a:xfrm>
            <a:off x="0" y="2143116"/>
            <a:ext cx="4586018" cy="38576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 rot="20352111">
            <a:off x="135118" y="373895"/>
            <a:ext cx="44060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</a:t>
            </a:r>
            <a: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родинному колі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500034" y="5786430"/>
            <a:ext cx="3071834" cy="1071570"/>
          </a:xfrm>
          <a:prstGeom prst="cloudCallou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Родинне свято “Скарбничка мудрості”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500826" y="0"/>
            <a:ext cx="3000396" cy="1142984"/>
          </a:xfrm>
          <a:prstGeom prst="cloudCallou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Свято 8 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Березня“Берегині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нашого 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роду</a:t>
            </a:r>
            <a:r>
              <a:rPr lang="uk-UA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28596" y="1714488"/>
            <a:ext cx="1584176" cy="1669163"/>
            <a:chOff x="1014994" y="41165"/>
            <a:chExt cx="974725" cy="1116013"/>
          </a:xfrm>
        </p:grpSpPr>
        <p:pic>
          <p:nvPicPr>
            <p:cNvPr id="14848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994" y="41165"/>
              <a:ext cx="974725" cy="1116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02904" y="327748"/>
              <a:ext cx="835144" cy="55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Я </a:t>
              </a:r>
            </a:p>
            <a:p>
              <a:pPr algn="ctr"/>
              <a:r>
                <a:rPr lang="uk-UA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і родина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Полилиния 9"/>
          <p:cNvSpPr/>
          <p:nvPr/>
        </p:nvSpPr>
        <p:spPr>
          <a:xfrm>
            <a:off x="159657" y="-18341"/>
            <a:ext cx="1054757" cy="1804267"/>
          </a:xfrm>
          <a:custGeom>
            <a:avLst/>
            <a:gdLst>
              <a:gd name="connsiteX0" fmla="*/ 943429 w 943429"/>
              <a:gd name="connsiteY0" fmla="*/ 279598 h 297065"/>
              <a:gd name="connsiteX1" fmla="*/ 870857 w 943429"/>
              <a:gd name="connsiteY1" fmla="*/ 250570 h 297065"/>
              <a:gd name="connsiteX2" fmla="*/ 827314 w 943429"/>
              <a:gd name="connsiteY2" fmla="*/ 236055 h 297065"/>
              <a:gd name="connsiteX3" fmla="*/ 580572 w 943429"/>
              <a:gd name="connsiteY3" fmla="*/ 250570 h 297065"/>
              <a:gd name="connsiteX4" fmla="*/ 377372 w 943429"/>
              <a:gd name="connsiteY4" fmla="*/ 265084 h 297065"/>
              <a:gd name="connsiteX5" fmla="*/ 319314 w 943429"/>
              <a:gd name="connsiteY5" fmla="*/ 177998 h 297065"/>
              <a:gd name="connsiteX6" fmla="*/ 159657 w 943429"/>
              <a:gd name="connsiteY6" fmla="*/ 119941 h 297065"/>
              <a:gd name="connsiteX7" fmla="*/ 130629 w 943429"/>
              <a:gd name="connsiteY7" fmla="*/ 76398 h 297065"/>
              <a:gd name="connsiteX8" fmla="*/ 87086 w 943429"/>
              <a:gd name="connsiteY8" fmla="*/ 47370 h 297065"/>
              <a:gd name="connsiteX9" fmla="*/ 0 w 943429"/>
              <a:gd name="connsiteY9" fmla="*/ 3827 h 29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429" h="297065">
                <a:moveTo>
                  <a:pt x="943429" y="279598"/>
                </a:moveTo>
                <a:cubicBezTo>
                  <a:pt x="919238" y="269922"/>
                  <a:pt x="895252" y="259718"/>
                  <a:pt x="870857" y="250570"/>
                </a:cubicBezTo>
                <a:cubicBezTo>
                  <a:pt x="856532" y="245198"/>
                  <a:pt x="842614" y="236055"/>
                  <a:pt x="827314" y="236055"/>
                </a:cubicBezTo>
                <a:cubicBezTo>
                  <a:pt x="744924" y="236055"/>
                  <a:pt x="662819" y="245732"/>
                  <a:pt x="580572" y="250570"/>
                </a:cubicBezTo>
                <a:cubicBezTo>
                  <a:pt x="511725" y="296467"/>
                  <a:pt x="495706" y="320306"/>
                  <a:pt x="377372" y="265084"/>
                </a:cubicBezTo>
                <a:cubicBezTo>
                  <a:pt x="345757" y="250330"/>
                  <a:pt x="319314" y="177998"/>
                  <a:pt x="319314" y="177998"/>
                </a:cubicBezTo>
                <a:cubicBezTo>
                  <a:pt x="285009" y="75082"/>
                  <a:pt x="334055" y="178074"/>
                  <a:pt x="159657" y="119941"/>
                </a:cubicBezTo>
                <a:cubicBezTo>
                  <a:pt x="143108" y="114425"/>
                  <a:pt x="142964" y="88733"/>
                  <a:pt x="130629" y="76398"/>
                </a:cubicBezTo>
                <a:cubicBezTo>
                  <a:pt x="118294" y="64063"/>
                  <a:pt x="101600" y="57046"/>
                  <a:pt x="87086" y="47370"/>
                </a:cubicBezTo>
                <a:cubicBezTo>
                  <a:pt x="64922" y="-19122"/>
                  <a:pt x="87871" y="3827"/>
                  <a:pt x="0" y="38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5" descr="25022010753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 l="12535" t="8472" r="12535" b="18906"/>
          <a:stretch>
            <a:fillRect/>
          </a:stretch>
        </p:blipFill>
        <p:spPr bwMode="auto">
          <a:xfrm rot="1127767">
            <a:off x="7052470" y="1142461"/>
            <a:ext cx="1972613" cy="214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25022010749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lum bright="-12000"/>
          </a:blip>
          <a:srcRect l="16778" t="14606" r="18875" b="17527"/>
          <a:stretch>
            <a:fillRect/>
          </a:stretch>
        </p:blipFill>
        <p:spPr bwMode="auto">
          <a:xfrm>
            <a:off x="6858016" y="3000372"/>
            <a:ext cx="1502902" cy="227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>
            <a:off x="6072166" y="5214950"/>
            <a:ext cx="3071834" cy="1428760"/>
          </a:xfrm>
          <a:prstGeom prst="cloudCallou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Традицією стали КТС  </a:t>
            </a:r>
            <a:r>
              <a:rPr lang="uk-UA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“Сюрприз</a:t>
            </a:r>
            <a:r>
              <a:rPr lang="uk-UA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мами”</a:t>
            </a:r>
            <a:endParaRPr lang="ru-RU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FFC000"/>
            </a:gs>
            <a:gs pos="95000">
              <a:srgbClr val="00B0F0">
                <a:alpha val="57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фото 1Изображение 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5214942" cy="4372892"/>
          </a:xfrm>
          <a:prstGeom prst="wave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 rot="11993714">
            <a:off x="-3876" y="542040"/>
            <a:ext cx="864944" cy="1130449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044119">
            <a:off x="8241260" y="2055002"/>
            <a:ext cx="1490504" cy="247668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071802" y="4500570"/>
            <a:ext cx="1785950" cy="2357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572264" y="4643422"/>
            <a:ext cx="1643074" cy="221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571604" y="3214686"/>
            <a:ext cx="285752" cy="28575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714876" y="5643578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357554" y="4429132"/>
            <a:ext cx="285752" cy="214314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429388" y="5857892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643042" y="2714620"/>
            <a:ext cx="2071702" cy="2500330"/>
            <a:chOff x="1785918" y="2571744"/>
            <a:chExt cx="2071702" cy="2500330"/>
          </a:xfrm>
        </p:grpSpPr>
        <p:sp>
          <p:nvSpPr>
            <p:cNvPr id="6" name="Овал 5"/>
            <p:cNvSpPr/>
            <p:nvPr/>
          </p:nvSpPr>
          <p:spPr>
            <a:xfrm>
              <a:off x="1785918" y="2571744"/>
              <a:ext cx="2071702" cy="250033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sz="3200" b="1" dirty="0" smtClean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</a:p>
            <a:p>
              <a:r>
                <a:rPr lang="uk-UA" sz="3200" b="1" dirty="0" smtClean="0">
                  <a:ln>
                    <a:solidFill>
                      <a:schemeClr val="bg1">
                        <a:lumMod val="75000"/>
                      </a:schemeClr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endParaRPr lang="ru-RU" sz="3200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5918" y="3273417"/>
              <a:ext cx="20717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FFF00"/>
                  </a:solidFill>
                </a:rPr>
                <a:t>Я </a:t>
              </a:r>
            </a:p>
            <a:p>
              <a:pPr algn="ctr"/>
              <a:r>
                <a:rPr lang="uk-UA" sz="2800" b="1" dirty="0" smtClean="0">
                  <a:solidFill>
                    <a:srgbClr val="FFFF00"/>
                  </a:solidFill>
                </a:rPr>
                <a:t>і держава</a:t>
              </a:r>
              <a:endParaRPr lang="ru-RU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8" name="Picture 5" descr="G:\Оксана\Оксана\DSCN3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0"/>
            <a:ext cx="3870806" cy="300348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13" name="Овал 12"/>
          <p:cNvSpPr/>
          <p:nvPr/>
        </p:nvSpPr>
        <p:spPr>
          <a:xfrm>
            <a:off x="0" y="2214554"/>
            <a:ext cx="1785918" cy="2286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2500306"/>
            <a:ext cx="1785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Робота в експедиції “Моя земля - земля моїх батьків”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678" y="4857760"/>
            <a:ext cx="15001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</a:p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козацькій організації</a:t>
            </a:r>
          </a:p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“Козацьки</a:t>
            </a:r>
            <a:r>
              <a:rPr lang="uk-UA" sz="2000" b="1" i="1" dirty="0" smtClean="0">
                <a:solidFill>
                  <a:srgbClr val="0070C0"/>
                </a:solidFill>
              </a:rPr>
              <a:t>м </a:t>
            </a:r>
            <a:r>
              <a:rPr lang="uk-UA" b="1" i="1" dirty="0" smtClean="0">
                <a:solidFill>
                  <a:srgbClr val="0070C0"/>
                </a:solidFill>
              </a:rPr>
              <a:t>шляхом”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826" y="5143512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Вивчення національних традицій і обрядів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500926" y="2643182"/>
            <a:ext cx="1643074" cy="221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3357554" y="4429132"/>
            <a:ext cx="285752" cy="214314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858148" y="4714884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643834" y="3571876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Правове виховання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591" y="73361"/>
            <a:ext cx="3439251" cy="25772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G:\Оксана\DSCN3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143116"/>
            <a:ext cx="3786215" cy="2643206"/>
          </a:xfrm>
          <a:prstGeom prst="ellipse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929190" y="4500570"/>
            <a:ext cx="1643074" cy="23574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4929198"/>
            <a:ext cx="157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Вивч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ення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історії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свого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краю, національної символіки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FFC000"/>
            </a:gs>
            <a:gs pos="95000">
              <a:srgbClr val="00B0F0">
                <a:alpha val="57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Documents and Settings\All Users\Документы\Мои рисунки\саша 8 Березня,шевченко 127.jpg"/>
          <p:cNvPicPr>
            <a:picLocks noChangeAspect="1" noChangeArrowheads="1"/>
          </p:cNvPicPr>
          <p:nvPr/>
        </p:nvPicPr>
        <p:blipFill>
          <a:blip r:embed="rId3" cstate="print">
            <a:lum bright="9000" contrast="21000"/>
          </a:blip>
          <a:srcRect/>
          <a:stretch>
            <a:fillRect/>
          </a:stretch>
        </p:blipFill>
        <p:spPr bwMode="auto">
          <a:xfrm>
            <a:off x="4572000" y="3000372"/>
            <a:ext cx="4214842" cy="3105673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4281994" cy="3214710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admin\Мои документы\Новая папка (4)\P1270842.JPG"/>
          <p:cNvPicPr>
            <a:picLocks noChangeAspect="1" noChangeArrowheads="1"/>
          </p:cNvPicPr>
          <p:nvPr/>
        </p:nvPicPr>
        <p:blipFill>
          <a:blip r:embed="rId5" cstate="print"/>
          <a:srcRect t="11974" b="13970"/>
          <a:stretch>
            <a:fillRect/>
          </a:stretch>
        </p:blipFill>
        <p:spPr bwMode="auto">
          <a:xfrm>
            <a:off x="3243209" y="0"/>
            <a:ext cx="5400683" cy="300037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9" name="Picture 3" descr="C:\Documents and Settings\Admin\Мои документы\Тетяна Василівна\Лопушне 500р\IMG_2984.jpg"/>
          <p:cNvPicPr>
            <a:picLocks noChangeAspect="1" noChangeArrowheads="1"/>
          </p:cNvPicPr>
          <p:nvPr/>
        </p:nvPicPr>
        <p:blipFill>
          <a:blip r:embed="rId6" cstate="print"/>
          <a:srcRect b="8393"/>
          <a:stretch>
            <a:fillRect/>
          </a:stretch>
        </p:blipFill>
        <p:spPr bwMode="auto">
          <a:xfrm>
            <a:off x="0" y="-142900"/>
            <a:ext cx="3286116" cy="3570411"/>
          </a:xfrm>
          <a:prstGeom prst="ellipse">
            <a:avLst/>
          </a:prstGeom>
          <a:noFill/>
        </p:spPr>
      </p:pic>
      <p:sp>
        <p:nvSpPr>
          <p:cNvPr id="13" name="Горизонтальный свиток 12"/>
          <p:cNvSpPr/>
          <p:nvPr/>
        </p:nvSpPr>
        <p:spPr>
          <a:xfrm rot="20480928">
            <a:off x="6473233" y="5334036"/>
            <a:ext cx="2570127" cy="1143008"/>
          </a:xfrm>
          <a:prstGeom prst="horizontalScrol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“Ерудит”</a:t>
            </a:r>
            <a:endPara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 Україною в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серці”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 rot="209993">
            <a:off x="3676149" y="5649140"/>
            <a:ext cx="2192393" cy="1143008"/>
          </a:xfrm>
          <a:prstGeom prst="horizontalScrol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500 років битви під 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Лопушно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 rot="243594">
            <a:off x="31167" y="2515948"/>
            <a:ext cx="2494227" cy="968849"/>
          </a:xfrm>
          <a:prstGeom prst="horizontalScroll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88246">
            <a:off x="231895" y="2706895"/>
            <a:ext cx="234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Урочиста хода до козацької могили</a:t>
            </a:r>
            <a:endParaRPr lang="ru-RU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 rot="261585">
            <a:off x="6215766" y="2140948"/>
            <a:ext cx="2494241" cy="938366"/>
          </a:xfrm>
          <a:prstGeom prst="horizontalScroll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59326">
            <a:off x="6729992" y="2424203"/>
            <a:ext cx="17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Збір коша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92D050"/>
            </a:gs>
            <a:gs pos="50000">
              <a:srgbClr val="FF99FF"/>
            </a:gs>
            <a:gs pos="50000">
              <a:srgbClr val="FFC000">
                <a:alpha val="4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 descr="H:\Оксана\класн.кер 007.jpg"/>
          <p:cNvPicPr>
            <a:picLocks noChangeAspect="1" noChangeArrowheads="1"/>
          </p:cNvPicPr>
          <p:nvPr/>
        </p:nvPicPr>
        <p:blipFill>
          <a:blip r:embed="rId3" cstate="print"/>
          <a:srcRect l="4360" r="24705"/>
          <a:stretch>
            <a:fillRect/>
          </a:stretch>
        </p:blipFill>
        <p:spPr bwMode="auto">
          <a:xfrm>
            <a:off x="642910" y="-70568"/>
            <a:ext cx="3429024" cy="3437612"/>
          </a:xfrm>
          <a:prstGeom prst="cloudCallout">
            <a:avLst/>
          </a:prstGeom>
          <a:noFill/>
          <a:effectLst>
            <a:softEdge rad="6350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lum bright="2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7" b="5225"/>
          <a:stretch>
            <a:fillRect/>
          </a:stretch>
        </p:blipFill>
        <p:spPr bwMode="auto">
          <a:xfrm>
            <a:off x="516298" y="4286256"/>
            <a:ext cx="2615123" cy="243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271462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Я</a:t>
            </a:r>
          </a:p>
          <a:p>
            <a:r>
              <a:rPr lang="uk-UA" sz="20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родина</a:t>
            </a:r>
            <a:endParaRPr lang="ru-RU" sz="20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2428868"/>
            <a:ext cx="1714480" cy="2286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uk-UA" sz="32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 rot="11993714">
            <a:off x="-138443" y="669860"/>
            <a:ext cx="1262382" cy="1507195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16044119">
            <a:off x="7761899" y="2625707"/>
            <a:ext cx="2335603" cy="535015"/>
          </a:xfrm>
          <a:custGeom>
            <a:avLst/>
            <a:gdLst>
              <a:gd name="connsiteX0" fmla="*/ 402956 w 586353"/>
              <a:gd name="connsiteY0" fmla="*/ 325464 h 581186"/>
              <a:gd name="connsiteX1" fmla="*/ 449451 w 586353"/>
              <a:gd name="connsiteY1" fmla="*/ 511444 h 581186"/>
              <a:gd name="connsiteX2" fmla="*/ 526943 w 586353"/>
              <a:gd name="connsiteY2" fmla="*/ 511444 h 581186"/>
              <a:gd name="connsiteX3" fmla="*/ 92990 w 586353"/>
              <a:gd name="connsiteY3" fmla="*/ 92990 h 581186"/>
              <a:gd name="connsiteX4" fmla="*/ 0 w 586353"/>
              <a:gd name="connsiteY4" fmla="*/ 0 h 58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353" h="581186">
                <a:moveTo>
                  <a:pt x="402956" y="325464"/>
                </a:moveTo>
                <a:cubicBezTo>
                  <a:pt x="415871" y="402956"/>
                  <a:pt x="428787" y="480448"/>
                  <a:pt x="449451" y="511444"/>
                </a:cubicBezTo>
                <a:cubicBezTo>
                  <a:pt x="470115" y="542440"/>
                  <a:pt x="586353" y="581186"/>
                  <a:pt x="526943" y="511444"/>
                </a:cubicBezTo>
                <a:cubicBezTo>
                  <a:pt x="467533" y="441702"/>
                  <a:pt x="180814" y="178231"/>
                  <a:pt x="92990" y="92990"/>
                </a:cubicBezTo>
                <a:cubicBezTo>
                  <a:pt x="5166" y="7749"/>
                  <a:pt x="2583" y="3874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928794" y="2786058"/>
            <a:ext cx="1714512" cy="221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429256" y="4357670"/>
            <a:ext cx="1785950" cy="2500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358082" y="3857628"/>
            <a:ext cx="1785918" cy="23574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714480" y="3643314"/>
            <a:ext cx="285752" cy="285752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286380" y="5429264"/>
            <a:ext cx="285752" cy="28575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500430" y="4286256"/>
            <a:ext cx="285752" cy="285752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072330" y="5143512"/>
            <a:ext cx="285752" cy="285752"/>
          </a:xfrm>
          <a:prstGeom prst="ellipse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197347" y="4071942"/>
            <a:ext cx="2303347" cy="2786058"/>
            <a:chOff x="3197347" y="4071942"/>
            <a:chExt cx="2303347" cy="2786058"/>
          </a:xfrm>
        </p:grpSpPr>
        <p:sp>
          <p:nvSpPr>
            <p:cNvPr id="14" name="Овал 13"/>
            <p:cNvSpPr/>
            <p:nvPr/>
          </p:nvSpPr>
          <p:spPr>
            <a:xfrm>
              <a:off x="3214678" y="4071942"/>
              <a:ext cx="2286016" cy="278605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97347" y="4751168"/>
              <a:ext cx="21431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Я</a:t>
              </a:r>
            </a:p>
            <a:p>
              <a:pPr algn="ctr"/>
              <a:r>
                <a:rPr lang="uk-UA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і природа</a:t>
              </a:r>
              <a:endPara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000372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Екологічна акція “Допомога птахам”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328612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Колективна творча справа ”Чисте довкілля”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9256" y="4714884"/>
            <a:ext cx="171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Виставки робіт з природного матеріалу</a:t>
            </a:r>
          </a:p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”Природа і фантазія”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464344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F0"/>
                </a:solidFill>
              </a:rPr>
              <a:t>Свято квітів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071934" y="732653"/>
            <a:ext cx="464347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spc="-150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152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Моїм вихованцям особливо подобається спільно проводити </a:t>
            </a:r>
            <a:r>
              <a:rPr lang="uk-UA" sz="20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дозвілля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під час екскурсій у природу.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Результатом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таких екскурсій стали фестиваль фотознімків «Люби і знай свій рідний край», виставка робіт «Осінній вернісаж», конкурс фото робіт та малюнків «Людина, природа і фантазія»,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виступ агітбригади “Первоцвіти просять захисту ”, КТС”Замість ялинки зимовий букет”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2970</TotalTime>
  <Words>715</Words>
  <Application>Microsoft Office PowerPoint</Application>
  <PresentationFormat>Экран (4:3)</PresentationFormat>
  <Paragraphs>190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ЯКИМИ Я БАЧУ ВИХОВАНЦІВ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Кожна дитина має свою вершину і завдання вчителя - допомогти їй досягти цієї вершини, одягти своє намисто унікальності.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Customer</cp:lastModifiedBy>
  <cp:revision>310</cp:revision>
  <dcterms:created xsi:type="dcterms:W3CDTF">2012-09-30T10:09:36Z</dcterms:created>
  <dcterms:modified xsi:type="dcterms:W3CDTF">2012-10-28T19:37:21Z</dcterms:modified>
</cp:coreProperties>
</file>