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9"/>
  </p:notesMasterIdLst>
  <p:sldIdLst>
    <p:sldId id="256" r:id="rId2"/>
    <p:sldId id="257" r:id="rId3"/>
    <p:sldId id="262" r:id="rId4"/>
    <p:sldId id="261" r:id="rId5"/>
    <p:sldId id="260" r:id="rId6"/>
    <p:sldId id="258" r:id="rId7"/>
    <p:sldId id="263" r:id="rId8"/>
    <p:sldId id="265" r:id="rId9"/>
    <p:sldId id="271" r:id="rId10"/>
    <p:sldId id="266" r:id="rId11"/>
    <p:sldId id="267" r:id="rId12"/>
    <p:sldId id="268" r:id="rId13"/>
    <p:sldId id="269" r:id="rId14"/>
    <p:sldId id="270" r:id="rId15"/>
    <p:sldId id="272" r:id="rId16"/>
    <p:sldId id="273" r:id="rId17"/>
    <p:sldId id="259" r:id="rId18"/>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showPr>
  <p:clrMru>
    <a:srgbClr val="0000FF"/>
    <a:srgbClr val="DA0000"/>
    <a:srgbClr val="F6ED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8C70295-EBFD-4089-A6F9-E2D4A7A13AEB}" type="datetimeFigureOut">
              <a:rPr lang="uk-UA"/>
              <a:pPr>
                <a:defRPr/>
              </a:pPr>
              <a:t>14.03.2012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7E95ABA-DDE8-40C4-9385-1715D6092C9F}"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bwMode="auto">
          <a:noFill/>
          <a:ln>
            <a:solidFill>
              <a:srgbClr val="000000"/>
            </a:solidFill>
            <a:miter lim="800000"/>
            <a:headEnd/>
            <a:tailEnd/>
          </a:ln>
        </p:spPr>
      </p:sp>
      <p:sp>
        <p:nvSpPr>
          <p:cNvPr id="20483" name="Заметки 2"/>
          <p:cNvSpPr>
            <a:spLocks noGrp="1"/>
          </p:cNvSpPr>
          <p:nvPr>
            <p:ph type="body" idx="1"/>
          </p:nvPr>
        </p:nvSpPr>
        <p:spPr bwMode="auto">
          <a:noFill/>
        </p:spPr>
        <p:txBody>
          <a:bodyPr/>
          <a:lstStyle/>
          <a:p>
            <a:pPr>
              <a:spcBef>
                <a:spcPct val="0"/>
              </a:spcBef>
            </a:pPr>
            <a:endParaRPr lang="ru-RU" smtClean="0"/>
          </a:p>
        </p:txBody>
      </p:sp>
      <p:sp>
        <p:nvSpPr>
          <p:cNvPr id="204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8169D1-91AC-430D-B458-7B7151EB3BAB}" type="slidenum">
              <a:rPr lang="uk-UA" smtClean="0"/>
              <a:pPr fontAlgn="base">
                <a:spcBef>
                  <a:spcPct val="0"/>
                </a:spcBef>
                <a:spcAft>
                  <a:spcPct val="0"/>
                </a:spcAft>
                <a:defRPr/>
              </a:pPr>
              <a:t>7</a:t>
            </a:fld>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a:lstStyle/>
          <a:p>
            <a:pPr>
              <a:spcBef>
                <a:spcPct val="0"/>
              </a:spcBef>
            </a:pPr>
            <a:endParaRPr lang="ru-RU" smtClean="0"/>
          </a:p>
        </p:txBody>
      </p:sp>
      <p:sp>
        <p:nvSpPr>
          <p:cNvPr id="215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0C4CD2-05F7-4006-9AB6-B6B41087A304}" type="slidenum">
              <a:rPr lang="uk-UA" smtClean="0"/>
              <a:pPr fontAlgn="base">
                <a:spcBef>
                  <a:spcPct val="0"/>
                </a:spcBef>
                <a:spcAft>
                  <a:spcPct val="0"/>
                </a:spcAft>
                <a:defRPr/>
              </a:pPr>
              <a:t>8</a:t>
            </a:fld>
            <a:endParaRPr 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a:lstStyle/>
          <a:p>
            <a:pPr>
              <a:spcBef>
                <a:spcPct val="0"/>
              </a:spcBef>
            </a:pPr>
            <a:endParaRPr lang="ru-RU" smtClean="0"/>
          </a:p>
        </p:txBody>
      </p:sp>
      <p:sp>
        <p:nvSpPr>
          <p:cNvPr id="2253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35B11-0954-4316-A9FA-4710C914FB74}" type="slidenum">
              <a:rPr lang="uk-UA" smtClean="0"/>
              <a:pPr fontAlgn="base">
                <a:spcBef>
                  <a:spcPct val="0"/>
                </a:spcBef>
                <a:spcAft>
                  <a:spcPct val="0"/>
                </a:spcAft>
                <a:defRPr/>
              </a:pPr>
              <a:t>11</a:t>
            </a:fld>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fld id="{7126F1F2-3AB9-4051-AFFF-EAD08AB405B4}" type="datetimeFigureOut">
              <a:rPr lang="uk-UA"/>
              <a:pPr/>
              <a:t>14.03.2012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A79E158-1DB5-409B-AF3C-6223543A1BA8}"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fld id="{2F4D2935-A4FE-4155-BA26-1449F732A9A9}" type="datetimeFigureOut">
              <a:rPr lang="uk-UA"/>
              <a:pPr/>
              <a:t>14.03.2012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26B751F-9EA6-4092-8021-E931A10CA0C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fld id="{89EEBBC4-A0CC-4B26-904F-98DABA794D6B}" type="datetimeFigureOut">
              <a:rPr lang="uk-UA"/>
              <a:pPr/>
              <a:t>14.03.2012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99D941A-4D07-4509-946F-BCA8BF8F61CE}"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fld id="{348302FE-656A-4890-B269-AF3C62115975}" type="datetimeFigureOut">
              <a:rPr lang="uk-UA"/>
              <a:pPr/>
              <a:t>14.03.2012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3555411-4A31-4611-893D-EA0EEEFFAFCB}"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D6DEE06E-6926-4370-9924-92F51D3C0817}" type="datetimeFigureOut">
              <a:rPr lang="uk-UA"/>
              <a:pPr/>
              <a:t>14.03.2012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7953D29-32DE-4C4D-B2CC-A528C95A16CA}"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fld id="{13977665-30FE-4E6A-A7DA-C0FA65234E9C}" type="datetimeFigureOut">
              <a:rPr lang="uk-UA"/>
              <a:pPr/>
              <a:t>14.03.2012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5D29190-4F38-4D34-8254-578B963665A0}"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fld id="{B2D4F22B-A284-4C3C-A404-7C6CD76821E2}" type="datetimeFigureOut">
              <a:rPr lang="uk-UA"/>
              <a:pPr/>
              <a:t>14.03.2012</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973592C-E7C8-43C0-8CCD-A43D1F27A0EC}"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fld id="{DEC18F6B-8D39-4CB5-AEB0-A327868185F0}" type="datetimeFigureOut">
              <a:rPr lang="uk-UA"/>
              <a:pPr/>
              <a:t>14.03.2012</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6E38E41-6B3A-426E-9BAC-EB7EFC090669}"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EE9A021D-D83C-4735-8F46-CE2E320BE39C}" type="datetimeFigureOut">
              <a:rPr lang="uk-UA"/>
              <a:pPr/>
              <a:t>14.03.2012</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6A7919A-6AC4-4D1B-A93D-CC84E2E7AC5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26AA2083-62F1-40CF-9114-9CA7C17BDE4E}" type="datetimeFigureOut">
              <a:rPr lang="uk-UA"/>
              <a:pPr/>
              <a:t>14.03.2012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5F42554-2C66-43B0-A53F-C3E0E6CA26C5}"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D2F005D2-8A70-48CB-A5F2-93E3960ED7F4}" type="datetimeFigureOut">
              <a:rPr lang="uk-UA"/>
              <a:pPr/>
              <a:t>14.03.2012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193A369-CC0F-429B-8027-684675F7319E}"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3F0785B-C979-4236-A6C0-002C4CA03531}" type="datetimeFigureOut">
              <a:rPr lang="uk-UA"/>
              <a:pPr/>
              <a:t>14.03.2012</a:t>
            </a:fld>
            <a:endParaRPr lang="ru-RU"/>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CE8866-BD18-4D18-A436-B578F95DFBED}"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G:\HIV%20&amp;%20AIDS\myzuka%5b1%5d.ru_2._Elton_John_-_Love_Songs_-_Candle_In_The_Wind.mp3" TargetMode="Externa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Рисунок 6" descr="shutterstock_9585088.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052" name="Заголовок 1"/>
          <p:cNvSpPr>
            <a:spLocks noGrp="1"/>
          </p:cNvSpPr>
          <p:nvPr>
            <p:ph type="ctrTitle" idx="4294967295"/>
          </p:nvPr>
        </p:nvSpPr>
        <p:spPr>
          <a:xfrm>
            <a:off x="468313" y="2276475"/>
            <a:ext cx="7772400" cy="1470025"/>
          </a:xfrm>
        </p:spPr>
        <p:txBody>
          <a:bodyPr/>
          <a:lstStyle/>
          <a:p>
            <a:r>
              <a:rPr lang="en-US" sz="6600" b="1" i="1">
                <a:solidFill>
                  <a:srgbClr val="0000FF"/>
                </a:solidFill>
              </a:rPr>
              <a:t>HIV &amp; AIDS FOUNDATIONS</a:t>
            </a:r>
            <a:endParaRPr lang="uk-UA" sz="6600" b="1" i="1">
              <a:solidFill>
                <a:srgbClr val="0000FF"/>
              </a:solidFill>
            </a:endParaRPr>
          </a:p>
        </p:txBody>
      </p:sp>
      <p:sp>
        <p:nvSpPr>
          <p:cNvPr id="3" name="Подзаголовок 2"/>
          <p:cNvSpPr>
            <a:spLocks noGrp="1"/>
          </p:cNvSpPr>
          <p:nvPr>
            <p:ph type="subTitle" idx="4294967295"/>
          </p:nvPr>
        </p:nvSpPr>
        <p:spPr>
          <a:xfrm>
            <a:off x="1187450" y="4652963"/>
            <a:ext cx="6400800" cy="1752600"/>
          </a:xfrm>
        </p:spPr>
        <p:txBody>
          <a:bodyPr>
            <a:normAutofit/>
          </a:bodyPr>
          <a:lstStyle/>
          <a:p>
            <a:pPr marL="0" indent="0" algn="ctr">
              <a:buFontTx/>
              <a:buNone/>
            </a:pPr>
            <a:endParaRPr lang="ru-RU">
              <a:solidFill>
                <a:srgbClr val="898989"/>
              </a:solidFill>
            </a:endParaRPr>
          </a:p>
        </p:txBody>
      </p:sp>
      <p:pic>
        <p:nvPicPr>
          <p:cNvPr id="2055" name="myzuka[1].ru_2._Elton_John_-_Love_Songs_-_Candle_In_The_Wind.mp3">
            <a:hlinkClick r:id="" action="ppaction://ole?verb=0"/>
          </p:cNvPr>
          <p:cNvPicPr>
            <a:picLocks noRot="1" noChangeAspect="1" noChangeArrowheads="1"/>
          </p:cNvPicPr>
          <p:nvPr>
            <a:audioFile r:link="rId2"/>
          </p:nvPr>
        </p:nvPicPr>
        <p:blipFill>
          <a:blip r:embed="rId5" cstate="print"/>
          <a:srcRect/>
          <a:stretch>
            <a:fillRect/>
          </a:stretch>
        </p:blipFill>
        <p:spPr bwMode="auto">
          <a:xfrm>
            <a:off x="4419600" y="3276600"/>
            <a:ext cx="304800" cy="3048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55"/>
                                        </p:tgtEl>
                                      </p:cBhvr>
                                    </p:cmd>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1000" fill="hold"/>
                                        <p:tgtEl>
                                          <p:spTgt spid="2052"/>
                                        </p:tgtEl>
                                        <p:attrNameLst>
                                          <p:attrName>ppt_x</p:attrName>
                                        </p:attrNameLst>
                                      </p:cBhvr>
                                      <p:tavLst>
                                        <p:tav tm="0">
                                          <p:val>
                                            <p:strVal val="#ppt_x-.2"/>
                                          </p:val>
                                        </p:tav>
                                        <p:tav tm="100000">
                                          <p:val>
                                            <p:strVal val="#ppt_x"/>
                                          </p:val>
                                        </p:tav>
                                      </p:tavLst>
                                    </p:anim>
                                    <p:anim calcmode="lin" valueType="num">
                                      <p:cBhvr>
                                        <p:cTn id="12"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17" showWhenStopped="0">
                <p:cTn id="14" repeatCount="indefinite" fill="hold" display="0">
                  <p:stCondLst>
                    <p:cond delay="indefinite"/>
                  </p:stCondLst>
                  <p:endCondLst>
                    <p:cond evt="onPrev" delay="0">
                      <p:tgtEl>
                        <p:sldTgt/>
                      </p:tgtEl>
                    </p:cond>
                    <p:cond evt="onStopAudio" delay="0">
                      <p:tgtEl>
                        <p:sldTgt/>
                      </p:tgtEl>
                    </p:cond>
                  </p:endCondLst>
                </p:cTn>
                <p:tgtEl>
                  <p:spTgt spid="2055"/>
                </p:tgtEl>
              </p:cMediaNode>
            </p:audio>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Содержимое 3" descr="IMG_1474_1_180.jpg"/>
          <p:cNvPicPr>
            <a:picLocks noGrp="1" noChangeAspect="1"/>
          </p:cNvPicPr>
          <p:nvPr>
            <p:ph idx="4294967295"/>
          </p:nvPr>
        </p:nvPicPr>
        <p:blipFill>
          <a:blip r:embed="rId2" cstate="print"/>
          <a:srcRect/>
          <a:stretch>
            <a:fillRect/>
          </a:stretch>
        </p:blipFill>
        <p:spPr>
          <a:xfrm>
            <a:off x="0" y="2643188"/>
            <a:ext cx="3214688" cy="4214812"/>
          </a:xfrm>
        </p:spPr>
      </p:pic>
      <p:sp>
        <p:nvSpPr>
          <p:cNvPr id="11267" name="Rectangle 1"/>
          <p:cNvSpPr>
            <a:spLocks noGrp="1" noChangeArrowheads="1"/>
          </p:cNvSpPr>
          <p:nvPr>
            <p:ph type="title" idx="4294967295"/>
          </p:nvPr>
        </p:nvSpPr>
        <p:spPr>
          <a:xfrm>
            <a:off x="214313" y="225425"/>
            <a:ext cx="8775700" cy="2654300"/>
          </a:xfrm>
        </p:spPr>
        <p:txBody>
          <a:bodyPr>
            <a:spAutoFit/>
          </a:bodyPr>
          <a:lstStyle/>
          <a:p>
            <a:pPr algn="l"/>
            <a:r>
              <a:rPr lang="en-US" sz="2800">
                <a:cs typeface="Times New Roman" pitchFamily="18" charset="0"/>
              </a:rPr>
              <a:t>			       UKRAINE</a:t>
            </a:r>
            <a:br>
              <a:rPr lang="en-US" sz="2800">
                <a:cs typeface="Times New Roman" pitchFamily="18" charset="0"/>
              </a:rPr>
            </a:br>
            <a:r>
              <a:rPr lang="en-US" sz="2800">
                <a:cs typeface="Times New Roman" pitchFamily="18" charset="0"/>
              </a:rPr>
              <a:t>The charitable ANTIAIDS Foundation was established by Olena Franchuk in September</a:t>
            </a:r>
            <a:br>
              <a:rPr lang="en-US" sz="2800">
                <a:cs typeface="Times New Roman" pitchFamily="18" charset="0"/>
              </a:rPr>
            </a:br>
            <a:r>
              <a:rPr lang="en-US" sz="2800">
                <a:cs typeface="Times New Roman" pitchFamily="18" charset="0"/>
              </a:rPr>
              <a:t> 2003. It is the first and the sole foundation, established with private funds, in </a:t>
            </a:r>
            <a:br>
              <a:rPr lang="en-US" sz="2800">
                <a:cs typeface="Times New Roman" pitchFamily="18" charset="0"/>
              </a:rPr>
            </a:br>
            <a:r>
              <a:rPr lang="en-US" sz="2800">
                <a:cs typeface="Times New Roman" pitchFamily="18" charset="0"/>
              </a:rPr>
              <a:t>Ukraine committed to fighting HIV/AIDS.</a:t>
            </a:r>
            <a:endParaRPr lang="en-US" sz="2800"/>
          </a:p>
        </p:txBody>
      </p:sp>
      <p:sp>
        <p:nvSpPr>
          <p:cNvPr id="11268" name="Rectangle 2"/>
          <p:cNvSpPr>
            <a:spLocks noChangeArrowheads="1"/>
          </p:cNvSpPr>
          <p:nvPr/>
        </p:nvSpPr>
        <p:spPr bwMode="auto">
          <a:xfrm>
            <a:off x="3357563" y="3786188"/>
            <a:ext cx="5786437" cy="2062162"/>
          </a:xfrm>
          <a:prstGeom prst="rect">
            <a:avLst/>
          </a:prstGeom>
          <a:noFill/>
          <a:ln w="9525">
            <a:noFill/>
            <a:miter lim="800000"/>
            <a:headEnd/>
            <a:tailEnd/>
          </a:ln>
        </p:spPr>
        <p:txBody>
          <a:bodyPr anchor="ctr">
            <a:spAutoFit/>
          </a:bodyPr>
          <a:lstStyle/>
          <a:p>
            <a:r>
              <a:rPr lang="en-US" sz="2400">
                <a:latin typeface="Calibri" pitchFamily="34" charset="0"/>
                <a:cs typeface="Times New Roman" pitchFamily="18" charset="0"/>
              </a:rPr>
              <a:t>The Foundation’s goals are:</a:t>
            </a:r>
            <a:endParaRPr lang="uk-UA" sz="2400"/>
          </a:p>
          <a:p>
            <a:pPr eaLnBrk="0" hangingPunct="0"/>
            <a:r>
              <a:rPr lang="en-US" sz="2400">
                <a:latin typeface="Calibri" pitchFamily="34" charset="0"/>
                <a:cs typeface="Times New Roman" pitchFamily="18" charset="0"/>
              </a:rPr>
              <a:t>to combat the HIV/AIDS epidemic in Ukraine;</a:t>
            </a:r>
            <a:endParaRPr lang="uk-UA" sz="2400"/>
          </a:p>
          <a:p>
            <a:pPr eaLnBrk="0" hangingPunct="0"/>
            <a:r>
              <a:rPr lang="en-US" sz="2400">
                <a:latin typeface="Calibri" pitchFamily="34" charset="0"/>
                <a:cs typeface="Times New Roman" pitchFamily="18" charset="0"/>
              </a:rPr>
              <a:t>to reduce its escalation;</a:t>
            </a:r>
            <a:endParaRPr lang="uk-UA" sz="2400"/>
          </a:p>
          <a:p>
            <a:pPr eaLnBrk="0" hangingPunct="0"/>
            <a:r>
              <a:rPr lang="en-US" sz="2400">
                <a:latin typeface="Calibri" pitchFamily="34" charset="0"/>
                <a:cs typeface="Times New Roman" pitchFamily="18" charset="0"/>
              </a:rPr>
              <a:t>to support people living with HIV/AIDS by improving their quality of </a:t>
            </a:r>
            <a:r>
              <a:rPr lang="en-US" sz="3200">
                <a:latin typeface="Calibri" pitchFamily="34" charset="0"/>
                <a:cs typeface="Times New Roman" pitchFamily="18" charset="0"/>
              </a:rPr>
              <a:t>life.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7"/>
                                        </p:tgtEl>
                                        <p:attrNameLst>
                                          <p:attrName>style.visibility</p:attrName>
                                        </p:attrNameLst>
                                      </p:cBhvr>
                                      <p:to>
                                        <p:strVal val="visible"/>
                                      </p:to>
                                    </p:set>
                                    <p:anim calcmode="discrete" valueType="clr">
                                      <p:cBhvr override="childStyle">
                                        <p:cTn id="7" dur="80"/>
                                        <p:tgtEl>
                                          <p:spTgt spid="112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7"/>
                                        </p:tgtEl>
                                        <p:attrNameLst>
                                          <p:attrName>fillcolor</p:attrName>
                                        </p:attrNameLst>
                                      </p:cBhvr>
                                      <p:tavLst>
                                        <p:tav tm="0">
                                          <p:val>
                                            <p:clrVal>
                                              <a:schemeClr val="accent2"/>
                                            </p:clrVal>
                                          </p:val>
                                        </p:tav>
                                        <p:tav tm="50000">
                                          <p:val>
                                            <p:clrVal>
                                              <a:schemeClr val="hlink"/>
                                            </p:clrVal>
                                          </p:val>
                                        </p:tav>
                                      </p:tavLst>
                                    </p:anim>
                                    <p:set>
                                      <p:cBhvr>
                                        <p:cTn id="9" dur="80"/>
                                        <p:tgtEl>
                                          <p:spTgt spid="1126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68"/>
                                        </p:tgtEl>
                                        <p:attrNameLst>
                                          <p:attrName>style.visibility</p:attrName>
                                        </p:attrNameLst>
                                      </p:cBhvr>
                                      <p:to>
                                        <p:strVal val="visible"/>
                                      </p:to>
                                    </p:set>
                                    <p:anim calcmode="discrete" valueType="clr">
                                      <p:cBhvr override="childStyle">
                                        <p:cTn id="14" dur="80"/>
                                        <p:tgtEl>
                                          <p:spTgt spid="1126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68"/>
                                        </p:tgtEl>
                                        <p:attrNameLst>
                                          <p:attrName>fillcolor</p:attrName>
                                        </p:attrNameLst>
                                      </p:cBhvr>
                                      <p:tavLst>
                                        <p:tav tm="0">
                                          <p:val>
                                            <p:clrVal>
                                              <a:schemeClr val="accent2"/>
                                            </p:clrVal>
                                          </p:val>
                                        </p:tav>
                                        <p:tav tm="50000">
                                          <p:val>
                                            <p:clrVal>
                                              <a:schemeClr val="hlink"/>
                                            </p:clrVal>
                                          </p:val>
                                        </p:tav>
                                      </p:tavLst>
                                    </p:anim>
                                    <p:set>
                                      <p:cBhvr>
                                        <p:cTn id="16" dur="80"/>
                                        <p:tgtEl>
                                          <p:spTgt spid="11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3" descr="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idx="4294967295"/>
          </p:nvPr>
        </p:nvSpPr>
        <p:spPr/>
        <p:txBody>
          <a:bodyPr>
            <a:normAutofit fontScale="90000"/>
          </a:bodyPr>
          <a:lstStyle/>
          <a:p>
            <a:r>
              <a:rPr lang="en-US" sz="4900" b="1">
                <a:solidFill>
                  <a:srgbClr val="558ED5"/>
                </a:solidFill>
                <a:cs typeface="Times New Roman" pitchFamily="18" charset="0"/>
              </a:rPr>
              <a:t>T</a:t>
            </a:r>
            <a:r>
              <a:rPr lang="en-US" sz="4000" b="1">
                <a:solidFill>
                  <a:srgbClr val="558ED5"/>
                </a:solidFill>
                <a:cs typeface="Times New Roman" pitchFamily="18" charset="0"/>
              </a:rPr>
              <a:t>he Foundation activities aim at:</a:t>
            </a:r>
            <a:r>
              <a:rPr lang="uk-UA" sz="4000">
                <a:solidFill>
                  <a:srgbClr val="558ED5"/>
                </a:solidFill>
              </a:rPr>
              <a:t/>
            </a:r>
            <a:br>
              <a:rPr lang="uk-UA" sz="4000">
                <a:solidFill>
                  <a:srgbClr val="558ED5"/>
                </a:solidFill>
              </a:rPr>
            </a:br>
            <a:endParaRPr lang="uk-UA" sz="4000">
              <a:solidFill>
                <a:srgbClr val="558ED5"/>
              </a:solidFill>
            </a:endParaRPr>
          </a:p>
        </p:txBody>
      </p:sp>
      <p:sp>
        <p:nvSpPr>
          <p:cNvPr id="12292" name="Rectangle 1"/>
          <p:cNvSpPr>
            <a:spLocks noGrp="1" noChangeArrowheads="1"/>
          </p:cNvSpPr>
          <p:nvPr>
            <p:ph idx="4294967295"/>
          </p:nvPr>
        </p:nvSpPr>
        <p:spPr>
          <a:xfrm>
            <a:off x="1000125" y="1403350"/>
            <a:ext cx="7115175" cy="4457700"/>
          </a:xfrm>
        </p:spPr>
        <p:txBody>
          <a:bodyPr anchor="ctr">
            <a:spAutoFit/>
          </a:bodyPr>
          <a:lstStyle/>
          <a:p>
            <a:pPr marL="0" indent="0">
              <a:spcBef>
                <a:spcPct val="0"/>
              </a:spcBef>
              <a:buFontTx/>
              <a:buNone/>
            </a:pPr>
            <a:r>
              <a:rPr lang="en-US" sz="2600">
                <a:cs typeface="Times New Roman" pitchFamily="18" charset="0"/>
              </a:rPr>
              <a:t>drawing attention of opinion makers, </a:t>
            </a:r>
          </a:p>
          <a:p>
            <a:pPr marL="0" indent="0">
              <a:spcBef>
                <a:spcPct val="0"/>
              </a:spcBef>
              <a:buFontTx/>
              <a:buNone/>
            </a:pPr>
            <a:r>
              <a:rPr lang="en-US" sz="2600">
                <a:cs typeface="Times New Roman" pitchFamily="18" charset="0"/>
              </a:rPr>
              <a:t>government authorities and business leaders </a:t>
            </a:r>
          </a:p>
          <a:p>
            <a:pPr marL="0" indent="0">
              <a:spcBef>
                <a:spcPct val="0"/>
              </a:spcBef>
              <a:buFontTx/>
              <a:buNone/>
            </a:pPr>
            <a:r>
              <a:rPr lang="en-US" sz="2600">
                <a:cs typeface="Times New Roman" pitchFamily="18" charset="0"/>
              </a:rPr>
              <a:t>to the HIV/AIDS problem; </a:t>
            </a:r>
            <a:endParaRPr lang="uk-UA" sz="2600"/>
          </a:p>
          <a:p>
            <a:pPr marL="0" indent="0">
              <a:spcBef>
                <a:spcPct val="0"/>
              </a:spcBef>
              <a:buFontTx/>
              <a:buNone/>
            </a:pPr>
            <a:r>
              <a:rPr lang="en-US" sz="2600">
                <a:cs typeface="Times New Roman" pitchFamily="18" charset="0"/>
              </a:rPr>
              <a:t>implementing of the large-scale informational</a:t>
            </a:r>
          </a:p>
          <a:p>
            <a:pPr marL="0" indent="0">
              <a:spcBef>
                <a:spcPct val="0"/>
              </a:spcBef>
              <a:buFontTx/>
              <a:buNone/>
            </a:pPr>
            <a:r>
              <a:rPr lang="en-US" sz="2600">
                <a:cs typeface="Times New Roman" pitchFamily="18" charset="0"/>
              </a:rPr>
              <a:t> and educational campaigns;</a:t>
            </a:r>
            <a:endParaRPr lang="uk-UA" sz="2600"/>
          </a:p>
          <a:p>
            <a:pPr marL="0" indent="0">
              <a:spcBef>
                <a:spcPct val="0"/>
              </a:spcBef>
              <a:buFontTx/>
              <a:buNone/>
            </a:pPr>
            <a:r>
              <a:rPr lang="en-US" sz="2600">
                <a:cs typeface="Times New Roman" pitchFamily="18" charset="0"/>
              </a:rPr>
              <a:t>providing the direct support to people living </a:t>
            </a:r>
          </a:p>
          <a:p>
            <a:pPr marL="0" indent="0">
              <a:spcBef>
                <a:spcPct val="0"/>
              </a:spcBef>
              <a:buFontTx/>
              <a:buNone/>
            </a:pPr>
            <a:r>
              <a:rPr lang="en-US" sz="2600">
                <a:cs typeface="Times New Roman" pitchFamily="18" charset="0"/>
              </a:rPr>
              <a:t>with HIV/AIDS and attracting of the resources </a:t>
            </a:r>
          </a:p>
          <a:p>
            <a:pPr marL="0" indent="0">
              <a:spcBef>
                <a:spcPct val="0"/>
              </a:spcBef>
              <a:buFontTx/>
              <a:buNone/>
            </a:pPr>
            <a:r>
              <a:rPr lang="en-US" sz="2600">
                <a:cs typeface="Times New Roman" pitchFamily="18" charset="0"/>
              </a:rPr>
              <a:t>for supporting relevant projects on HIV/AIDS</a:t>
            </a:r>
          </a:p>
          <a:p>
            <a:pPr marL="0" indent="0">
              <a:spcBef>
                <a:spcPct val="0"/>
              </a:spcBef>
              <a:buFontTx/>
              <a:buNone/>
            </a:pPr>
            <a:r>
              <a:rPr lang="en-US" sz="2600">
                <a:cs typeface="Times New Roman" pitchFamily="18" charset="0"/>
              </a:rPr>
              <a:t> prevention and treatment; </a:t>
            </a:r>
            <a:endParaRPr lang="uk-UA" sz="2600"/>
          </a:p>
          <a:p>
            <a:pPr marL="0" indent="0">
              <a:spcBef>
                <a:spcPct val="0"/>
              </a:spcBef>
              <a:buFontTx/>
              <a:buNone/>
            </a:pPr>
            <a:r>
              <a:rPr lang="en-US" sz="2600">
                <a:cs typeface="Times New Roman" pitchFamily="18" charset="0"/>
              </a:rPr>
              <a:t>diminishing the stigma and discrimination of </a:t>
            </a:r>
          </a:p>
          <a:p>
            <a:pPr marL="0" indent="0">
              <a:spcBef>
                <a:spcPct val="0"/>
              </a:spcBef>
              <a:buFontTx/>
              <a:buNone/>
            </a:pPr>
            <a:r>
              <a:rPr lang="en-US" sz="2600">
                <a:cs typeface="Times New Roman" pitchFamily="18" charset="0"/>
              </a:rPr>
              <a:t>people living with HIV/AIDS. </a:t>
            </a:r>
            <a:endParaRPr 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7" descr="Безымянный 32432432.bmp"/>
          <p:cNvPicPr>
            <a:picLocks noChangeAspect="1"/>
          </p:cNvPicPr>
          <p:nvPr/>
        </p:nvPicPr>
        <p:blipFill>
          <a:blip r:embed="rId2" cstate="print"/>
          <a:srcRect/>
          <a:stretch>
            <a:fillRect/>
          </a:stretch>
        </p:blipFill>
        <p:spPr bwMode="auto">
          <a:xfrm>
            <a:off x="0" y="500063"/>
            <a:ext cx="9144000" cy="1876425"/>
          </a:xfrm>
          <a:prstGeom prst="rect">
            <a:avLst/>
          </a:prstGeom>
          <a:noFill/>
          <a:ln w="9525">
            <a:noFill/>
            <a:miter lim="800000"/>
            <a:headEnd/>
            <a:tailEnd/>
          </a:ln>
        </p:spPr>
      </p:pic>
      <p:sp>
        <p:nvSpPr>
          <p:cNvPr id="2" name="Заголовок 1"/>
          <p:cNvSpPr>
            <a:spLocks noGrp="1"/>
          </p:cNvSpPr>
          <p:nvPr>
            <p:ph type="title" idx="4294967295"/>
          </p:nvPr>
        </p:nvSpPr>
        <p:spPr>
          <a:xfrm>
            <a:off x="539750" y="0"/>
            <a:ext cx="8229600" cy="642938"/>
          </a:xfrm>
        </p:spPr>
        <p:txBody>
          <a:bodyPr>
            <a:normAutofit fontScale="90000"/>
          </a:bodyPr>
          <a:lstStyle/>
          <a:p>
            <a:r>
              <a:rPr lang="en-US" sz="4000"/>
              <a:t>Partners</a:t>
            </a:r>
            <a:endParaRPr lang="uk-UA" sz="4000"/>
          </a:p>
        </p:txBody>
      </p:sp>
      <p:pic>
        <p:nvPicPr>
          <p:cNvPr id="13316" name="Содержимое 5" descr="6.bmp"/>
          <p:cNvPicPr>
            <a:picLocks noGrp="1" noChangeAspect="1"/>
          </p:cNvPicPr>
          <p:nvPr>
            <p:ph idx="4294967295"/>
          </p:nvPr>
        </p:nvPicPr>
        <p:blipFill>
          <a:blip r:embed="rId3" cstate="print"/>
          <a:srcRect/>
          <a:stretch>
            <a:fillRect/>
          </a:stretch>
        </p:blipFill>
        <p:spPr>
          <a:xfrm>
            <a:off x="0" y="2357438"/>
            <a:ext cx="9144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2"/>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par>
                                <p:cTn id="17" presetID="29" presetClass="entr" presetSubtype="0" fill="hold" nodeType="with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p:cTn id="19" dur="1000" fill="hold"/>
                                        <p:tgtEl>
                                          <p:spTgt spid="13316"/>
                                        </p:tgtEl>
                                        <p:attrNameLst>
                                          <p:attrName>ppt_x</p:attrName>
                                        </p:attrNameLst>
                                      </p:cBhvr>
                                      <p:tavLst>
                                        <p:tav tm="0">
                                          <p:val>
                                            <p:strVal val="#ppt_x-.2"/>
                                          </p:val>
                                        </p:tav>
                                        <p:tav tm="100000">
                                          <p:val>
                                            <p:strVal val="#ppt_x"/>
                                          </p:val>
                                        </p:tav>
                                      </p:tavLst>
                                    </p:anim>
                                    <p:anim calcmode="lin" valueType="num">
                                      <p:cBhvr>
                                        <p:cTn id="20"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idx="4294967295"/>
          </p:nvPr>
        </p:nvSpPr>
        <p:spPr/>
        <p:txBody>
          <a:bodyPr/>
          <a:lstStyle/>
          <a:p>
            <a:endParaRPr lang="ru-RU"/>
          </a:p>
        </p:txBody>
      </p:sp>
      <p:pic>
        <p:nvPicPr>
          <p:cNvPr id="14339" name="Содержимое 5" descr="Безымянный 5.bmp"/>
          <p:cNvPicPr>
            <a:picLocks noGrp="1" noChangeAspect="1"/>
          </p:cNvPicPr>
          <p:nvPr>
            <p:ph idx="4294967295"/>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to="" calcmode="lin" valueType="num">
                                      <p:cBhvr>
                                        <p:cTn id="7" dur="1" fill="hold"/>
                                        <p:tgtEl>
                                          <p:spTgt spid="143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Содержимое 3" descr="Безымянный 7.bmp"/>
          <p:cNvPicPr>
            <a:picLocks noGrp="1" noChangeAspect="1"/>
          </p:cNvPicPr>
          <p:nvPr>
            <p:ph idx="4294967295"/>
          </p:nvPr>
        </p:nvPicPr>
        <p:blipFill>
          <a:blip r:embed="rId2" cstate="print"/>
          <a:srcRect/>
          <a:stretch>
            <a:fillRect/>
          </a:stretch>
        </p:blipFill>
        <p:spPr>
          <a:xfrm>
            <a:off x="142875" y="0"/>
            <a:ext cx="9001125" cy="6858000"/>
          </a:xfrm>
        </p:spPr>
      </p:pic>
      <p:sp>
        <p:nvSpPr>
          <p:cNvPr id="15363" name="Заголовок 1"/>
          <p:cNvSpPr>
            <a:spLocks noGrp="1"/>
          </p:cNvSpPr>
          <p:nvPr>
            <p:ph type="title" idx="4294967295"/>
          </p:nvPr>
        </p:nvSpPr>
        <p:spPr/>
        <p:txBody>
          <a:bodyPr/>
          <a:lstStyle/>
          <a:p>
            <a:r>
              <a:rPr lang="en-US"/>
              <a:t>  </a:t>
            </a:r>
            <a:endParaRPr lang="uk-UA"/>
          </a:p>
        </p:txBody>
      </p:sp>
      <p:pic>
        <p:nvPicPr>
          <p:cNvPr id="15364" name="Рисунок 6" descr="Безымянный 8.bmp"/>
          <p:cNvPicPr>
            <a:picLocks noChangeAspect="1"/>
          </p:cNvPicPr>
          <p:nvPr/>
        </p:nvPicPr>
        <p:blipFill>
          <a:blip r:embed="rId3" cstate="print"/>
          <a:srcRect/>
          <a:stretch>
            <a:fillRect/>
          </a:stretch>
        </p:blipFill>
        <p:spPr bwMode="auto">
          <a:xfrm>
            <a:off x="214313" y="2500313"/>
            <a:ext cx="8929687" cy="4071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plus(in)">
                                      <p:cBhvr>
                                        <p:cTn id="7" dur="2000"/>
                                        <p:tgtEl>
                                          <p:spTgt spid="15362"/>
                                        </p:tgtEl>
                                      </p:cBhvr>
                                    </p:animEffect>
                                  </p:childTnLst>
                                </p:cTn>
                              </p:par>
                              <p:par>
                                <p:cTn id="8" presetID="13" presetClass="entr" presetSubtype="16"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plus(in)">
                                      <p:cBhvr>
                                        <p:cTn id="10"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2" descr="mid_AAA_0067.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Прямоугольник 1"/>
          <p:cNvSpPr>
            <a:spLocks noChangeArrowheads="1"/>
          </p:cNvSpPr>
          <p:nvPr/>
        </p:nvSpPr>
        <p:spPr bwMode="auto">
          <a:xfrm>
            <a:off x="611188" y="0"/>
            <a:ext cx="7929562" cy="2347913"/>
          </a:xfrm>
          <a:prstGeom prst="rect">
            <a:avLst/>
          </a:prstGeom>
          <a:noFill/>
          <a:ln w="9525">
            <a:noFill/>
            <a:miter lim="800000"/>
            <a:headEnd/>
            <a:tailEnd/>
          </a:ln>
        </p:spPr>
        <p:txBody>
          <a:bodyPr>
            <a:spAutoFit/>
          </a:bodyPr>
          <a:lstStyle/>
          <a:p>
            <a:r>
              <a:rPr lang="en-US" sz="2800">
                <a:solidFill>
                  <a:srgbClr val="DA0000"/>
                </a:solidFill>
                <a:latin typeface="Calibri" pitchFamily="34" charset="0"/>
              </a:rPr>
              <a:t>                  Elton John charitable concert</a:t>
            </a:r>
          </a:p>
          <a:p>
            <a:r>
              <a:rPr lang="en-US" sz="1500">
                <a:solidFill>
                  <a:schemeClr val="bg1"/>
                </a:solidFill>
                <a:latin typeface="Calibri" pitchFamily="34" charset="0"/>
              </a:rPr>
              <a:t>World-famous composer and singer Sir Elton John gave the free charitable concert on June, 16 in Kyiv. The concert took place on Maidan Nezalenosty and broadcasted live on the “New Channel”. The concert is appealed to the fight against HIV/AIDS epidemic in Ukraine.</a:t>
            </a:r>
          </a:p>
          <a:p>
            <a:r>
              <a:rPr lang="en-US" sz="1500">
                <a:solidFill>
                  <a:schemeClr val="bg1"/>
                </a:solidFill>
                <a:latin typeface="Calibri" pitchFamily="34" charset="0"/>
              </a:rPr>
              <a:t>Before and during the concert 220 volunteers, mainly students, disseminated 60 thousands flayers about HIV/AIDS, 150 thousands flayers with the information about testing and counseling centers, provided by Kyiv AIDS Center, and 49 thousands condoms, provided by TM DUREX.</a:t>
            </a:r>
            <a:endParaRPr lang="uk-UA" sz="150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2000"/>
                                        <p:tgtEl>
                                          <p:spTgt spid="163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fade">
                                      <p:cBhvr>
                                        <p:cTn id="13" dur="2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3" descr="6161-739487.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Прямоугольник 1"/>
          <p:cNvSpPr>
            <a:spLocks noChangeArrowheads="1"/>
          </p:cNvSpPr>
          <p:nvPr/>
        </p:nvSpPr>
        <p:spPr bwMode="auto">
          <a:xfrm>
            <a:off x="357188" y="214313"/>
            <a:ext cx="8429625" cy="5886450"/>
          </a:xfrm>
          <a:prstGeom prst="rect">
            <a:avLst/>
          </a:prstGeom>
          <a:noFill/>
          <a:ln w="9525">
            <a:noFill/>
            <a:miter lim="800000"/>
            <a:headEnd/>
            <a:tailEnd/>
          </a:ln>
        </p:spPr>
        <p:txBody>
          <a:bodyPr>
            <a:spAutoFit/>
          </a:bodyPr>
          <a:lstStyle/>
          <a:p>
            <a:r>
              <a:rPr lang="en-US" sz="4400" b="1">
                <a:solidFill>
                  <a:srgbClr val="FF0000"/>
                </a:solidFill>
                <a:latin typeface="Calibri" pitchFamily="34" charset="0"/>
              </a:rPr>
              <a:t>		Life must go on!</a:t>
            </a:r>
          </a:p>
          <a:p>
            <a:endParaRPr lang="en-US" sz="2800">
              <a:solidFill>
                <a:srgbClr val="FF0000"/>
              </a:solidFill>
              <a:latin typeface="Calibri" pitchFamily="34" charset="0"/>
            </a:endParaRPr>
          </a:p>
          <a:p>
            <a:endParaRPr lang="en-US" sz="2800">
              <a:solidFill>
                <a:srgbClr val="FF0000"/>
              </a:solidFill>
              <a:latin typeface="Calibri" pitchFamily="34" charset="0"/>
            </a:endParaRPr>
          </a:p>
          <a:p>
            <a:r>
              <a:rPr lang="en-US" sz="2800">
                <a:solidFill>
                  <a:srgbClr val="FF0000"/>
                </a:solidFill>
                <a:latin typeface="Calibri" pitchFamily="34" charset="0"/>
              </a:rPr>
              <a:t>Queen + Paul Rodgers Support the Call</a:t>
            </a:r>
          </a:p>
          <a:p>
            <a:r>
              <a:rPr lang="en-US" sz="2800">
                <a:solidFill>
                  <a:srgbClr val="FF0000"/>
                </a:solidFill>
                <a:latin typeface="Calibri" pitchFamily="34" charset="0"/>
              </a:rPr>
              <a:t>With ANTIAIDS Concert In Kharkiv Freedom Square</a:t>
            </a:r>
          </a:p>
          <a:p>
            <a:r>
              <a:rPr lang="en-US" sz="2800">
                <a:solidFill>
                  <a:srgbClr val="FF0000"/>
                </a:solidFill>
                <a:latin typeface="Calibri" pitchFamily="34" charset="0"/>
              </a:rPr>
              <a:t>Queen + Paul Rodgers headed a massive outdoor concert in one of Europe’s biggest public squares ahead of the start of their forthcoming European tour to support Ukraine’s Anti-Aids campaign.</a:t>
            </a:r>
          </a:p>
          <a:p>
            <a:r>
              <a:rPr lang="en-US" sz="2800">
                <a:solidFill>
                  <a:srgbClr val="FF0000"/>
                </a:solidFill>
                <a:latin typeface="Calibri" pitchFamily="34" charset="0"/>
              </a:rPr>
              <a:t>Promoting the message “Don’t let AIDS ruin your life!”, Queen performed a free concert in Kharkov’s historic Freedom Square on September 12, 2008.    </a:t>
            </a:r>
            <a:endParaRPr lang="uk-UA" sz="28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7411">
                                            <p:txEl>
                                              <p:pRg st="3" end="3"/>
                                            </p:txEl>
                                          </p:spTgt>
                                        </p:tgtEl>
                                        <p:attrNameLst>
                                          <p:attrName>style.visibility</p:attrName>
                                        </p:attrNameLst>
                                      </p:cBhvr>
                                      <p:to>
                                        <p:strVal val="visible"/>
                                      </p:to>
                                    </p:set>
                                    <p:animEffect transition="in" filter="wipe(down)">
                                      <p:cBhvr>
                                        <p:cTn id="10" dur="500"/>
                                        <p:tgtEl>
                                          <p:spTgt spid="17411">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7411">
                                            <p:txEl>
                                              <p:pRg st="4" end="4"/>
                                            </p:txEl>
                                          </p:spTgt>
                                        </p:tgtEl>
                                        <p:attrNameLst>
                                          <p:attrName>style.visibility</p:attrName>
                                        </p:attrNameLst>
                                      </p:cBhvr>
                                      <p:to>
                                        <p:strVal val="visible"/>
                                      </p:to>
                                    </p:set>
                                    <p:animEffect transition="in" filter="wipe(down)">
                                      <p:cBhvr>
                                        <p:cTn id="13" dur="500"/>
                                        <p:tgtEl>
                                          <p:spTgt spid="17411">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7411">
                                            <p:txEl>
                                              <p:pRg st="5" end="5"/>
                                            </p:txEl>
                                          </p:spTgt>
                                        </p:tgtEl>
                                        <p:attrNameLst>
                                          <p:attrName>style.visibility</p:attrName>
                                        </p:attrNameLst>
                                      </p:cBhvr>
                                      <p:to>
                                        <p:strVal val="visible"/>
                                      </p:to>
                                    </p:set>
                                    <p:animEffect transition="in" filter="wipe(down)">
                                      <p:cBhvr>
                                        <p:cTn id="16" dur="500"/>
                                        <p:tgtEl>
                                          <p:spTgt spid="17411">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animEffect transition="in" filter="wipe(down)">
                                      <p:cBhvr>
                                        <p:cTn id="19"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a:normAutofit fontScale="90000"/>
          </a:bodyPr>
          <a:lstStyle/>
          <a:p>
            <a:r>
              <a:rPr lang="uk-UA" sz="4000">
                <a:solidFill>
                  <a:srgbClr val="0000FF"/>
                </a:solidFill>
              </a:rPr>
              <a:t>How You Can Help</a:t>
            </a:r>
            <a:br>
              <a:rPr lang="uk-UA" sz="4000">
                <a:solidFill>
                  <a:srgbClr val="0000FF"/>
                </a:solidFill>
              </a:rPr>
            </a:br>
            <a:endParaRPr lang="uk-UA" sz="4000">
              <a:solidFill>
                <a:srgbClr val="0000FF"/>
              </a:solidFill>
            </a:endParaRPr>
          </a:p>
        </p:txBody>
      </p:sp>
      <p:sp>
        <p:nvSpPr>
          <p:cNvPr id="3" name="Содержимое 2"/>
          <p:cNvSpPr>
            <a:spLocks noGrp="1"/>
          </p:cNvSpPr>
          <p:nvPr>
            <p:ph idx="4294967295"/>
          </p:nvPr>
        </p:nvSpPr>
        <p:spPr>
          <a:xfrm>
            <a:off x="642910" y="857232"/>
            <a:ext cx="8501090" cy="6000768"/>
          </a:xfrm>
          <a:noFill/>
        </p:spPr>
        <p:txBody>
          <a:bodyPr rtlCol="0">
            <a:normAutofit fontScale="47500" lnSpcReduction="20000"/>
          </a:bodyPr>
          <a:lstStyle/>
          <a:p>
            <a:pPr fontAlgn="auto">
              <a:spcAft>
                <a:spcPts val="0"/>
              </a:spcAft>
              <a:buFont typeface="Arial" pitchFamily="34" charset="0"/>
              <a:buChar char="•"/>
              <a:defRPr/>
            </a:pPr>
            <a:r>
              <a:rPr lang="uk-UA" sz="5100" kern="1200" dirty="0" err="1">
                <a:solidFill>
                  <a:srgbClr val="FF0000"/>
                </a:solidFill>
                <a:latin typeface="+mn-lt"/>
                <a:ea typeface="+mn-ea"/>
                <a:cs typeface="+mn-cs"/>
              </a:rPr>
              <a:t>There</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are</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so</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many</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ways</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you</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can</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help</a:t>
            </a:r>
            <a:r>
              <a:rPr lang="uk-UA" sz="5100" kern="1200" dirty="0">
                <a:solidFill>
                  <a:srgbClr val="FF0000"/>
                </a:solidFill>
                <a:latin typeface="+mn-lt"/>
                <a:ea typeface="+mn-ea"/>
                <a:cs typeface="+mn-cs"/>
              </a:rPr>
              <a:t> - </a:t>
            </a:r>
            <a:r>
              <a:rPr lang="uk-UA" sz="5100" kern="1200" dirty="0" err="1">
                <a:solidFill>
                  <a:srgbClr val="FF0000"/>
                </a:solidFill>
                <a:latin typeface="+mn-lt"/>
                <a:ea typeface="+mn-ea"/>
                <a:cs typeface="+mn-cs"/>
              </a:rPr>
              <a:t>donate</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some</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of</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your</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allowance</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volunteer</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your</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time</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or</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just</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be</a:t>
            </a:r>
            <a:r>
              <a:rPr lang="uk-UA" sz="5100" kern="1200" dirty="0">
                <a:solidFill>
                  <a:srgbClr val="FF0000"/>
                </a:solidFill>
                <a:latin typeface="+mn-lt"/>
                <a:ea typeface="+mn-ea"/>
                <a:cs typeface="+mn-cs"/>
              </a:rPr>
              <a:t> a </a:t>
            </a:r>
            <a:r>
              <a:rPr lang="uk-UA" sz="5100" kern="1200" dirty="0" err="1">
                <a:solidFill>
                  <a:srgbClr val="FF0000"/>
                </a:solidFill>
                <a:latin typeface="+mn-lt"/>
                <a:ea typeface="+mn-ea"/>
                <a:cs typeface="+mn-cs"/>
              </a:rPr>
              <a:t>friend</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to</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someone</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living</a:t>
            </a:r>
            <a:r>
              <a:rPr lang="uk-UA" sz="5100" kern="1200" dirty="0">
                <a:solidFill>
                  <a:srgbClr val="FF0000"/>
                </a:solidFill>
                <a:latin typeface="+mn-lt"/>
                <a:ea typeface="+mn-ea"/>
                <a:cs typeface="+mn-cs"/>
              </a:rPr>
              <a:t> </a:t>
            </a:r>
            <a:r>
              <a:rPr lang="uk-UA" sz="5100" kern="1200" dirty="0" err="1">
                <a:solidFill>
                  <a:srgbClr val="FF0000"/>
                </a:solidFill>
                <a:latin typeface="+mn-lt"/>
                <a:ea typeface="+mn-ea"/>
                <a:cs typeface="+mn-cs"/>
              </a:rPr>
              <a:t>with</a:t>
            </a:r>
            <a:r>
              <a:rPr lang="uk-UA" sz="5100" kern="1200" dirty="0">
                <a:solidFill>
                  <a:srgbClr val="FF0000"/>
                </a:solidFill>
                <a:latin typeface="+mn-lt"/>
                <a:ea typeface="+mn-ea"/>
                <a:cs typeface="+mn-cs"/>
              </a:rPr>
              <a:t> HIV/AIDS.</a:t>
            </a:r>
            <a:endParaRPr lang="en-US" sz="5100" kern="1200" dirty="0">
              <a:solidFill>
                <a:srgbClr val="FF0000"/>
              </a:solidFill>
              <a:latin typeface="+mn-lt"/>
              <a:ea typeface="+mn-ea"/>
              <a:cs typeface="+mn-cs"/>
            </a:endParaRPr>
          </a:p>
          <a:p>
            <a:pPr fontAlgn="auto">
              <a:spcAft>
                <a:spcPts val="0"/>
              </a:spcAft>
              <a:buFont typeface="Arial" pitchFamily="34" charset="0"/>
              <a:buChar char="•"/>
              <a:defRPr/>
            </a:pPr>
            <a:r>
              <a:rPr lang="en-US" sz="2900" kern="1200" dirty="0">
                <a:solidFill>
                  <a:srgbClr val="FF0000"/>
                </a:solidFill>
                <a:latin typeface="+mn-lt"/>
                <a:ea typeface="+mn-ea"/>
                <a:cs typeface="+mn-cs"/>
              </a:rPr>
              <a:t>                          </a:t>
            </a:r>
            <a:r>
              <a:rPr lang="uk-UA" sz="2900" kern="1200" dirty="0">
                <a:solidFill>
                  <a:srgbClr val="FF0000"/>
                </a:solidFill>
                <a:latin typeface="+mn-lt"/>
                <a:ea typeface="+mn-ea"/>
                <a:cs typeface="+mn-cs"/>
              </a:rPr>
              <a:t> </a:t>
            </a:r>
            <a:r>
              <a:rPr lang="en-US" sz="2900" kern="1200" dirty="0">
                <a:solidFill>
                  <a:srgbClr val="FF0000"/>
                </a:solidFill>
                <a:latin typeface="+mn-lt"/>
                <a:ea typeface="+mn-ea"/>
                <a:cs typeface="+mn-cs"/>
              </a:rPr>
              <a:t>                     </a:t>
            </a:r>
          </a:p>
          <a:p>
            <a:pPr fontAlgn="auto">
              <a:spcAft>
                <a:spcPts val="0"/>
              </a:spcAft>
              <a:buFont typeface="Arial" pitchFamily="34" charset="0"/>
              <a:buChar char="•"/>
              <a:defRPr/>
            </a:pPr>
            <a:endParaRPr lang="en-US" sz="2900" kern="1200" dirty="0">
              <a:solidFill>
                <a:srgbClr val="FF0000"/>
              </a:solidFill>
              <a:latin typeface="+mn-lt"/>
              <a:ea typeface="+mn-ea"/>
              <a:cs typeface="+mn-cs"/>
            </a:endParaRPr>
          </a:p>
          <a:p>
            <a:pPr lvl="8" fontAlgn="auto">
              <a:spcAft>
                <a:spcPts val="0"/>
              </a:spcAft>
              <a:buFont typeface="Arial" pitchFamily="34" charset="0"/>
              <a:buChar char="•"/>
              <a:defRPr/>
            </a:pPr>
            <a:r>
              <a:rPr lang="uk-UA" sz="3800" kern="1200" dirty="0" err="1">
                <a:solidFill>
                  <a:srgbClr val="FF0000"/>
                </a:solidFill>
                <a:latin typeface="+mn-lt"/>
                <a:ea typeface="+mn-ea"/>
                <a:cs typeface="+mn-cs"/>
              </a:rPr>
              <a:t>Most</a:t>
            </a:r>
            <a:r>
              <a:rPr lang="uk-UA" sz="3800" kern="1200" dirty="0">
                <a:solidFill>
                  <a:srgbClr val="FF0000"/>
                </a:solidFill>
                <a:latin typeface="+mn-lt"/>
                <a:ea typeface="+mn-ea"/>
                <a:cs typeface="+mn-cs"/>
              </a:rPr>
              <a:t> AIDS </a:t>
            </a:r>
            <a:r>
              <a:rPr lang="uk-UA" sz="3800" kern="1200" dirty="0" err="1">
                <a:solidFill>
                  <a:srgbClr val="FF0000"/>
                </a:solidFill>
                <a:latin typeface="+mn-lt"/>
                <a:ea typeface="+mn-ea"/>
                <a:cs typeface="+mn-cs"/>
              </a:rPr>
              <a:t>foundations</a:t>
            </a:r>
            <a:r>
              <a:rPr lang="uk-UA" sz="3800" kern="1200" dirty="0">
                <a:solidFill>
                  <a:srgbClr val="FF0000"/>
                </a:solidFill>
                <a:latin typeface="+mn-lt"/>
                <a:ea typeface="+mn-ea"/>
                <a:cs typeface="+mn-cs"/>
              </a:rPr>
              <a:t> </a:t>
            </a:r>
            <a:r>
              <a:rPr lang="en-US"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have</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programs</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that</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you</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can</a:t>
            </a:r>
            <a:r>
              <a:rPr lang="uk-UA" sz="3800" kern="1200" dirty="0">
                <a:solidFill>
                  <a:srgbClr val="FF0000"/>
                </a:solidFill>
                <a:latin typeface="+mn-lt"/>
                <a:ea typeface="+mn-ea"/>
                <a:cs typeface="+mn-cs"/>
              </a:rPr>
              <a:t> </a:t>
            </a:r>
            <a:r>
              <a:rPr lang="en-US" sz="3800" kern="1200" dirty="0">
                <a:solidFill>
                  <a:srgbClr val="FF0000"/>
                </a:solidFill>
                <a:latin typeface="+mn-lt"/>
                <a:ea typeface="+mn-ea"/>
                <a:cs typeface="+mn-cs"/>
              </a:rPr>
              <a:t> g</a:t>
            </a:r>
            <a:r>
              <a:rPr lang="uk-UA" sz="3800" kern="1200" dirty="0" err="1">
                <a:solidFill>
                  <a:srgbClr val="FF0000"/>
                </a:solidFill>
                <a:latin typeface="+mn-lt"/>
                <a:ea typeface="+mn-ea"/>
                <a:cs typeface="+mn-cs"/>
              </a:rPr>
              <a:t>et</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involved</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with</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such</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as</a:t>
            </a:r>
            <a:r>
              <a:rPr lang="en-US" sz="3800" kern="1200" dirty="0">
                <a:solidFill>
                  <a:srgbClr val="FF0000"/>
                </a:solidFill>
                <a:latin typeface="+mn-lt"/>
                <a:ea typeface="+mn-ea"/>
                <a:cs typeface="+mn-cs"/>
              </a:rPr>
              <a:t>:</a:t>
            </a:r>
            <a:r>
              <a:rPr lang="uk-UA" sz="3800" kern="1200" dirty="0">
                <a:solidFill>
                  <a:srgbClr val="FF0000"/>
                </a:solidFill>
                <a:latin typeface="+mn-lt"/>
                <a:ea typeface="+mn-ea"/>
                <a:cs typeface="+mn-cs"/>
              </a:rPr>
              <a:t> </a:t>
            </a:r>
            <a:endParaRPr lang="en-US" sz="3800" kern="1200" dirty="0">
              <a:solidFill>
                <a:srgbClr val="FF0000"/>
              </a:solidFill>
              <a:latin typeface="+mn-lt"/>
              <a:ea typeface="+mn-ea"/>
              <a:cs typeface="+mn-cs"/>
            </a:endParaRPr>
          </a:p>
          <a:p>
            <a:pPr lvl="8" fontAlgn="auto">
              <a:spcAft>
                <a:spcPts val="0"/>
              </a:spcAft>
              <a:buFont typeface="Arial" pitchFamily="34" charset="0"/>
              <a:buChar char="•"/>
              <a:defRPr/>
            </a:pPr>
            <a:endParaRPr lang="en-US" sz="3800" kern="1200" dirty="0">
              <a:solidFill>
                <a:srgbClr val="FF0000"/>
              </a:solidFill>
              <a:latin typeface="+mn-lt"/>
              <a:ea typeface="+mn-ea"/>
              <a:cs typeface="+mn-cs"/>
            </a:endParaRPr>
          </a:p>
          <a:p>
            <a:pPr lvl="8" fontAlgn="auto">
              <a:spcAft>
                <a:spcPts val="0"/>
              </a:spcAft>
              <a:buFont typeface="Arial" pitchFamily="34" charset="0"/>
              <a:buChar char="•"/>
              <a:defRPr/>
            </a:pPr>
            <a:r>
              <a:rPr lang="uk-UA" sz="3800" kern="1200" dirty="0" err="1">
                <a:solidFill>
                  <a:srgbClr val="FF0000"/>
                </a:solidFill>
                <a:latin typeface="+mn-lt"/>
                <a:ea typeface="+mn-ea"/>
                <a:cs typeface="+mn-cs"/>
              </a:rPr>
              <a:t>the</a:t>
            </a:r>
            <a:r>
              <a:rPr lang="uk-UA" sz="3800" kern="1200" dirty="0">
                <a:solidFill>
                  <a:srgbClr val="FF0000"/>
                </a:solidFill>
                <a:latin typeface="+mn-lt"/>
                <a:ea typeface="+mn-ea"/>
                <a:cs typeface="+mn-cs"/>
              </a:rPr>
              <a:t> </a:t>
            </a:r>
            <a:r>
              <a:rPr lang="en-US"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annual</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toy</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drive</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offered</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by</a:t>
            </a:r>
            <a:r>
              <a:rPr lang="uk-UA" sz="3800" kern="1200" dirty="0">
                <a:solidFill>
                  <a:srgbClr val="FF0000"/>
                </a:solidFill>
                <a:latin typeface="+mn-lt"/>
                <a:ea typeface="+mn-ea"/>
                <a:cs typeface="+mn-cs"/>
              </a:rPr>
              <a:t> </a:t>
            </a:r>
            <a:r>
              <a:rPr lang="en-US" sz="3800" kern="1200" dirty="0">
                <a:solidFill>
                  <a:srgbClr val="FF0000"/>
                </a:solidFill>
                <a:latin typeface="+mn-lt"/>
                <a:ea typeface="+mn-ea"/>
                <a:cs typeface="+mn-cs"/>
              </a:rPr>
              <a:t> </a:t>
            </a:r>
          </a:p>
          <a:p>
            <a:pPr fontAlgn="auto">
              <a:spcAft>
                <a:spcPts val="0"/>
              </a:spcAft>
              <a:buFont typeface="Arial" pitchFamily="34" charset="0"/>
              <a:buChar char="•"/>
              <a:defRPr/>
            </a:pPr>
            <a:r>
              <a:rPr lang="en-US"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the</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Magic</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Johnson</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Foundation</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It</a:t>
            </a:r>
            <a:r>
              <a:rPr lang="uk-UA" sz="3800" kern="1200" dirty="0">
                <a:solidFill>
                  <a:srgbClr val="FF0000"/>
                </a:solidFill>
                <a:latin typeface="+mn-lt"/>
                <a:ea typeface="+mn-ea"/>
                <a:cs typeface="+mn-cs"/>
              </a:rPr>
              <a:t> </a:t>
            </a:r>
            <a:endParaRPr lang="en-US" sz="3800" kern="1200" dirty="0">
              <a:solidFill>
                <a:srgbClr val="FF0000"/>
              </a:solidFill>
              <a:latin typeface="+mn-lt"/>
              <a:ea typeface="+mn-ea"/>
              <a:cs typeface="+mn-cs"/>
            </a:endParaRPr>
          </a:p>
          <a:p>
            <a:pPr fontAlgn="auto">
              <a:spcAft>
                <a:spcPts val="0"/>
              </a:spcAft>
              <a:buFont typeface="Arial" pitchFamily="34" charset="0"/>
              <a:buChar char="•"/>
              <a:defRPr/>
            </a:pPr>
            <a:r>
              <a:rPr lang="en-US"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also</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plans</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the</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Children's</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Mardi</a:t>
            </a:r>
            <a:r>
              <a:rPr lang="uk-UA" sz="3800" kern="1200" dirty="0">
                <a:solidFill>
                  <a:srgbClr val="FF0000"/>
                </a:solidFill>
                <a:latin typeface="+mn-lt"/>
                <a:ea typeface="+mn-ea"/>
                <a:cs typeface="+mn-cs"/>
              </a:rPr>
              <a:t> </a:t>
            </a:r>
            <a:r>
              <a:rPr lang="en-US" sz="3800" kern="1200" dirty="0">
                <a:solidFill>
                  <a:srgbClr val="FF0000"/>
                </a:solidFill>
                <a:latin typeface="+mn-lt"/>
                <a:ea typeface="+mn-ea"/>
                <a:cs typeface="+mn-cs"/>
              </a:rPr>
              <a:t>  </a:t>
            </a:r>
          </a:p>
          <a:p>
            <a:pPr fontAlgn="auto">
              <a:spcAft>
                <a:spcPts val="0"/>
              </a:spcAft>
              <a:buFont typeface="Arial" pitchFamily="34" charset="0"/>
              <a:buChar char="•"/>
              <a:defRPr/>
            </a:pPr>
            <a:r>
              <a:rPr lang="en-US"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Gras</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where</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over</a:t>
            </a:r>
            <a:r>
              <a:rPr lang="uk-UA" sz="3800" kern="1200" dirty="0">
                <a:solidFill>
                  <a:srgbClr val="FF0000"/>
                </a:solidFill>
                <a:latin typeface="+mn-lt"/>
                <a:ea typeface="+mn-ea"/>
                <a:cs typeface="+mn-cs"/>
              </a:rPr>
              <a:t> 2,000 inner-</a:t>
            </a:r>
            <a:r>
              <a:rPr lang="uk-UA" sz="3800" kern="1200" dirty="0" err="1">
                <a:solidFill>
                  <a:srgbClr val="FF0000"/>
                </a:solidFill>
                <a:latin typeface="+mn-lt"/>
                <a:ea typeface="+mn-ea"/>
                <a:cs typeface="+mn-cs"/>
              </a:rPr>
              <a:t>city</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kids</a:t>
            </a:r>
            <a:r>
              <a:rPr lang="uk-UA" sz="3800" kern="1200" dirty="0">
                <a:solidFill>
                  <a:srgbClr val="FF0000"/>
                </a:solidFill>
                <a:latin typeface="+mn-lt"/>
                <a:ea typeface="+mn-ea"/>
                <a:cs typeface="+mn-cs"/>
              </a:rPr>
              <a:t> </a:t>
            </a:r>
            <a:endParaRPr lang="en-US" sz="3800" kern="1200" dirty="0">
              <a:solidFill>
                <a:srgbClr val="FF0000"/>
              </a:solidFill>
              <a:latin typeface="+mn-lt"/>
              <a:ea typeface="+mn-ea"/>
              <a:cs typeface="+mn-cs"/>
            </a:endParaRPr>
          </a:p>
          <a:p>
            <a:pPr fontAlgn="auto">
              <a:spcAft>
                <a:spcPts val="0"/>
              </a:spcAft>
              <a:buFont typeface="Arial" pitchFamily="34" charset="0"/>
              <a:buChar char="•"/>
              <a:defRPr/>
            </a:pPr>
            <a:r>
              <a:rPr lang="en-US" sz="3800" kern="1200" dirty="0">
                <a:solidFill>
                  <a:srgbClr val="FF0000"/>
                </a:solidFill>
                <a:latin typeface="+mn-lt"/>
                <a:ea typeface="+mn-ea"/>
                <a:cs typeface="+mn-cs"/>
              </a:rPr>
              <a:t> 				    e</a:t>
            </a:r>
            <a:r>
              <a:rPr lang="uk-UA" sz="3800" kern="1200" dirty="0" err="1">
                <a:solidFill>
                  <a:srgbClr val="FF0000"/>
                </a:solidFill>
                <a:latin typeface="+mn-lt"/>
                <a:ea typeface="+mn-ea"/>
                <a:cs typeface="+mn-cs"/>
              </a:rPr>
              <a:t>njoy</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carnival</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rides</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and</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games</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eat</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ice</a:t>
            </a:r>
            <a:r>
              <a:rPr lang="uk-UA" sz="3800" kern="1200" dirty="0">
                <a:solidFill>
                  <a:srgbClr val="FF0000"/>
                </a:solidFill>
                <a:latin typeface="+mn-lt"/>
                <a:ea typeface="+mn-ea"/>
                <a:cs typeface="+mn-cs"/>
              </a:rPr>
              <a:t> </a:t>
            </a:r>
            <a:r>
              <a:rPr lang="en-US"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cream</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meet</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celebrities</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and</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much</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more</a:t>
            </a:r>
            <a:r>
              <a:rPr lang="uk-UA" sz="3800" kern="1200" dirty="0">
                <a:solidFill>
                  <a:srgbClr val="FF0000"/>
                </a:solidFill>
                <a:latin typeface="+mn-lt"/>
                <a:ea typeface="+mn-ea"/>
                <a:cs typeface="+mn-cs"/>
              </a:rPr>
              <a:t>!</a:t>
            </a:r>
            <a:r>
              <a:rPr lang="en-US" sz="3800" kern="1200" dirty="0">
                <a:solidFill>
                  <a:srgbClr val="FF0000"/>
                </a:solidFill>
                <a:latin typeface="+mn-lt"/>
                <a:ea typeface="+mn-ea"/>
                <a:cs typeface="+mn-cs"/>
              </a:rPr>
              <a:t> </a:t>
            </a:r>
          </a:p>
          <a:p>
            <a:pPr lvl="8" fontAlgn="auto">
              <a:spcAft>
                <a:spcPts val="0"/>
              </a:spcAft>
              <a:buFont typeface="Arial" pitchFamily="34" charset="0"/>
              <a:buNone/>
              <a:defRPr/>
            </a:pPr>
            <a:r>
              <a:rPr lang="en-US" sz="3800" kern="1200" dirty="0">
                <a:solidFill>
                  <a:srgbClr val="FF0000"/>
                </a:solidFill>
                <a:latin typeface="+mn-lt"/>
                <a:ea typeface="+mn-ea"/>
                <a:cs typeface="+mn-cs"/>
              </a:rPr>
              <a:t>    C</a:t>
            </a:r>
            <a:r>
              <a:rPr lang="uk-UA" sz="3800" kern="1200" dirty="0" err="1">
                <a:solidFill>
                  <a:srgbClr val="FF0000"/>
                </a:solidFill>
                <a:latin typeface="+mn-lt"/>
                <a:ea typeface="+mn-ea"/>
                <a:cs typeface="+mn-cs"/>
              </a:rPr>
              <a:t>ontact</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your</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local</a:t>
            </a:r>
            <a:r>
              <a:rPr lang="uk-UA" sz="3800" kern="1200" dirty="0">
                <a:solidFill>
                  <a:srgbClr val="FF0000"/>
                </a:solidFill>
                <a:latin typeface="+mn-lt"/>
                <a:ea typeface="+mn-ea"/>
                <a:cs typeface="+mn-cs"/>
              </a:rPr>
              <a:t> AIDS </a:t>
            </a:r>
            <a:r>
              <a:rPr lang="uk-UA" sz="3800" kern="1200" dirty="0" err="1">
                <a:solidFill>
                  <a:srgbClr val="FF0000"/>
                </a:solidFill>
                <a:latin typeface="+mn-lt"/>
                <a:ea typeface="+mn-ea"/>
                <a:cs typeface="+mn-cs"/>
              </a:rPr>
              <a:t>organization</a:t>
            </a:r>
            <a:r>
              <a:rPr lang="uk-UA" sz="3800" kern="1200" dirty="0">
                <a:solidFill>
                  <a:srgbClr val="FF0000"/>
                </a:solidFill>
                <a:latin typeface="+mn-lt"/>
                <a:ea typeface="+mn-ea"/>
                <a:cs typeface="+mn-cs"/>
              </a:rPr>
              <a:t> </a:t>
            </a:r>
            <a:endParaRPr lang="en-US" sz="3800" kern="1200" dirty="0">
              <a:solidFill>
                <a:srgbClr val="FF0000"/>
              </a:solidFill>
              <a:latin typeface="+mn-lt"/>
              <a:ea typeface="+mn-ea"/>
              <a:cs typeface="+mn-cs"/>
            </a:endParaRPr>
          </a:p>
          <a:p>
            <a:pPr lvl="8" fontAlgn="auto">
              <a:spcAft>
                <a:spcPts val="0"/>
              </a:spcAft>
              <a:buFont typeface="Arial" pitchFamily="34" charset="0"/>
              <a:buNone/>
              <a:defRPr/>
            </a:pPr>
            <a:r>
              <a:rPr lang="en-US"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on</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more</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ways</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to</a:t>
            </a:r>
            <a:r>
              <a:rPr lang="uk-UA" sz="3800" kern="1200" dirty="0">
                <a:solidFill>
                  <a:srgbClr val="FF0000"/>
                </a:solidFill>
                <a:latin typeface="+mn-lt"/>
                <a:ea typeface="+mn-ea"/>
                <a:cs typeface="+mn-cs"/>
              </a:rPr>
              <a:t> </a:t>
            </a:r>
            <a:r>
              <a:rPr lang="uk-UA" sz="3800" kern="1200" dirty="0" err="1">
                <a:solidFill>
                  <a:srgbClr val="FF0000"/>
                </a:solidFill>
                <a:latin typeface="+mn-lt"/>
                <a:ea typeface="+mn-ea"/>
                <a:cs typeface="+mn-cs"/>
              </a:rPr>
              <a:t>help</a:t>
            </a:r>
            <a:r>
              <a:rPr lang="uk-UA" sz="3800" kern="1200" dirty="0">
                <a:solidFill>
                  <a:srgbClr val="FF0000"/>
                </a:solidFill>
                <a:latin typeface="+mn-lt"/>
                <a:ea typeface="+mn-ea"/>
                <a:cs typeface="+mn-cs"/>
              </a:rPr>
              <a:t>. </a:t>
            </a:r>
            <a:endParaRPr lang="uk-UA" kern="1200" dirty="0">
              <a:latin typeface="+mn-lt"/>
              <a:ea typeface="+mn-ea"/>
              <a:cs typeface="+mn-cs"/>
            </a:endParaRPr>
          </a:p>
        </p:txBody>
      </p:sp>
      <p:pic>
        <p:nvPicPr>
          <p:cNvPr id="18436" name="Рисунок 3" descr="facts_stats_landing.jpg"/>
          <p:cNvPicPr>
            <a:picLocks noChangeAspect="1"/>
          </p:cNvPicPr>
          <p:nvPr/>
        </p:nvPicPr>
        <p:blipFill>
          <a:blip r:embed="rId2" cstate="print"/>
          <a:srcRect/>
          <a:stretch>
            <a:fillRect/>
          </a:stretch>
        </p:blipFill>
        <p:spPr bwMode="auto">
          <a:xfrm>
            <a:off x="0" y="2000250"/>
            <a:ext cx="4481513" cy="485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Fotolia_6909881_Subscription_L.png"/>
          <p:cNvPicPr>
            <a:picLocks noGrp="1" noChangeAspect="1"/>
          </p:cNvPicPr>
          <p:nvPr>
            <p:ph idx="4294967295"/>
          </p:nvPr>
        </p:nvPicPr>
        <p:blipFill>
          <a:blip r:embed="rId2" cstate="print"/>
          <a:srcRect/>
          <a:stretch>
            <a:fillRect/>
          </a:stretch>
        </p:blipFill>
        <p:spPr>
          <a:xfrm>
            <a:off x="0" y="0"/>
            <a:ext cx="9144000" cy="6858000"/>
          </a:xfrm>
        </p:spPr>
      </p:pic>
      <p:sp>
        <p:nvSpPr>
          <p:cNvPr id="3075" name="Заголовок 1"/>
          <p:cNvSpPr>
            <a:spLocks noGrp="1"/>
          </p:cNvSpPr>
          <p:nvPr>
            <p:ph type="title" idx="4294967295"/>
          </p:nvPr>
        </p:nvSpPr>
        <p:spPr>
          <a:xfrm>
            <a:off x="357188" y="2928938"/>
            <a:ext cx="8229600" cy="1143000"/>
          </a:xfrm>
        </p:spPr>
        <p:txBody>
          <a:bodyPr/>
          <a:lstStyle/>
          <a:p>
            <a:r>
              <a:rPr lang="en-US" sz="2600">
                <a:solidFill>
                  <a:schemeClr val="bg1"/>
                </a:solidFill>
              </a:rPr>
              <a:t>ABOUT  HIV/AIDS</a:t>
            </a:r>
            <a:br>
              <a:rPr lang="en-US" sz="2600">
                <a:solidFill>
                  <a:schemeClr val="bg1"/>
                </a:solidFill>
              </a:rPr>
            </a:br>
            <a:r>
              <a:rPr lang="en-US" sz="2600">
                <a:solidFill>
                  <a:schemeClr val="bg1"/>
                </a:solidFill>
              </a:rPr>
              <a:t>What is HIV?</a:t>
            </a:r>
            <a:br>
              <a:rPr lang="en-US" sz="2600">
                <a:solidFill>
                  <a:schemeClr val="bg1"/>
                </a:solidFill>
              </a:rPr>
            </a:br>
            <a:r>
              <a:rPr lang="en-US" sz="2600">
                <a:solidFill>
                  <a:schemeClr val="bg1"/>
                </a:solidFill>
              </a:rPr>
              <a:t>HIV stands for human immunodeficiency virus. It is the virus that causes AIDS. HIV infects human cells and uses the energy nutrients provided by those cells to grow and reproduce.  </a:t>
            </a:r>
            <a:br>
              <a:rPr lang="en-US" sz="2600">
                <a:solidFill>
                  <a:schemeClr val="bg1"/>
                </a:solidFill>
              </a:rPr>
            </a:br>
            <a:r>
              <a:rPr lang="en-US" sz="2600">
                <a:solidFill>
                  <a:schemeClr val="bg1"/>
                </a:solidFill>
              </a:rPr>
              <a:t/>
            </a:r>
            <a:br>
              <a:rPr lang="en-US" sz="2600">
                <a:solidFill>
                  <a:schemeClr val="bg1"/>
                </a:solidFill>
              </a:rPr>
            </a:br>
            <a:r>
              <a:rPr lang="en-US" sz="2600">
                <a:solidFill>
                  <a:schemeClr val="bg1"/>
                </a:solidFill>
              </a:rPr>
              <a:t>What is AIDS?</a:t>
            </a:r>
            <a:br>
              <a:rPr lang="en-US" sz="2600">
                <a:solidFill>
                  <a:schemeClr val="bg1"/>
                </a:solidFill>
              </a:rPr>
            </a:br>
            <a:r>
              <a:rPr lang="en-US" sz="2600">
                <a:solidFill>
                  <a:schemeClr val="bg1"/>
                </a:solidFill>
              </a:rPr>
              <a:t>AIDS stands for acquired immunodeficiency syndrome. It is a disease in which the body’s immune system breaks down and is unable to fight off infections and other illnesses that take advantage of a weakened  immune system. </a:t>
            </a:r>
            <a:endParaRPr lang="uk-UA"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3" descr="pic-condom.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Заголовок 1"/>
          <p:cNvSpPr>
            <a:spLocks noGrp="1"/>
          </p:cNvSpPr>
          <p:nvPr>
            <p:ph type="title" idx="4294967295"/>
          </p:nvPr>
        </p:nvSpPr>
        <p:spPr/>
        <p:txBody>
          <a:bodyPr/>
          <a:lstStyle/>
          <a:p>
            <a:r>
              <a:rPr lang="uk-UA">
                <a:solidFill>
                  <a:srgbClr val="FFFF00"/>
                </a:solidFill>
              </a:rPr>
              <a:t>The AIDS Epidemic</a:t>
            </a:r>
          </a:p>
        </p:txBody>
      </p:sp>
      <p:sp>
        <p:nvSpPr>
          <p:cNvPr id="3" name="Содержимое 2"/>
          <p:cNvSpPr>
            <a:spLocks noGrp="1"/>
          </p:cNvSpPr>
          <p:nvPr>
            <p:ph idx="4294967295"/>
          </p:nvPr>
        </p:nvSpPr>
        <p:spPr/>
        <p:txBody>
          <a:bodyPr>
            <a:normAutofit lnSpcReduction="10000"/>
          </a:bodyPr>
          <a:lstStyle/>
          <a:p>
            <a:pPr>
              <a:lnSpc>
                <a:spcPct val="80000"/>
              </a:lnSpc>
            </a:pPr>
            <a:r>
              <a:rPr lang="uk-UA" sz="3000">
                <a:solidFill>
                  <a:srgbClr val="FFFF00"/>
                </a:solidFill>
              </a:rPr>
              <a:t>AIDS was originally called Gay-Related Immune Deficiency when it was first discovered in five gay men in Los Angeles. But doctors realized that HIV and AIDS affect people of all ages, genders and nationalities - regardless of whether they're gay or straight. It starts as a virus called HIV (human immunodeficiency virus) that turns into the disease AIDS (acquired immune deficiency syndrome) once it has seriously damaged the immune system. Unfortunately, there is no cure for AIDS, but there are drugs that can slow down the disease.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9"/>
                                        </p:tgtEl>
                                        <p:attrNameLst>
                                          <p:attrName>style.visibility</p:attrName>
                                        </p:attrNameLst>
                                      </p:cBhvr>
                                      <p:to>
                                        <p:strVal val="visible"/>
                                      </p:to>
                                    </p:set>
                                    <p:anim calcmode="discrete" valueType="clr">
                                      <p:cBhvr override="childStyle">
                                        <p:cTn id="7" dur="8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9"/>
                                        </p:tgtEl>
                                        <p:attrNameLst>
                                          <p:attrName>fillcolor</p:attrName>
                                        </p:attrNameLst>
                                      </p:cBhvr>
                                      <p:tavLst>
                                        <p:tav tm="0">
                                          <p:val>
                                            <p:clrVal>
                                              <a:schemeClr val="accent2"/>
                                            </p:clrVal>
                                          </p:val>
                                        </p:tav>
                                        <p:tav tm="50000">
                                          <p:val>
                                            <p:clrVal>
                                              <a:schemeClr val="hlink"/>
                                            </p:clrVal>
                                          </p:val>
                                        </p:tav>
                                      </p:tavLst>
                                    </p:anim>
                                    <p:set>
                                      <p:cBhvr>
                                        <p:cTn id="9" dur="80"/>
                                        <p:tgtEl>
                                          <p:spTgt spid="409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Содержимое 3" descr="Безымянный.bmp"/>
          <p:cNvPicPr>
            <a:picLocks noGrp="1" noChangeAspect="1"/>
          </p:cNvPicPr>
          <p:nvPr>
            <p:ph idx="4294967295"/>
          </p:nvPr>
        </p:nvPicPr>
        <p:blipFill>
          <a:blip r:embed="rId2" cstate="print"/>
          <a:srcRect/>
          <a:stretch>
            <a:fillRect/>
          </a:stretch>
        </p:blipFill>
        <p:spPr>
          <a:xfrm>
            <a:off x="0" y="0"/>
            <a:ext cx="9144000" cy="8270875"/>
          </a:xfr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0" dur="1000" fill="hold"/>
                                        <p:tgtEl>
                                          <p:spTgt spid="51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cstate="print"/>
          <a:srcRect/>
          <a:stretch>
            <a:fillRect/>
          </a:stretch>
        </p:blipFill>
        <p:spPr>
          <a:xfrm>
            <a:off x="5786438" y="3500438"/>
            <a:ext cx="3167062" cy="3357562"/>
          </a:xfrm>
        </p:spPr>
      </p:pic>
      <p:sp>
        <p:nvSpPr>
          <p:cNvPr id="2" name="Заголовок 1"/>
          <p:cNvSpPr>
            <a:spLocks noGrp="1"/>
          </p:cNvSpPr>
          <p:nvPr>
            <p:ph type="title" idx="4294967295"/>
          </p:nvPr>
        </p:nvSpPr>
        <p:spPr>
          <a:xfrm>
            <a:off x="428625" y="2071688"/>
            <a:ext cx="8229600" cy="1143000"/>
          </a:xfrm>
        </p:spPr>
        <p:txBody>
          <a:bodyPr>
            <a:normAutofit fontScale="90000"/>
          </a:bodyPr>
          <a:lstStyle/>
          <a:p>
            <a:r>
              <a:rPr lang="uk-UA" sz="4000"/>
              <a:t>Did You Know?</a:t>
            </a:r>
            <a:br>
              <a:rPr lang="uk-UA" sz="4000"/>
            </a:br>
            <a:r>
              <a:rPr lang="uk-UA" sz="4000"/>
              <a:t>October is World AIDS Awareness Month.</a:t>
            </a:r>
            <a:br>
              <a:rPr lang="uk-UA" sz="4000"/>
            </a:br>
            <a:r>
              <a:rPr lang="uk-UA" sz="4000"/>
              <a:t>World AIDS Day is celebrated on December 1st.</a:t>
            </a:r>
            <a:br>
              <a:rPr lang="uk-UA" sz="4000"/>
            </a:br>
            <a:r>
              <a:rPr lang="uk-UA" sz="4000"/>
              <a:t>People wear red ribbons to support the fight against AIDS.</a:t>
            </a:r>
            <a:br>
              <a:rPr lang="uk-UA" sz="4000"/>
            </a:br>
            <a:endParaRPr lang="uk-UA"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3" descr="black-logo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idx="4294967295"/>
          </p:nvPr>
        </p:nvSpPr>
        <p:spPr/>
        <p:txBody>
          <a:bodyPr>
            <a:normAutofit fontScale="90000"/>
          </a:bodyPr>
          <a:lstStyle/>
          <a:p>
            <a:r>
              <a:rPr lang="uk-UA" sz="4000">
                <a:solidFill>
                  <a:srgbClr val="FF0000"/>
                </a:solidFill>
              </a:rPr>
              <a:t>AIDS Foundations Come to Your Aid</a:t>
            </a:r>
            <a:br>
              <a:rPr lang="uk-UA" sz="4000">
                <a:solidFill>
                  <a:srgbClr val="FF0000"/>
                </a:solidFill>
              </a:rPr>
            </a:br>
            <a:endParaRPr lang="uk-UA" sz="4000">
              <a:solidFill>
                <a:srgbClr val="FF0000"/>
              </a:solidFill>
            </a:endParaRPr>
          </a:p>
        </p:txBody>
      </p:sp>
      <p:sp>
        <p:nvSpPr>
          <p:cNvPr id="5" name="Содержимое 4"/>
          <p:cNvSpPr>
            <a:spLocks noGrp="1"/>
          </p:cNvSpPr>
          <p:nvPr>
            <p:ph idx="4294967295"/>
          </p:nvPr>
        </p:nvSpPr>
        <p:spPr/>
        <p:txBody>
          <a:bodyPr>
            <a:normAutofit lnSpcReduction="10000"/>
          </a:bodyPr>
          <a:lstStyle/>
          <a:p>
            <a:pPr>
              <a:lnSpc>
                <a:spcPct val="90000"/>
              </a:lnSpc>
            </a:pPr>
            <a:r>
              <a:rPr lang="uk-UA">
                <a:solidFill>
                  <a:srgbClr val="FF0000"/>
                </a:solidFill>
              </a:rPr>
              <a:t>The Fight Against AIDS</a:t>
            </a:r>
          </a:p>
          <a:p>
            <a:pPr>
              <a:lnSpc>
                <a:spcPct val="90000"/>
              </a:lnSpc>
            </a:pPr>
            <a:r>
              <a:rPr lang="uk-UA">
                <a:solidFill>
                  <a:srgbClr val="FF0000"/>
                </a:solidFill>
              </a:rPr>
              <a:t>With HIV infecting more than 45 million people around the world, organizations have sprung up to help spread the word, not the disease. AIDS foundations work to prevent infections, find a cure and raise awareness through education, research and funding. They also offer health and social programs to help people adapt to living with HIV/AIDS. </a:t>
            </a:r>
          </a:p>
          <a:p>
            <a:pPr>
              <a:lnSpc>
                <a:spcPct val="90000"/>
              </a:lnSpc>
            </a:pPr>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idx="4294967295"/>
          </p:nvPr>
        </p:nvSpPr>
        <p:spPr/>
        <p:txBody>
          <a:bodyPr/>
          <a:lstStyle/>
          <a:p>
            <a:endParaRPr lang="ru-RU"/>
          </a:p>
        </p:txBody>
      </p:sp>
      <p:pic>
        <p:nvPicPr>
          <p:cNvPr id="8195" name="Содержимое 3" descr="3.bmp"/>
          <p:cNvPicPr>
            <a:picLocks noGrp="1" noChangeAspect="1"/>
          </p:cNvPicPr>
          <p:nvPr>
            <p:ph idx="4294967295"/>
          </p:nvPr>
        </p:nvPicPr>
        <p:blipFill>
          <a:blip r:embed="rId3" cstate="print"/>
          <a:srcRect/>
          <a:stretch>
            <a:fillRect/>
          </a:stretch>
        </p:blipFill>
        <p:spPr>
          <a:xfrm>
            <a:off x="0" y="0"/>
            <a:ext cx="9144000" cy="5691188"/>
          </a:xfrm>
        </p:spPr>
      </p:pic>
      <p:sp>
        <p:nvSpPr>
          <p:cNvPr id="8196" name="Прямоугольник 4"/>
          <p:cNvSpPr>
            <a:spLocks noChangeArrowheads="1"/>
          </p:cNvSpPr>
          <p:nvPr/>
        </p:nvSpPr>
        <p:spPr bwMode="auto">
          <a:xfrm>
            <a:off x="500063" y="4357688"/>
            <a:ext cx="8643937" cy="1384300"/>
          </a:xfrm>
          <a:prstGeom prst="rect">
            <a:avLst/>
          </a:prstGeom>
          <a:noFill/>
          <a:ln w="9525">
            <a:noFill/>
            <a:miter lim="800000"/>
            <a:headEnd/>
            <a:tailEnd/>
          </a:ln>
        </p:spPr>
        <p:txBody>
          <a:bodyPr>
            <a:spAutoFit/>
          </a:bodyPr>
          <a:lstStyle/>
          <a:p>
            <a:r>
              <a:rPr lang="en-US" sz="2800">
                <a:latin typeface="Calibri" pitchFamily="34" charset="0"/>
              </a:rPr>
              <a:t>In 1992 Elton John established the Elton John AIDS Foundation and decided to donate money from the sales of his singles to AIDS research.</a:t>
            </a:r>
            <a:endParaRPr lang="uk-UA"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Содержимое 6" descr="EJ_Senate.jpg"/>
          <p:cNvPicPr>
            <a:picLocks noGrp="1" noChangeAspect="1"/>
          </p:cNvPicPr>
          <p:nvPr>
            <p:ph idx="4294967295"/>
          </p:nvPr>
        </p:nvPicPr>
        <p:blipFill>
          <a:blip r:embed="rId3" cstate="print"/>
          <a:srcRect/>
          <a:stretch>
            <a:fillRect/>
          </a:stretch>
        </p:blipFill>
        <p:spPr>
          <a:xfrm>
            <a:off x="0" y="0"/>
            <a:ext cx="5429250" cy="3429000"/>
          </a:xfrm>
        </p:spPr>
      </p:pic>
      <p:sp>
        <p:nvSpPr>
          <p:cNvPr id="2" name="Заголовок 1"/>
          <p:cNvSpPr>
            <a:spLocks noGrp="1"/>
          </p:cNvSpPr>
          <p:nvPr>
            <p:ph type="title" idx="4294967295"/>
          </p:nvPr>
        </p:nvSpPr>
        <p:spPr>
          <a:xfrm>
            <a:off x="500063" y="274638"/>
            <a:ext cx="8186737" cy="725487"/>
          </a:xfrm>
        </p:spPr>
        <p:txBody>
          <a:bodyPr>
            <a:normAutofit/>
          </a:bodyPr>
          <a:lstStyle/>
          <a:p>
            <a:endParaRPr lang="ru-RU" sz="4000"/>
          </a:p>
        </p:txBody>
      </p:sp>
      <p:sp>
        <p:nvSpPr>
          <p:cNvPr id="9220" name="Прямоугольник 13"/>
          <p:cNvSpPr>
            <a:spLocks noChangeArrowheads="1"/>
          </p:cNvSpPr>
          <p:nvPr/>
        </p:nvSpPr>
        <p:spPr bwMode="auto">
          <a:xfrm>
            <a:off x="0" y="4000500"/>
            <a:ext cx="9144000" cy="2166938"/>
          </a:xfrm>
          <a:prstGeom prst="rect">
            <a:avLst/>
          </a:prstGeom>
          <a:noFill/>
          <a:ln w="9525">
            <a:noFill/>
            <a:miter lim="800000"/>
            <a:headEnd/>
            <a:tailEnd/>
          </a:ln>
        </p:spPr>
        <p:txBody>
          <a:bodyPr>
            <a:spAutoFit/>
          </a:bodyPr>
          <a:lstStyle/>
          <a:p>
            <a:r>
              <a:rPr lang="en-US">
                <a:latin typeface="Calibri" pitchFamily="34" charset="0"/>
              </a:rPr>
              <a:t>At the end of May, 2007 the ANTIAIDS Foundation launched the new program 'On The Edge', aimed at helping to change the trends of HIV/AIDS epidemic in Ukraine. In the context of this program Elena Franchuk and the Elton John AIDS Foundation united efforts to improve the lives of children involved in the epidemic, and to attract the attention of Ukrainians towards HIV/AIDS problem. In the spirit of this cooperation, Victor </a:t>
            </a:r>
            <a:r>
              <a:rPr lang="en-US" sz="2800">
                <a:latin typeface="Calibri" pitchFamily="34" charset="0"/>
              </a:rPr>
              <a:t>Pinchuk</a:t>
            </a:r>
            <a:r>
              <a:rPr lang="en-US">
                <a:latin typeface="Calibri" pitchFamily="34" charset="0"/>
              </a:rPr>
              <a:t> Foundation and Olena Franchuk ANTIAIDS Foundation pledged a $2.5 million grant for the 5 year program of the Elton John AIDS Foundation in Ukraine.</a:t>
            </a:r>
            <a:endParaRPr lang="uk-UA">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220">
                                            <p:txEl>
                                              <p:pRg st="0" end="0"/>
                                            </p:txEl>
                                          </p:spTgt>
                                        </p:tgtEl>
                                        <p:attrNameLst>
                                          <p:attrName>style.visibility</p:attrName>
                                        </p:attrNameLst>
                                      </p:cBhvr>
                                      <p:to>
                                        <p:strVal val="visible"/>
                                      </p:to>
                                    </p:set>
                                    <p:anim calcmode="discrete" valueType="clr">
                                      <p:cBhvr override="childStyle">
                                        <p:cTn id="7" dur="80"/>
                                        <p:tgtEl>
                                          <p:spTgt spid="92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22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2" descr="ukramap.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Прямоугольник 1"/>
          <p:cNvSpPr>
            <a:spLocks noChangeArrowheads="1"/>
          </p:cNvSpPr>
          <p:nvPr/>
        </p:nvSpPr>
        <p:spPr bwMode="auto">
          <a:xfrm>
            <a:off x="0" y="0"/>
            <a:ext cx="9144000" cy="6286500"/>
          </a:xfrm>
          <a:prstGeom prst="rect">
            <a:avLst/>
          </a:prstGeom>
          <a:noFill/>
          <a:ln w="9525">
            <a:noFill/>
            <a:miter lim="800000"/>
            <a:headEnd/>
            <a:tailEnd/>
          </a:ln>
        </p:spPr>
        <p:txBody>
          <a:bodyPr>
            <a:spAutoFit/>
          </a:bodyPr>
          <a:lstStyle/>
          <a:p>
            <a:r>
              <a:rPr lang="en-US">
                <a:solidFill>
                  <a:srgbClr val="FF0000"/>
                </a:solidFill>
                <a:latin typeface="Calibri" pitchFamily="34" charset="0"/>
              </a:rPr>
              <a:t>                              </a:t>
            </a:r>
          </a:p>
          <a:p>
            <a:r>
              <a:rPr lang="en-US" sz="2800" b="1">
                <a:solidFill>
                  <a:srgbClr val="FF0000"/>
                </a:solidFill>
                <a:latin typeface="Calibri" pitchFamily="34" charset="0"/>
              </a:rPr>
              <a:t>      Latest update on HIV/AIDS situation in Ukraine</a:t>
            </a:r>
          </a:p>
          <a:p>
            <a:endParaRPr lang="en-US">
              <a:solidFill>
                <a:srgbClr val="FF0000"/>
              </a:solidFill>
              <a:latin typeface="Calibri" pitchFamily="34" charset="0"/>
            </a:endParaRPr>
          </a:p>
          <a:p>
            <a:endParaRPr lang="en-US">
              <a:solidFill>
                <a:srgbClr val="FF0000"/>
              </a:solidFill>
              <a:latin typeface="Calibri" pitchFamily="34" charset="0"/>
            </a:endParaRPr>
          </a:p>
          <a:p>
            <a:r>
              <a:rPr lang="en-US">
                <a:solidFill>
                  <a:srgbClr val="FF0000"/>
                </a:solidFill>
                <a:latin typeface="Calibri" pitchFamily="34" charset="0"/>
              </a:rPr>
              <a:t>Current state on 01.07.2007 registers 76 772 people with HIV/AIDS (164,2 persons per 100 thousands), 8 199 people were diagnosed with AIDS (17,4 persons per 100 thousands). Most affected regions remain Donetsk (364,1 persons per 100 thousands), Dnepropetrovsk (391,3 persons per 100 thousands) and Odessa (391,0 persons per 100 thousands). </a:t>
            </a:r>
          </a:p>
          <a:p>
            <a:endParaRPr lang="en-US">
              <a:solidFill>
                <a:srgbClr val="FF0000"/>
              </a:solidFill>
              <a:latin typeface="Calibri" pitchFamily="34" charset="0"/>
            </a:endParaRPr>
          </a:p>
          <a:p>
            <a:endParaRPr lang="en-US">
              <a:solidFill>
                <a:srgbClr val="FF0000"/>
              </a:solidFill>
              <a:latin typeface="Calibri" pitchFamily="34" charset="0"/>
            </a:endParaRPr>
          </a:p>
          <a:p>
            <a:r>
              <a:rPr lang="en-US">
                <a:solidFill>
                  <a:srgbClr val="FF0000"/>
                </a:solidFill>
                <a:latin typeface="Calibri" pitchFamily="34" charset="0"/>
              </a:rPr>
              <a:t>Altogether starting from 1987, 114 770 HIV cases were registered, 20 587 AIDS cases, 11 391 people died of AIDS. 15 754 children were born to HIV-positive mothers, among them 636 got AIDS and 228 died of AIDS.</a:t>
            </a:r>
          </a:p>
          <a:p>
            <a:endParaRPr lang="en-US">
              <a:solidFill>
                <a:srgbClr val="FF0000"/>
              </a:solidFill>
              <a:latin typeface="Calibri" pitchFamily="34" charset="0"/>
            </a:endParaRPr>
          </a:p>
          <a:p>
            <a:r>
              <a:rPr lang="en-US">
                <a:solidFill>
                  <a:srgbClr val="FF0000"/>
                </a:solidFill>
                <a:latin typeface="Calibri" pitchFamily="34" charset="0"/>
              </a:rPr>
              <a:t>For six months of 2007, 10 125 new cases of HIV infection were registered in Ukraine, 2 736 AIDS cases. 1 408 people died of AIDS.</a:t>
            </a:r>
          </a:p>
          <a:p>
            <a:endParaRPr lang="en-US">
              <a:solidFill>
                <a:srgbClr val="FF0000"/>
              </a:solidFill>
              <a:latin typeface="Calibri" pitchFamily="34" charset="0"/>
            </a:endParaRPr>
          </a:p>
          <a:p>
            <a:r>
              <a:rPr lang="en-US">
                <a:solidFill>
                  <a:srgbClr val="FF0000"/>
                </a:solidFill>
                <a:latin typeface="Calibri" pitchFamily="34" charset="0"/>
              </a:rPr>
              <a:t>According to the current state on 01.07.2007 5 989 patients receive ARV treatment, among them 750 children (120 - at the expense of the national budget, 630 due to Global Foundation financing), and 5 239 adults ( 1 461 - at the expense of the national budget, 3 778 - due to Global Foundation financing).</a:t>
            </a:r>
            <a:endParaRPr lang="uk-UA">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2000"/>
                                        <p:tgtEl>
                                          <p:spTgt spid="1024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4" end="4"/>
                                            </p:txEl>
                                          </p:spTgt>
                                        </p:tgtEl>
                                        <p:attrNameLst>
                                          <p:attrName>style.visibility</p:attrName>
                                        </p:attrNameLst>
                                      </p:cBhvr>
                                      <p:to>
                                        <p:strVal val="visible"/>
                                      </p:to>
                                    </p:set>
                                    <p:animEffect transition="in" filter="fade">
                                      <p:cBhvr>
                                        <p:cTn id="10" dur="2000"/>
                                        <p:tgtEl>
                                          <p:spTgt spid="1024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7" end="7"/>
                                            </p:txEl>
                                          </p:spTgt>
                                        </p:tgtEl>
                                        <p:attrNameLst>
                                          <p:attrName>style.visibility</p:attrName>
                                        </p:attrNameLst>
                                      </p:cBhvr>
                                      <p:to>
                                        <p:strVal val="visible"/>
                                      </p:to>
                                    </p:set>
                                    <p:animEffect transition="in" filter="fade">
                                      <p:cBhvr>
                                        <p:cTn id="13" dur="2000"/>
                                        <p:tgtEl>
                                          <p:spTgt spid="1024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3">
                                            <p:txEl>
                                              <p:pRg st="9" end="9"/>
                                            </p:txEl>
                                          </p:spTgt>
                                        </p:tgtEl>
                                        <p:attrNameLst>
                                          <p:attrName>style.visibility</p:attrName>
                                        </p:attrNameLst>
                                      </p:cBhvr>
                                      <p:to>
                                        <p:strVal val="visible"/>
                                      </p:to>
                                    </p:set>
                                    <p:animEffect transition="in" filter="fade">
                                      <p:cBhvr>
                                        <p:cTn id="16" dur="2000"/>
                                        <p:tgtEl>
                                          <p:spTgt spid="1024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43">
                                            <p:txEl>
                                              <p:pRg st="11" end="11"/>
                                            </p:txEl>
                                          </p:spTgt>
                                        </p:tgtEl>
                                        <p:attrNameLst>
                                          <p:attrName>style.visibility</p:attrName>
                                        </p:attrNameLst>
                                      </p:cBhvr>
                                      <p:to>
                                        <p:strVal val="visible"/>
                                      </p:to>
                                    </p:set>
                                    <p:animEffect transition="in" filter="fade">
                                      <p:cBhvr>
                                        <p:cTn id="19" dur="2000"/>
                                        <p:tgtEl>
                                          <p:spTgt spid="102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776</Words>
  <Application>Microsoft Office PowerPoint</Application>
  <PresentationFormat>Экран (4:3)</PresentationFormat>
  <Paragraphs>67</Paragraphs>
  <Slides>17</Slides>
  <Notes>3</Notes>
  <HiddenSlides>0</HiddenSlides>
  <MMClips>1</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Оформление по умолчанию</vt:lpstr>
      <vt:lpstr>HIV &amp; AIDS FOUNDATIONS</vt:lpstr>
      <vt:lpstr>ABOUT  HIV/AIDS What is HIV? HIV stands for human immunodeficiency virus. It is the virus that causes AIDS. HIV infects human cells and uses the energy nutrients provided by those cells to grow and reproduce.    What is AIDS? AIDS stands for acquired immunodeficiency syndrome. It is a disease in which the body’s immune system breaks down and is unable to fight off infections and other illnesses that take advantage of a weakened  immune system. </vt:lpstr>
      <vt:lpstr>The AIDS Epidemic</vt:lpstr>
      <vt:lpstr>Слайд 4</vt:lpstr>
      <vt:lpstr>Did You Know? October is World AIDS Awareness Month. World AIDS Day is celebrated on December 1st. People wear red ribbons to support the fight against AIDS. </vt:lpstr>
      <vt:lpstr>AIDS Foundations Come to Your Aid </vt:lpstr>
      <vt:lpstr>Слайд 7</vt:lpstr>
      <vt:lpstr>Слайд 8</vt:lpstr>
      <vt:lpstr>Слайд 9</vt:lpstr>
      <vt:lpstr>          UKRAINE The charitable ANTIAIDS Foundation was established by Olena Franchuk in September  2003. It is the first and the sole foundation, established with private funds, in  Ukraine committed to fighting HIV/AIDS.</vt:lpstr>
      <vt:lpstr>The Foundation activities aim at: </vt:lpstr>
      <vt:lpstr>Partners</vt:lpstr>
      <vt:lpstr>Слайд 13</vt:lpstr>
      <vt:lpstr>  </vt:lpstr>
      <vt:lpstr>Слайд 15</vt:lpstr>
      <vt:lpstr>Слайд 16</vt:lpstr>
      <vt:lpstr>How You Can Help </vt:lpstr>
    </vt:vector>
  </TitlesOfParts>
  <Company>XATA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&amp; AIDS FOUNDATIONS</dc:title>
  <dc:creator>BLOODOMEN</dc:creator>
  <cp:lastModifiedBy>Mom&amp;Dad</cp:lastModifiedBy>
  <cp:revision>32</cp:revision>
  <dcterms:created xsi:type="dcterms:W3CDTF">2009-03-19T19:46:59Z</dcterms:created>
  <dcterms:modified xsi:type="dcterms:W3CDTF">2012-03-14T18:55:13Z</dcterms:modified>
</cp:coreProperties>
</file>