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7"/>
  </p:notesMasterIdLst>
  <p:sldIdLst>
    <p:sldId id="264" r:id="rId3"/>
    <p:sldId id="265" r:id="rId4"/>
    <p:sldId id="258" r:id="rId5"/>
    <p:sldId id="266" r:id="rId6"/>
    <p:sldId id="267" r:id="rId7"/>
    <p:sldId id="259" r:id="rId8"/>
    <p:sldId id="260" r:id="rId9"/>
    <p:sldId id="268" r:id="rId10"/>
    <p:sldId id="262" r:id="rId11"/>
    <p:sldId id="269" r:id="rId12"/>
    <p:sldId id="270" r:id="rId13"/>
    <p:sldId id="271" r:id="rId14"/>
    <p:sldId id="263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5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652B19-5A30-48EE-BCE7-CC0378B2F60C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90790E-9666-4839-9FBF-CD25DA00976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0BEE-C90C-4B42-8332-0A393D3B5547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D01DB51-323C-4D89-B54A-05B60AD11F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0BEE-C90C-4B42-8332-0A393D3B5547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DB51-323C-4D89-B54A-05B60AD11F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D01DB51-323C-4D89-B54A-05B60AD11F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0BEE-C90C-4B42-8332-0A393D3B5547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0BEE-C90C-4B42-8332-0A393D3B5547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D01DB51-323C-4D89-B54A-05B60AD11F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0BEE-C90C-4B42-8332-0A393D3B5547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D01DB51-323C-4D89-B54A-05B60AD11F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0BEE-C90C-4B42-8332-0A393D3B5547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D01DB51-323C-4D89-B54A-05B60AD11F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F8A0BEE-C90C-4B42-8332-0A393D3B5547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DB51-323C-4D89-B54A-05B60AD11F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0BEE-C90C-4B42-8332-0A393D3B5547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D01DB51-323C-4D89-B54A-05B60AD11F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0BEE-C90C-4B42-8332-0A393D3B5547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D01DB51-323C-4D89-B54A-05B60AD11F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0BEE-C90C-4B42-8332-0A393D3B5547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D01DB51-323C-4D89-B54A-05B60AD11F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D01DB51-323C-4D89-B54A-05B60AD11F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0BEE-C90C-4B42-8332-0A393D3B5547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0BEE-C90C-4B42-8332-0A393D3B5547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D01DB51-323C-4D89-B54A-05B60AD11F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D01DB51-323C-4D89-B54A-05B60AD11F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F8A0BEE-C90C-4B42-8332-0A393D3B5547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0BEE-C90C-4B42-8332-0A393D3B5547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DB51-323C-4D89-B54A-05B60AD11F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D01DB51-323C-4D89-B54A-05B60AD11F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0BEE-C90C-4B42-8332-0A393D3B5547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0BEE-C90C-4B42-8332-0A393D3B5547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D01DB51-323C-4D89-B54A-05B60AD11F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F8A0BEE-C90C-4B42-8332-0A393D3B5547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DB51-323C-4D89-B54A-05B60AD11F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0BEE-C90C-4B42-8332-0A393D3B5547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D01DB51-323C-4D89-B54A-05B60AD11F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0BEE-C90C-4B42-8332-0A393D3B5547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D01DB51-323C-4D89-B54A-05B60AD11F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0BEE-C90C-4B42-8332-0A393D3B5547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D01DB51-323C-4D89-B54A-05B60AD11F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D01DB51-323C-4D89-B54A-05B60AD11F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0BEE-C90C-4B42-8332-0A393D3B5547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D01DB51-323C-4D89-B54A-05B60AD11F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F8A0BEE-C90C-4B42-8332-0A393D3B5547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F8A0BEE-C90C-4B42-8332-0A393D3B5547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D01DB51-323C-4D89-B54A-05B60AD11F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F8A0BEE-C90C-4B42-8332-0A393D3B5547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D01DB51-323C-4D89-B54A-05B60AD11F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solidFill>
            <a:srgbClr val="00B050"/>
          </a:solidFill>
          <a:ln>
            <a:solidFill>
              <a:srgbClr val="FFFF0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extrusionH="76200">
            <a:extrusionClr>
              <a:srgbClr val="FFFF00"/>
            </a:extrusionClr>
          </a:sp3d>
        </p:spPr>
        <p:txBody>
          <a:bodyPr>
            <a:normAutofit fontScale="92500" lnSpcReduction="20000"/>
            <a:sp3d extrusionH="57150">
              <a:bevelT w="38100" h="38100"/>
            </a:sp3d>
          </a:bodyPr>
          <a:lstStyle/>
          <a:p>
            <a:r>
              <a:rPr lang="uk-UA" dirty="0" smtClean="0"/>
              <a:t>Розділ 1</a:t>
            </a:r>
            <a:r>
              <a:rPr lang="en-US" dirty="0" smtClean="0"/>
              <a:t>1</a:t>
            </a:r>
            <a:endParaRPr lang="uk-UA" dirty="0" smtClean="0"/>
          </a:p>
          <a:p>
            <a:r>
              <a:rPr lang="uk-UA" sz="54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Використання системних </a:t>
            </a:r>
            <a:r>
              <a:rPr lang="en-US" sz="54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 </a:t>
            </a:r>
            <a:r>
              <a:rPr lang="uk-UA" sz="54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утиліт</a:t>
            </a:r>
            <a:endParaRPr lang="ru-RU" sz="54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uk-UA" b="1" cap="all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Інформатика</a:t>
            </a:r>
            <a:r>
              <a:rPr lang="en-US" b="1" cap="all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br>
              <a:rPr lang="en-US" b="1" cap="all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uk-UA" b="1" cap="all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9 клас</a:t>
            </a:r>
            <a:endParaRPr lang="ru-RU" b="1" cap="all" dirty="0">
              <a:ln/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71604" y="4929198"/>
            <a:ext cx="6072198" cy="14773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Навчальна презентація </a:t>
            </a:r>
            <a:endParaRPr lang="uk-U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 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інформатики для 9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класу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i="1" dirty="0" smtClean="0"/>
              <a:t>Підготовлена та </a:t>
            </a:r>
            <a:r>
              <a:rPr lang="uk-UA" i="1" dirty="0" err="1"/>
              <a:t>в</a:t>
            </a:r>
            <a:r>
              <a:rPr lang="uk-UA" i="1" dirty="0" err="1" smtClean="0"/>
              <a:t>ідкорегована</a:t>
            </a:r>
            <a:r>
              <a:rPr lang="uk-UA" i="1" dirty="0" smtClean="0"/>
              <a:t> вчителем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i="1" dirty="0" smtClean="0"/>
              <a:t>інформатики Бережанської гімназії  </a:t>
            </a:r>
            <a:r>
              <a:rPr lang="uk-UA" i="1" dirty="0" err="1" smtClean="0"/>
              <a:t>ім.Б.Лепкого</a:t>
            </a:r>
            <a:endParaRPr lang="uk-UA" i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i="1" dirty="0" smtClean="0"/>
              <a:t>Цідило Я.Й.</a:t>
            </a:r>
            <a:endParaRPr lang="uk-UA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Установлення та видалення програм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14282" y="1643050"/>
            <a:ext cx="86439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/>
              <a:t>Щоб запустити засіб установлення та видалення програм, слід вибрати в головному меню команду </a:t>
            </a:r>
            <a:r>
              <a:rPr lang="uk-UA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Пуск, Панель керування, Установка й видалення програм</a:t>
            </a:r>
            <a:r>
              <a:rPr lang="uk-UA" sz="1600" dirty="0" smtClean="0"/>
              <a:t>.</a:t>
            </a:r>
            <a:endParaRPr lang="ru-RU" sz="16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357430"/>
            <a:ext cx="2564425" cy="2676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2428868"/>
            <a:ext cx="7429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2066" y="2214554"/>
            <a:ext cx="3429024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Заміна і видалення програм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44" y="1571612"/>
            <a:ext cx="4429156" cy="448171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dirty="0" smtClean="0"/>
              <a:t>		Після відкриття вікна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Установка і видалення програм</a:t>
            </a:r>
            <a:r>
              <a:rPr lang="uk-UA" dirty="0" smtClean="0"/>
              <a:t> на сторінці Зміна або видалення програм відображується список усіх інстальованих на комп'ютері програм. Якщо виділити в ньому рядок певної програми, то праворуч під ним з'явиться кнопка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Замінити/Видалити</a:t>
            </a:r>
            <a:r>
              <a:rPr lang="uk-UA" dirty="0" smtClean="0"/>
              <a:t>. Інколи  - тільки кнопка Видалити. </a:t>
            </a:r>
          </a:p>
          <a:p>
            <a:pPr>
              <a:buNone/>
            </a:pPr>
            <a:r>
              <a:rPr lang="uk-UA" dirty="0" smtClean="0"/>
              <a:t>		Для багатьох великих програм або пакетів програм буде відкрито діалогове вікно, де користувачеві пропонують вибрати кілька варіантів модифікації.  Після клацання кнопки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Далі</a:t>
            </a:r>
            <a:r>
              <a:rPr lang="uk-UA" dirty="0" smtClean="0"/>
              <a:t> потрібно виконати всі вказівки системи, і програму буде змінено.</a:t>
            </a:r>
            <a:endParaRPr lang="ru-RU" dirty="0"/>
          </a:p>
        </p:txBody>
      </p:sp>
      <p:pic>
        <p:nvPicPr>
          <p:cNvPr id="5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929190" y="1285860"/>
            <a:ext cx="4038600" cy="3759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56376" y="3994528"/>
            <a:ext cx="3487624" cy="2863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Інсталяція нових програм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44" y="1371600"/>
            <a:ext cx="4429156" cy="534354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dirty="0" smtClean="0"/>
              <a:t>		Щоб установити на комп'ютері нову програму з оптичного диска, потрібно в діалоговому вікні Установка й видалення програм відкрити сторінку Установка програм, клацнувши відповідний значок ліворуч. </a:t>
            </a:r>
          </a:p>
          <a:p>
            <a:pPr>
              <a:buNone/>
            </a:pPr>
            <a:r>
              <a:rPr lang="uk-UA" dirty="0" smtClean="0"/>
              <a:t>		У робочій області вікна з'являться кнопки Компакт-диск або дискети та </a:t>
            </a:r>
            <a:r>
              <a:rPr lang="en-US" dirty="0" smtClean="0"/>
              <a:t>Windows Update</a:t>
            </a:r>
            <a:r>
              <a:rPr lang="uk-UA" dirty="0" smtClean="0"/>
              <a:t>. Вони призначені для інсталяції нових програм та оновлення ОС.   </a:t>
            </a:r>
          </a:p>
          <a:p>
            <a:pPr>
              <a:buNone/>
            </a:pPr>
            <a:r>
              <a:rPr lang="uk-UA" dirty="0" smtClean="0"/>
              <a:t>		Для інсталяції нової програми скористаємося кнопкою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або дискета</a:t>
            </a:r>
            <a:r>
              <a:rPr lang="uk-UA" dirty="0" smtClean="0"/>
              <a:t>. Відкриється діалогове вікно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Запуск програми установки</a:t>
            </a:r>
            <a:r>
              <a:rPr lang="uk-UA" dirty="0" smtClean="0"/>
              <a:t>, у якому клацнути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Огляд</a:t>
            </a:r>
            <a:r>
              <a:rPr lang="uk-UA" dirty="0" smtClean="0"/>
              <a:t>, знайти на диску інсталяційну програму, виділити її та клацнути кнопку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Відкрити</a:t>
            </a:r>
            <a:r>
              <a:rPr lang="uk-UA" dirty="0" smtClean="0"/>
              <a:t>.</a:t>
            </a:r>
          </a:p>
          <a:p>
            <a:pPr>
              <a:buNone/>
            </a:pPr>
            <a:r>
              <a:rPr lang="uk-UA" dirty="0" smtClean="0"/>
              <a:t>		Далі у діалоговому вікні Запуск програми установки потрібно клацнути кнопку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Готово</a:t>
            </a:r>
            <a:r>
              <a:rPr lang="uk-UA" dirty="0" smtClean="0"/>
              <a:t>, після чого буде запущено програму-інсталятор. Користувач має лише  виконувати всі  її інструкції. </a:t>
            </a:r>
            <a:endParaRPr lang="ru-RU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929190" y="1214422"/>
            <a:ext cx="3929090" cy="2847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4071942"/>
            <a:ext cx="3929090" cy="2643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mtClean="0"/>
              <a:t>Відновлення стану системних файлів</a:t>
            </a:r>
            <a:endParaRPr lang="uk-UA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928662" y="1428736"/>
            <a:ext cx="75724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/>
              <a:t>	У разі некоректного видалення програми система може відображувати вікно з повідомленням про помилку, яке не зникне після </a:t>
            </a:r>
            <a:r>
              <a:rPr lang="uk-UA" sz="1600" dirty="0" err="1" smtClean="0"/>
              <a:t>перезавантаження</a:t>
            </a:r>
            <a:r>
              <a:rPr lang="uk-UA" sz="1600" dirty="0" smtClean="0"/>
              <a:t> комп'ютера. </a:t>
            </a:r>
          </a:p>
          <a:p>
            <a:r>
              <a:rPr lang="uk-UA" sz="1600" dirty="0" smtClean="0"/>
              <a:t>	Помилки можуть виникати після інсталяції драйверів, несумісних із пристроєм, або версією операційної системи. </a:t>
            </a:r>
          </a:p>
          <a:p>
            <a:r>
              <a:rPr lang="uk-UA" sz="1600" dirty="0" smtClean="0"/>
              <a:t>	Для вирішення подібних проблем в ОС </a:t>
            </a:r>
            <a:r>
              <a:rPr lang="en-US" sz="1600" dirty="0" smtClean="0"/>
              <a:t>Windows</a:t>
            </a:r>
            <a:r>
              <a:rPr lang="uk-UA" sz="1600" dirty="0" smtClean="0"/>
              <a:t> ХР запропоновано універсальний підхід: відновлення всіх системних файлів до того стану, в якому вони перебували, коли проблеми ще не виникли. </a:t>
            </a:r>
          </a:p>
          <a:p>
            <a:r>
              <a:rPr lang="uk-UA" sz="1600" dirty="0" smtClean="0"/>
              <a:t>	Щоб таке відновлення стало можливим, мають існувати контрольні точки відновлення.</a:t>
            </a:r>
            <a:endParaRPr lang="ru-RU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3214678" y="4357694"/>
            <a:ext cx="3429024" cy="7386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1400" dirty="0" smtClean="0"/>
              <a:t>Контрольна точка відновлення – це дані про стан усіх системних файлів на певний момент часу. 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Вибір контрольної точки відновлення</a:t>
            </a:r>
            <a:endParaRPr lang="ru-RU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2357430"/>
            <a:ext cx="4429156" cy="343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14282" y="1571612"/>
            <a:ext cx="42148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Програма відновлення системи запускається командою Пуск, Усі програми, Стандартні, Службові, Відновлення системи.</a:t>
            </a:r>
            <a:endParaRPr lang="ru-RU" sz="1400" dirty="0"/>
          </a:p>
        </p:txBody>
      </p:sp>
      <p:pic>
        <p:nvPicPr>
          <p:cNvPr id="7" name="Picture 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643438" y="2000240"/>
            <a:ext cx="4497280" cy="331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Утиліти для роботи з дисками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	Жорсткий диск – один із найуразливіших компонентів комп'ютера, тому й потребує догляду, який здійснюється за допомогою спеціальних утиліт</a:t>
            </a:r>
          </a:p>
          <a:p>
            <a:r>
              <a:rPr lang="uk-UA" dirty="0" smtClean="0"/>
              <a:t>Очищення диска</a:t>
            </a:r>
          </a:p>
          <a:p>
            <a:r>
              <a:rPr lang="uk-UA" dirty="0" smtClean="0"/>
              <a:t>Перевірка диска</a:t>
            </a:r>
          </a:p>
          <a:p>
            <a:r>
              <a:rPr lang="uk-UA" dirty="0" err="1" smtClean="0"/>
              <a:t>Дефрагментація</a:t>
            </a:r>
            <a:r>
              <a:rPr lang="uk-UA" dirty="0" smtClean="0"/>
              <a:t> диска</a:t>
            </a:r>
          </a:p>
          <a:p>
            <a:r>
              <a:rPr lang="uk-UA" dirty="0" smtClean="0"/>
              <a:t>Установлення та видалення програм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Інформація про диск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4282" y="1428736"/>
            <a:ext cx="407196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За певний період роботи комп'ютера на його жорстких дисках накопичується багато файлів, які вже непотрібні для роботи: тимчасові файли ОС та браузера, файли, видалені у Кошик, тощо. З часом вони заважають функціонуванню системи. Щоб дізнатися скільки на поточний момент залишилося вільного місця на жорсткому диску, слід відкрити вікно Мій комп'ютер, Властивості диску .</a:t>
            </a:r>
            <a:endParaRPr lang="ru-RU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3571876"/>
            <a:ext cx="2484275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3571876"/>
            <a:ext cx="2428892" cy="3061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4857752" y="1500174"/>
            <a:ext cx="41434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У цьому вікні 5-6 вкладок, на яких розміщено різну інформацію про диск та кнопки запуску дискових утиліт.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Очищення диска</a:t>
            </a:r>
            <a:endParaRPr lang="ru-RU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5524500"/>
            <a:ext cx="35052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85720" y="1500174"/>
            <a:ext cx="407196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Утиліту очищення диска використовують для автоматичного видалення з нього непотрібних файлів. Її запускають кнопкою </a:t>
            </a:r>
            <a:r>
              <a:rPr lang="uk-UA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Очищення диска </a:t>
            </a:r>
            <a:r>
              <a:rPr lang="uk-UA" sz="1400" dirty="0" smtClean="0"/>
              <a:t>на вкладці </a:t>
            </a:r>
            <a:r>
              <a:rPr lang="uk-UA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Загальна</a:t>
            </a:r>
            <a:r>
              <a:rPr lang="uk-UA" sz="1400" dirty="0" smtClean="0"/>
              <a:t> у вікні </a:t>
            </a:r>
            <a:r>
              <a:rPr lang="uk-UA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Властивості диска</a:t>
            </a:r>
            <a:r>
              <a:rPr lang="uk-UA" sz="1400" dirty="0" smtClean="0"/>
              <a:t>. Відкриється вікно </a:t>
            </a:r>
            <a:r>
              <a:rPr lang="uk-UA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Очищення диска</a:t>
            </a:r>
            <a:r>
              <a:rPr lang="uk-UA" sz="1400" dirty="0" smtClean="0"/>
              <a:t>. На вкладці Очищення диска у списку Видалити такі файли слід установити прапорці біля папок, звідки потрібно видалити файли. </a:t>
            </a:r>
          </a:p>
          <a:p>
            <a:r>
              <a:rPr lang="uk-UA" sz="1400" dirty="0" smtClean="0"/>
              <a:t>Вміст деяких папок можна переглянути, виділивши потрібний рядок і клацнувши кнопку </a:t>
            </a:r>
            <a:r>
              <a:rPr lang="uk-UA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Переглянути файли</a:t>
            </a:r>
            <a:r>
              <a:rPr lang="uk-UA" sz="1400" dirty="0" smtClean="0"/>
              <a:t>.</a:t>
            </a:r>
          </a:p>
          <a:p>
            <a:r>
              <a:rPr lang="uk-UA" sz="1400" dirty="0" smtClean="0"/>
              <a:t>Вибравши об'єкти для видалення, слід клацнути кнопку </a:t>
            </a:r>
            <a:r>
              <a:rPr lang="uk-UA" sz="1400" dirty="0" err="1" smtClean="0"/>
              <a:t>Ок</a:t>
            </a:r>
            <a:r>
              <a:rPr lang="uk-UA" sz="1400" dirty="0" smtClean="0"/>
              <a:t> та підтвердивши операцію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14825" y="1500174"/>
            <a:ext cx="4829175" cy="4000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Прямая со стрелкой 9"/>
          <p:cNvCxnSpPr/>
          <p:nvPr/>
        </p:nvCxnSpPr>
        <p:spPr>
          <a:xfrm rot="16200000" flipV="1">
            <a:off x="8251057" y="4393413"/>
            <a:ext cx="785818" cy="71438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Левая фигурная скобка 10"/>
          <p:cNvSpPr/>
          <p:nvPr/>
        </p:nvSpPr>
        <p:spPr>
          <a:xfrm>
            <a:off x="4429124" y="2643182"/>
            <a:ext cx="188595" cy="500066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 стрелкой 12"/>
          <p:cNvCxnSpPr/>
          <p:nvPr/>
        </p:nvCxnSpPr>
        <p:spPr>
          <a:xfrm rot="5400000" flipH="1" flipV="1">
            <a:off x="4143372" y="3286124"/>
            <a:ext cx="571504" cy="42862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5286380" y="4786322"/>
            <a:ext cx="1214446" cy="50006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5429256" y="5286388"/>
            <a:ext cx="1143008" cy="50006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1428736"/>
            <a:ext cx="3609975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642910" y="2000240"/>
            <a:ext cx="392909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Якщо  звільненого місця на диску все одно недостатньо,  можна скористатися кнопками вкладки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Додатково </a:t>
            </a:r>
            <a:r>
              <a:rPr lang="uk-UA" dirty="0" smtClean="0"/>
              <a:t>діалогового</a:t>
            </a:r>
            <a:r>
              <a:rPr lang="uk-UA" dirty="0" smtClean="0">
                <a:solidFill>
                  <a:srgbClr val="FF0000"/>
                </a:solidFill>
              </a:rPr>
              <a:t> </a:t>
            </a:r>
            <a:r>
              <a:rPr lang="uk-UA" dirty="0" smtClean="0"/>
              <a:t>вікна Очистка дичку. Вони призначені для видалення зайвих компонентів </a:t>
            </a:r>
            <a:r>
              <a:rPr lang="en-US" dirty="0" smtClean="0"/>
              <a:t>Windows</a:t>
            </a:r>
            <a:r>
              <a:rPr lang="uk-UA" dirty="0" smtClean="0"/>
              <a:t> </a:t>
            </a:r>
            <a:r>
              <a:rPr lang="en-US" dirty="0" smtClean="0"/>
              <a:t>XP</a:t>
            </a:r>
            <a:r>
              <a:rPr lang="uk-UA" dirty="0" smtClean="0"/>
              <a:t>, не використовуваних програм і контрольних точок відновлення системи.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Перевірка диска</a:t>
            </a:r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2"/>
          <a:srcRect r="49738"/>
          <a:stretch>
            <a:fillRect/>
          </a:stretch>
        </p:blipFill>
        <p:spPr bwMode="auto">
          <a:xfrm>
            <a:off x="857224" y="2643182"/>
            <a:ext cx="3643312" cy="3905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3143248"/>
            <a:ext cx="33718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14282" y="1500174"/>
            <a:ext cx="864399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За допомогою програми Перевірка диска можна видалити ярлики, що не вказують на жоден об'єкт, а також позначити пошкоджені сектори як такі, що їх не можна використовувати, та скопіювати дані з них у цілі сектори. Програму запускають кнопкою </a:t>
            </a:r>
            <a:r>
              <a:rPr lang="uk-UA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Виконати</a:t>
            </a:r>
            <a:r>
              <a:rPr lang="uk-UA" sz="1400" dirty="0" smtClean="0"/>
              <a:t> перевірку на вкладці </a:t>
            </a:r>
            <a:r>
              <a:rPr lang="uk-UA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Сервіс</a:t>
            </a:r>
            <a:r>
              <a:rPr lang="uk-UA" sz="1400" dirty="0" smtClean="0"/>
              <a:t> вікна </a:t>
            </a:r>
            <a:r>
              <a:rPr lang="uk-UA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Властивостей диска</a:t>
            </a:r>
            <a:r>
              <a:rPr lang="uk-UA" sz="1400" dirty="0" smtClean="0"/>
              <a:t>. Після запуску буде відкрито вікно Перевірка диска, у якому слід задати параметри  за допомогою прапорців, потім  кликнути кнопку </a:t>
            </a:r>
            <a:r>
              <a:rPr lang="uk-UA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Запуск</a:t>
            </a:r>
            <a:r>
              <a:rPr lang="uk-UA" sz="1400" dirty="0" smtClean="0"/>
              <a:t>.</a:t>
            </a:r>
            <a:endParaRPr lang="ru-RU" sz="1400" dirty="0"/>
          </a:p>
        </p:txBody>
      </p:sp>
      <p:sp>
        <p:nvSpPr>
          <p:cNvPr id="6" name="Левая фигурная скобка 5"/>
          <p:cNvSpPr/>
          <p:nvPr/>
        </p:nvSpPr>
        <p:spPr>
          <a:xfrm flipH="1">
            <a:off x="8001024" y="3714752"/>
            <a:ext cx="214314" cy="357190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Дефрагментація дисків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5688" y="3929066"/>
            <a:ext cx="8858312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dirty="0" err="1" smtClean="0"/>
              <a:t>Дефрагментація</a:t>
            </a:r>
            <a:r>
              <a:rPr lang="uk-UA" dirty="0" smtClean="0"/>
              <a:t> – процес перезапису </a:t>
            </a:r>
            <a:r>
              <a:rPr lang="uk-UA" dirty="0" err="1" smtClean="0"/>
              <a:t>фрагментованих</a:t>
            </a:r>
            <a:r>
              <a:rPr lang="uk-UA" dirty="0" smtClean="0"/>
              <a:t> файлів у суміжні області  диска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1500174"/>
            <a:ext cx="85011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Після видалення файлів на диску з'являються вільні зони, причому в різних місцях. Як знадобиться записати великий файл і він цілком не уміститься в найближчій вільній зоні, то його буде записано фрагментами в різних зонах. </a:t>
            </a:r>
            <a:endParaRPr lang="ru-RU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142844" y="2214554"/>
            <a:ext cx="8858312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dirty="0" smtClean="0"/>
              <a:t>Файл, частини якого записано в різних місцях диска, називається </a:t>
            </a:r>
            <a:r>
              <a:rPr lang="uk-UA" dirty="0" err="1" smtClean="0"/>
              <a:t>фрагментованим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85720" y="2928934"/>
            <a:ext cx="85725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Наявність великої кількості </a:t>
            </a:r>
            <a:r>
              <a:rPr lang="uk-UA" sz="1400" dirty="0" err="1" smtClean="0"/>
              <a:t>фрагментованих</a:t>
            </a:r>
            <a:r>
              <a:rPr lang="uk-UA" sz="1400" dirty="0" smtClean="0"/>
              <a:t> файлів сповільнює роботу диска й комп'ютера загалом. Для запобігання цьому утиліта </a:t>
            </a:r>
            <a:r>
              <a:rPr lang="uk-UA" sz="1400" dirty="0" err="1" smtClean="0"/>
              <a:t>Дефрагментації</a:t>
            </a:r>
            <a:r>
              <a:rPr lang="uk-UA" sz="1400" dirty="0" smtClean="0"/>
              <a:t> диска перезаписує всі </a:t>
            </a:r>
            <a:r>
              <a:rPr lang="uk-UA" sz="1400" dirty="0" err="1" smtClean="0"/>
              <a:t>фрагментовані</a:t>
            </a:r>
            <a:r>
              <a:rPr lang="uk-UA" sz="1400" dirty="0" smtClean="0"/>
              <a:t> файли в </a:t>
            </a:r>
            <a:r>
              <a:rPr lang="uk-UA" sz="1400" dirty="0" err="1" smtClean="0"/>
              <a:t>суцільніобласті</a:t>
            </a:r>
            <a:r>
              <a:rPr lang="uk-UA" sz="1400" dirty="0" smtClean="0"/>
              <a:t> й розміщує їх оптимальним чином, а всі невеликі вільні області зони </a:t>
            </a:r>
            <a:r>
              <a:rPr lang="uk-UA" sz="1400" dirty="0" err="1" smtClean="0"/>
              <a:t>обєднує</a:t>
            </a:r>
            <a:r>
              <a:rPr lang="uk-UA" sz="1400" dirty="0" smtClean="0"/>
              <a:t> в одну, також суцільну.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Програма </a:t>
            </a:r>
            <a:r>
              <a:rPr lang="uk-UA" dirty="0" err="1" smtClean="0"/>
              <a:t>дефрагментації</a:t>
            </a:r>
            <a:r>
              <a:rPr lang="uk-UA" dirty="0" smtClean="0"/>
              <a:t> диска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28596" y="1571612"/>
            <a:ext cx="850112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Програму </a:t>
            </a:r>
            <a:r>
              <a:rPr lang="uk-UA" sz="1400" dirty="0" err="1" smtClean="0"/>
              <a:t>дефрагментації</a:t>
            </a:r>
            <a:r>
              <a:rPr lang="uk-UA" sz="1400" dirty="0" smtClean="0"/>
              <a:t> диска запускають на вкладці </a:t>
            </a:r>
            <a:r>
              <a:rPr lang="uk-UA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Сервіс</a:t>
            </a:r>
            <a:r>
              <a:rPr lang="uk-UA" sz="1400" dirty="0" smtClean="0"/>
              <a:t> вікна </a:t>
            </a:r>
            <a:r>
              <a:rPr lang="uk-UA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властивостей диска </a:t>
            </a:r>
            <a:r>
              <a:rPr lang="uk-UA" sz="1400" dirty="0" smtClean="0"/>
              <a:t>клацанням кнопки </a:t>
            </a:r>
            <a:r>
              <a:rPr lang="uk-UA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Виконати </a:t>
            </a:r>
            <a:r>
              <a:rPr lang="uk-UA" sz="1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дефрагментацію</a:t>
            </a:r>
            <a:r>
              <a:rPr lang="uk-UA" sz="1400" dirty="0" smtClean="0"/>
              <a:t>. Відкриється діалогове вікно </a:t>
            </a:r>
            <a:r>
              <a:rPr lang="uk-UA" sz="1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Дефрагментація</a:t>
            </a:r>
            <a:r>
              <a:rPr lang="uk-UA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диска. </a:t>
            </a:r>
            <a:r>
              <a:rPr lang="uk-UA" sz="1400" dirty="0" smtClean="0"/>
              <a:t>Щоб визначити, чи потребує диск цієї операції, його слід вибрати у списку та проаналізувати, клацнувши кнопку </a:t>
            </a:r>
            <a:r>
              <a:rPr lang="uk-UA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Аналіз</a:t>
            </a:r>
            <a:r>
              <a:rPr lang="uk-UA" sz="1400" dirty="0" smtClean="0"/>
              <a:t>. Програма у графічному вигляді відобразить інформацію про заповнення диска й в окремому діалоговому вікні дасть пропозицію щодо того, </a:t>
            </a:r>
            <a:r>
              <a:rPr lang="uk-UA" sz="1400" dirty="0" err="1" smtClean="0"/>
              <a:t>чипотрібно</a:t>
            </a:r>
            <a:r>
              <a:rPr lang="uk-UA" sz="1400" dirty="0" smtClean="0"/>
              <a:t> його </a:t>
            </a:r>
            <a:r>
              <a:rPr lang="uk-UA" sz="1400" dirty="0" err="1" smtClean="0"/>
              <a:t>дефрагментувати</a:t>
            </a:r>
            <a:r>
              <a:rPr lang="uk-UA" sz="1400" dirty="0" smtClean="0"/>
              <a:t>. </a:t>
            </a:r>
            <a:endParaRPr lang="ru-RU" sz="1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 r="49738"/>
          <a:stretch>
            <a:fillRect/>
          </a:stretch>
        </p:blipFill>
        <p:spPr bwMode="auto">
          <a:xfrm>
            <a:off x="285720" y="3143248"/>
            <a:ext cx="3110140" cy="3333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643306" y="2714620"/>
            <a:ext cx="5238750" cy="383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84521" y="5772148"/>
            <a:ext cx="2959479" cy="1085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Установлення та видалення програм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2844" y="1428736"/>
            <a:ext cx="885831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Будь-які програми перед використанням мають бути </a:t>
            </a:r>
            <a:r>
              <a:rPr lang="uk-UA" sz="1400" b="1" dirty="0" smtClean="0">
                <a:solidFill>
                  <a:srgbClr val="FF0000"/>
                </a:solidFill>
              </a:rPr>
              <a:t>встановлені (інстальовані) </a:t>
            </a:r>
            <a:r>
              <a:rPr lang="uk-UA" sz="1400" dirty="0" smtClean="0"/>
              <a:t>на комп'ютері.  Першою встановлюється ОС </a:t>
            </a:r>
            <a:r>
              <a:rPr lang="en-US" sz="1400" dirty="0" smtClean="0"/>
              <a:t>Windows</a:t>
            </a:r>
            <a:r>
              <a:rPr lang="uk-UA" sz="1400" dirty="0" smtClean="0"/>
              <a:t>, а всі інші програми інсталюються вже в середовищі ОС. Установлення найпростіших програм полягає в копіювання їхніх файлів на жорсткий диск комп'ютера. Але більшість програм установлюється з використанням допоміжної </a:t>
            </a:r>
            <a:r>
              <a:rPr lang="uk-UA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програми – інсталятора</a:t>
            </a:r>
            <a:r>
              <a:rPr lang="uk-UA" sz="1400" dirty="0" smtClean="0"/>
              <a:t>, яка реєструє програму в середовищі ОС (записує дані про неї в спеціальний системний реєстр), запитує які модулі програми встановити, створює ярлики виконуваного файлу програми в головному меню чи на робочому столі. </a:t>
            </a:r>
            <a:endParaRPr lang="ru-RU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14282" y="3143248"/>
            <a:ext cx="8715436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1400" dirty="0" smtClean="0"/>
              <a:t>Інсталяція – це процес установлення програмного забезпечення на комп'ютер користувача за допомогою спеціальної програми – інсталятора.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662</Words>
  <Application>Microsoft Office PowerPoint</Application>
  <PresentationFormat>Экран (4:3)</PresentationFormat>
  <Paragraphs>52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Официальная</vt:lpstr>
      <vt:lpstr>1_Официальная</vt:lpstr>
      <vt:lpstr>Інформатика  9 клас</vt:lpstr>
      <vt:lpstr>Утиліти для роботи з дисками</vt:lpstr>
      <vt:lpstr>Інформація про диск</vt:lpstr>
      <vt:lpstr>Очищення диска</vt:lpstr>
      <vt:lpstr>Слайд 5</vt:lpstr>
      <vt:lpstr>Перевірка диска</vt:lpstr>
      <vt:lpstr>Дефрагментація дисків</vt:lpstr>
      <vt:lpstr>Програма дефрагментації диска</vt:lpstr>
      <vt:lpstr>Установлення та видалення програм</vt:lpstr>
      <vt:lpstr>Установлення та видалення програм</vt:lpstr>
      <vt:lpstr>Заміна і видалення програм</vt:lpstr>
      <vt:lpstr>Інсталяція нових програм</vt:lpstr>
      <vt:lpstr>Відновлення стану системних файлів</vt:lpstr>
      <vt:lpstr>Вибір контрольної точки відновлення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KEK$</dc:creator>
  <cp:lastModifiedBy>Admin</cp:lastModifiedBy>
  <cp:revision>25</cp:revision>
  <dcterms:created xsi:type="dcterms:W3CDTF">2010-03-08T13:40:59Z</dcterms:created>
  <dcterms:modified xsi:type="dcterms:W3CDTF">2013-01-12T12:06:50Z</dcterms:modified>
</cp:coreProperties>
</file>