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70" r:id="rId7"/>
    <p:sldId id="269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7" r:id="rId22"/>
    <p:sldId id="288" r:id="rId23"/>
    <p:sldId id="289" r:id="rId24"/>
    <p:sldId id="282" r:id="rId25"/>
    <p:sldId id="262" r:id="rId26"/>
    <p:sldId id="290" r:id="rId27"/>
    <p:sldId id="263" r:id="rId28"/>
    <p:sldId id="292" r:id="rId29"/>
    <p:sldId id="291" r:id="rId30"/>
    <p:sldId id="294" r:id="rId31"/>
    <p:sldId id="295" r:id="rId32"/>
    <p:sldId id="293" r:id="rId33"/>
    <p:sldId id="264" r:id="rId34"/>
    <p:sldId id="265" r:id="rId35"/>
    <p:sldId id="296" r:id="rId36"/>
    <p:sldId id="297" r:id="rId37"/>
    <p:sldId id="298" r:id="rId38"/>
    <p:sldId id="299" r:id="rId39"/>
    <p:sldId id="300" r:id="rId40"/>
    <p:sldId id="301" r:id="rId41"/>
    <p:sldId id="266" r:id="rId42"/>
    <p:sldId id="302" r:id="rId43"/>
    <p:sldId id="303" r:id="rId44"/>
    <p:sldId id="304" r:id="rId45"/>
    <p:sldId id="305" r:id="rId46"/>
    <p:sldId id="306" r:id="rId47"/>
    <p:sldId id="26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932D7-A884-4522-BB83-FB48822B4842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B0D5E4-2E05-4DCD-B538-67CFF4A01C4A}">
      <dgm:prSet phldrT="[Текст]"/>
      <dgm:spPr/>
      <dgm:t>
        <a:bodyPr/>
        <a:lstStyle/>
        <a:p>
          <a:r>
            <a:rPr lang="ru-RU" i="1" dirty="0" err="1" smtClean="0"/>
            <a:t>Дистанційне</a:t>
          </a:r>
          <a:r>
            <a:rPr lang="ru-RU" i="1" dirty="0" smtClean="0"/>
            <a:t> </a:t>
          </a:r>
          <a:r>
            <a:rPr lang="ru-RU" i="1" dirty="0" err="1" smtClean="0"/>
            <a:t>навчання</a:t>
          </a:r>
          <a:r>
            <a:rPr lang="ru-RU" dirty="0" smtClean="0"/>
            <a:t> </a:t>
          </a:r>
          <a:endParaRPr lang="ru-RU" dirty="0"/>
        </a:p>
      </dgm:t>
    </dgm:pt>
    <dgm:pt modelId="{A0049450-2A43-454B-A426-B95307D5AA4A}" type="parTrans" cxnId="{B1A9BD8B-3F3D-42D8-A440-1BAB51E94928}">
      <dgm:prSet/>
      <dgm:spPr/>
      <dgm:t>
        <a:bodyPr/>
        <a:lstStyle/>
        <a:p>
          <a:endParaRPr lang="ru-RU"/>
        </a:p>
      </dgm:t>
    </dgm:pt>
    <dgm:pt modelId="{8FD72B92-2C27-4C1B-B298-84AA77730FB6}" type="sibTrans" cxnId="{B1A9BD8B-3F3D-42D8-A440-1BAB51E94928}">
      <dgm:prSet/>
      <dgm:spPr/>
      <dgm:t>
        <a:bodyPr/>
        <a:lstStyle/>
        <a:p>
          <a:endParaRPr lang="ru-RU"/>
        </a:p>
      </dgm:t>
    </dgm:pt>
    <dgm:pt modelId="{E11FD61C-A20F-4C50-89BE-C8D7C83B4D27}">
      <dgm:prSet phldrT="[Текст]"/>
      <dgm:spPr/>
      <dgm:t>
        <a:bodyPr/>
        <a:lstStyle/>
        <a:p>
          <a:r>
            <a:rPr lang="ru-RU" dirty="0" smtClean="0"/>
            <a:t>форма </a:t>
          </a:r>
          <a:r>
            <a:rPr lang="ru-RU" dirty="0" err="1" smtClean="0"/>
            <a:t>організації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</a:t>
          </a:r>
          <a:r>
            <a:rPr lang="ru-RU" dirty="0" err="1" smtClean="0"/>
            <a:t>з</a:t>
          </a:r>
          <a:r>
            <a:rPr lang="ru-RU" dirty="0" smtClean="0"/>
            <a:t>  </a:t>
          </a:r>
          <a:r>
            <a:rPr lang="ru-RU" dirty="0" err="1" smtClean="0"/>
            <a:t>використанням</a:t>
          </a:r>
          <a:r>
            <a:rPr lang="ru-RU" dirty="0" smtClean="0"/>
            <a:t> </a:t>
          </a:r>
          <a:r>
            <a:rPr lang="ru-RU" dirty="0" err="1" smtClean="0"/>
            <a:t>інформаційних</a:t>
          </a:r>
          <a:r>
            <a:rPr lang="ru-RU" dirty="0" smtClean="0"/>
            <a:t> </a:t>
          </a:r>
          <a:r>
            <a:rPr lang="ru-RU" dirty="0" err="1" smtClean="0"/>
            <a:t>телекомунікаційних</a:t>
          </a:r>
          <a:r>
            <a:rPr lang="ru-RU" dirty="0" smtClean="0"/>
            <a:t> </a:t>
          </a:r>
          <a:r>
            <a:rPr lang="ru-RU" dirty="0" err="1" smtClean="0"/>
            <a:t>технологій</a:t>
          </a:r>
          <a:r>
            <a:rPr lang="ru-RU" dirty="0" smtClean="0"/>
            <a:t>,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забезпечують</a:t>
          </a:r>
          <a:r>
            <a:rPr lang="ru-RU" dirty="0" smtClean="0"/>
            <a:t> </a:t>
          </a:r>
          <a:r>
            <a:rPr lang="ru-RU" dirty="0" err="1" smtClean="0"/>
            <a:t>інтерактивну</a:t>
          </a:r>
          <a:r>
            <a:rPr lang="ru-RU" dirty="0" smtClean="0"/>
            <a:t> </a:t>
          </a:r>
          <a:r>
            <a:rPr lang="ru-RU" dirty="0" err="1" smtClean="0"/>
            <a:t>взаємодію</a:t>
          </a:r>
          <a:r>
            <a:rPr lang="ru-RU" dirty="0" smtClean="0"/>
            <a:t> </a:t>
          </a:r>
          <a:r>
            <a:rPr lang="ru-RU" dirty="0" err="1" smtClean="0"/>
            <a:t>викладачів</a:t>
          </a:r>
          <a:r>
            <a:rPr lang="ru-RU" dirty="0" smtClean="0"/>
            <a:t> та </a:t>
          </a:r>
          <a:r>
            <a:rPr lang="ru-RU" dirty="0" err="1" smtClean="0"/>
            <a:t>учнів</a:t>
          </a:r>
          <a:r>
            <a:rPr lang="ru-RU" dirty="0" smtClean="0"/>
            <a:t> на </a:t>
          </a:r>
          <a:r>
            <a:rPr lang="ru-RU" dirty="0" err="1" smtClean="0"/>
            <a:t>різних</a:t>
          </a:r>
          <a:r>
            <a:rPr lang="ru-RU" dirty="0" smtClean="0"/>
            <a:t> </a:t>
          </a:r>
          <a:r>
            <a:rPr lang="ru-RU" dirty="0" err="1" smtClean="0"/>
            <a:t>етапах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та </a:t>
          </a:r>
          <a:r>
            <a:rPr lang="ru-RU" dirty="0" err="1" smtClean="0"/>
            <a:t>самостійну</a:t>
          </a:r>
          <a:r>
            <a:rPr lang="ru-RU" dirty="0" smtClean="0"/>
            <a:t> роботу </a:t>
          </a:r>
          <a:r>
            <a:rPr lang="ru-RU" dirty="0" err="1" smtClean="0"/>
            <a:t>учнів</a:t>
          </a:r>
          <a:r>
            <a:rPr lang="ru-RU" dirty="0" smtClean="0"/>
            <a:t> </a:t>
          </a:r>
          <a:r>
            <a:rPr lang="ru-RU" dirty="0" err="1" smtClean="0"/>
            <a:t>з</a:t>
          </a:r>
          <a:r>
            <a:rPr lang="ru-RU" dirty="0" smtClean="0"/>
            <a:t> </a:t>
          </a:r>
          <a:r>
            <a:rPr lang="ru-RU" dirty="0" err="1" smtClean="0"/>
            <a:t>матеріалами</a:t>
          </a:r>
          <a:r>
            <a:rPr lang="ru-RU" dirty="0" smtClean="0"/>
            <a:t>, </a:t>
          </a:r>
          <a:r>
            <a:rPr lang="ru-RU" dirty="0" err="1" smtClean="0"/>
            <a:t>розміщеними</a:t>
          </a:r>
          <a:r>
            <a:rPr lang="ru-RU" dirty="0" smtClean="0"/>
            <a:t> в </a:t>
          </a:r>
          <a:r>
            <a:rPr lang="ru-RU" dirty="0" err="1" smtClean="0"/>
            <a:t>мережі</a:t>
          </a:r>
          <a:r>
            <a:rPr lang="ru-RU" dirty="0" smtClean="0"/>
            <a:t>.</a:t>
          </a:r>
          <a:endParaRPr lang="ru-RU" dirty="0"/>
        </a:p>
      </dgm:t>
    </dgm:pt>
    <dgm:pt modelId="{BEDFAEE1-5DF9-4782-8BC8-3678857E6105}" type="parTrans" cxnId="{94ED1609-5EF8-4775-905C-CDA59454B5B5}">
      <dgm:prSet/>
      <dgm:spPr/>
      <dgm:t>
        <a:bodyPr/>
        <a:lstStyle/>
        <a:p>
          <a:endParaRPr lang="ru-RU"/>
        </a:p>
      </dgm:t>
    </dgm:pt>
    <dgm:pt modelId="{8D9CFAD0-8DCD-4B7D-90F6-541BC039D27E}" type="sibTrans" cxnId="{94ED1609-5EF8-4775-905C-CDA59454B5B5}">
      <dgm:prSet/>
      <dgm:spPr/>
      <dgm:t>
        <a:bodyPr/>
        <a:lstStyle/>
        <a:p>
          <a:endParaRPr lang="ru-RU"/>
        </a:p>
      </dgm:t>
    </dgm:pt>
    <dgm:pt modelId="{DDD435B0-7AAD-4A2D-82A7-ECB5530AB485}" type="pres">
      <dgm:prSet presAssocID="{A15932D7-A884-4522-BB83-FB48822B48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ECF525-291D-42A0-B074-2811ED8AFE98}" type="pres">
      <dgm:prSet presAssocID="{A6B0D5E4-2E05-4DCD-B538-67CFF4A01C4A}" presName="comp" presStyleCnt="0"/>
      <dgm:spPr/>
    </dgm:pt>
    <dgm:pt modelId="{98B70BB3-1095-4DEB-9D05-3899B855F3E1}" type="pres">
      <dgm:prSet presAssocID="{A6B0D5E4-2E05-4DCD-B538-67CFF4A01C4A}" presName="box" presStyleLbl="node1" presStyleIdx="0" presStyleCnt="1"/>
      <dgm:spPr/>
      <dgm:t>
        <a:bodyPr/>
        <a:lstStyle/>
        <a:p>
          <a:endParaRPr lang="ru-RU"/>
        </a:p>
      </dgm:t>
    </dgm:pt>
    <dgm:pt modelId="{943D7D36-2868-4933-A28C-6370D968BA99}" type="pres">
      <dgm:prSet presAssocID="{A6B0D5E4-2E05-4DCD-B538-67CFF4A01C4A}" presName="img" presStyleLbl="fgImgPlace1" presStyleIdx="0" presStyleCnt="1"/>
      <dgm:spPr/>
    </dgm:pt>
    <dgm:pt modelId="{62D7344D-E405-4C9C-A146-C2D46A332DA3}" type="pres">
      <dgm:prSet presAssocID="{A6B0D5E4-2E05-4DCD-B538-67CFF4A01C4A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76173C-7C70-49E2-AB29-DB402E3D1663}" type="presOf" srcId="{E11FD61C-A20F-4C50-89BE-C8D7C83B4D27}" destId="{62D7344D-E405-4C9C-A146-C2D46A332DA3}" srcOrd="1" destOrd="1" presId="urn:microsoft.com/office/officeart/2005/8/layout/vList4"/>
    <dgm:cxn modelId="{2CEDEBD6-39C8-4234-8108-C2337C7353F4}" type="presOf" srcId="{A15932D7-A884-4522-BB83-FB48822B4842}" destId="{DDD435B0-7AAD-4A2D-82A7-ECB5530AB485}" srcOrd="0" destOrd="0" presId="urn:microsoft.com/office/officeart/2005/8/layout/vList4"/>
    <dgm:cxn modelId="{4DAFE3B9-A3F1-4C95-BE82-0D51A479B7F2}" type="presOf" srcId="{A6B0D5E4-2E05-4DCD-B538-67CFF4A01C4A}" destId="{62D7344D-E405-4C9C-A146-C2D46A332DA3}" srcOrd="1" destOrd="0" presId="urn:microsoft.com/office/officeart/2005/8/layout/vList4"/>
    <dgm:cxn modelId="{B1A9BD8B-3F3D-42D8-A440-1BAB51E94928}" srcId="{A15932D7-A884-4522-BB83-FB48822B4842}" destId="{A6B0D5E4-2E05-4DCD-B538-67CFF4A01C4A}" srcOrd="0" destOrd="0" parTransId="{A0049450-2A43-454B-A426-B95307D5AA4A}" sibTransId="{8FD72B92-2C27-4C1B-B298-84AA77730FB6}"/>
    <dgm:cxn modelId="{5DDCBC70-8817-4086-8AED-32AC345EBDCD}" type="presOf" srcId="{A6B0D5E4-2E05-4DCD-B538-67CFF4A01C4A}" destId="{98B70BB3-1095-4DEB-9D05-3899B855F3E1}" srcOrd="0" destOrd="0" presId="urn:microsoft.com/office/officeart/2005/8/layout/vList4"/>
    <dgm:cxn modelId="{94ED1609-5EF8-4775-905C-CDA59454B5B5}" srcId="{A6B0D5E4-2E05-4DCD-B538-67CFF4A01C4A}" destId="{E11FD61C-A20F-4C50-89BE-C8D7C83B4D27}" srcOrd="0" destOrd="0" parTransId="{BEDFAEE1-5DF9-4782-8BC8-3678857E6105}" sibTransId="{8D9CFAD0-8DCD-4B7D-90F6-541BC039D27E}"/>
    <dgm:cxn modelId="{ED70AF02-A7EA-4B69-9945-31917AB9E624}" type="presOf" srcId="{E11FD61C-A20F-4C50-89BE-C8D7C83B4D27}" destId="{98B70BB3-1095-4DEB-9D05-3899B855F3E1}" srcOrd="0" destOrd="1" presId="urn:microsoft.com/office/officeart/2005/8/layout/vList4"/>
    <dgm:cxn modelId="{F9C94B20-CC08-4515-98B8-0BA54C6AC3C9}" type="presParOf" srcId="{DDD435B0-7AAD-4A2D-82A7-ECB5530AB485}" destId="{8FECF525-291D-42A0-B074-2811ED8AFE98}" srcOrd="0" destOrd="0" presId="urn:microsoft.com/office/officeart/2005/8/layout/vList4"/>
    <dgm:cxn modelId="{F3AF9E5B-8810-4F61-A0D1-A69BA2151D50}" type="presParOf" srcId="{8FECF525-291D-42A0-B074-2811ED8AFE98}" destId="{98B70BB3-1095-4DEB-9D05-3899B855F3E1}" srcOrd="0" destOrd="0" presId="urn:microsoft.com/office/officeart/2005/8/layout/vList4"/>
    <dgm:cxn modelId="{5C97712A-5FB2-4AA1-8612-9927B3DDB0DE}" type="presParOf" srcId="{8FECF525-291D-42A0-B074-2811ED8AFE98}" destId="{943D7D36-2868-4933-A28C-6370D968BA99}" srcOrd="1" destOrd="0" presId="urn:microsoft.com/office/officeart/2005/8/layout/vList4"/>
    <dgm:cxn modelId="{FB37C435-812A-4652-8CBD-ACF861F17280}" type="presParOf" srcId="{8FECF525-291D-42A0-B074-2811ED8AFE98}" destId="{62D7344D-E405-4C9C-A146-C2D46A332DA3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2CD6D-4538-42A0-9771-97A3DDA9985B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FC746-9E3B-4CDD-A032-83C5A8D0CA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02D6-1B1C-43D3-B3C7-7E68EB9B92BC}" type="datetime1">
              <a:rPr lang="uk-UA" smtClean="0"/>
              <a:t>13.01.2013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D4EDB-241C-4B1B-94C4-35B4DF1F7115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26C82-4790-4713-8F1F-33E221F69A0B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2DDC1-FB7B-40EC-8925-B22A91F4C911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C406F-8327-43FF-8F6F-9DB0390D3CCB}" type="datetime1">
              <a:rPr lang="uk-UA" smtClean="0"/>
              <a:t>13.01.2013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D57D8B4-03C1-4BED-A4A7-25264E4377A3}" type="datetime1">
              <a:rPr lang="uk-UA" smtClean="0"/>
              <a:t>13.01.2013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C195-F051-413B-9A35-B67AA36E25F7}" type="datetime1">
              <a:rPr lang="uk-UA" smtClean="0"/>
              <a:t>13.01.2013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239D-70E9-4ED7-A163-20A679F2288A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16A-A53E-466E-AB5A-20CDF6321381}" type="datetime1">
              <a:rPr lang="uk-UA" smtClean="0"/>
              <a:t>13.01.2013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370A-F1CF-4141-AD40-127E8140B4E3}" type="datetime1">
              <a:rPr lang="uk-UA" smtClean="0"/>
              <a:t>13.01.2013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FA259D9-C317-4BAD-A8A7-A67AE1A18FFB}" type="datetime1">
              <a:rPr lang="uk-UA" smtClean="0"/>
              <a:t>13.01.2013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6C828EF-80FE-413B-85F7-3C396F882C94}" type="datetime1">
              <a:rPr lang="uk-UA" smtClean="0"/>
              <a:t>13.01.2013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0E46FA0-D732-46C8-BB68-FA8F5E8E16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y.org.ua/" TargetMode="External"/><Relationship Id="rId2" Type="http://schemas.openxmlformats.org/officeDocument/2006/relationships/hyperlink" Target="http://www.xumuk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ovamova.com.ua/" TargetMode="External"/><Relationship Id="rId2" Type="http://schemas.openxmlformats.org/officeDocument/2006/relationships/hyperlink" Target="http://biology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va.info/" TargetMode="External"/><Relationship Id="rId2" Type="http://schemas.openxmlformats.org/officeDocument/2006/relationships/hyperlink" Target="http://liknep.com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zbornyk.org.ua/" TargetMode="External"/><Relationship Id="rId2" Type="http://schemas.openxmlformats.org/officeDocument/2006/relationships/hyperlink" Target="http://www.slovnyk.ne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ydoc.edu.ru/" TargetMode="External"/><Relationship Id="rId2" Type="http://schemas.openxmlformats.org/officeDocument/2006/relationships/hyperlink" Target="http://www.improvisus.com/ua/histor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7wonders.worldstreasure.com/" TargetMode="External"/><Relationship Id="rId2" Type="http://schemas.openxmlformats.org/officeDocument/2006/relationships/hyperlink" Target="http://7chudes.in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" TargetMode="External"/><Relationship Id="rId2" Type="http://schemas.openxmlformats.org/officeDocument/2006/relationships/hyperlink" Target="http://svit.ukrinform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arth.google.com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ikimapia.org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anoramio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lib.com.ua/" TargetMode="External"/><Relationship Id="rId2" Type="http://schemas.openxmlformats.org/officeDocument/2006/relationships/hyperlink" Target="http://www.e-olimp.com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rfodu.ru/" TargetMode="External"/><Relationship Id="rId2" Type="http://schemas.openxmlformats.org/officeDocument/2006/relationships/hyperlink" Target="http://www.kangaroo.com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nc.gov.ua/" TargetMode="External"/><Relationship Id="rId2" Type="http://schemas.openxmlformats.org/officeDocument/2006/relationships/hyperlink" Target="http://www.man.gov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ru/" TargetMode="External"/><Relationship Id="rId2" Type="http://schemas.openxmlformats.org/officeDocument/2006/relationships/hyperlink" Target="http://ostriv.in.u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bs.km.ua/" TargetMode="External"/><Relationship Id="rId2" Type="http://schemas.openxmlformats.org/officeDocument/2006/relationships/hyperlink" Target="http://www.olymp.vinnica.u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allinf.at.ua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internet4classrooms.com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vita.org.ua/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://www.mon.gov.ua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hyperlink" Target="http://www.eduwiki.uran.net.ua/" TargetMode="External"/><Relationship Id="rId4" Type="http://schemas.openxmlformats.org/officeDocument/2006/relationships/hyperlink" Target="http://osvita.ua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svita.u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hyperlink" Target="http://www.eduwiki.uran.net.ua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org.ua/" TargetMode="External"/><Relationship Id="rId2" Type="http://schemas.openxmlformats.org/officeDocument/2006/relationships/hyperlink" Target="http://www.ukrlib.com.u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book.ru/" TargetMode="External"/><Relationship Id="rId2" Type="http://schemas.openxmlformats.org/officeDocument/2006/relationships/hyperlink" Target="http://uk.wikipedia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hyperlink" Target="http://www.wdl.org/ru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wdl.org/r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uk.wikipedia.org/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meta.wikimedia.org/" TargetMode="External"/><Relationship Id="rId3" Type="http://schemas.openxmlformats.org/officeDocument/2006/relationships/hyperlink" Target="http://uk.wikibooks.org/" TargetMode="External"/><Relationship Id="rId7" Type="http://schemas.openxmlformats.org/officeDocument/2006/relationships/hyperlink" Target="http://commons.wikimedia.org/" TargetMode="External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news.org/" TargetMode="External"/><Relationship Id="rId5" Type="http://schemas.openxmlformats.org/officeDocument/2006/relationships/hyperlink" Target="http://species.wikimedia.org/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://uk.wikiquote.org/" TargetMode="External"/><Relationship Id="rId9" Type="http://schemas.openxmlformats.org/officeDocument/2006/relationships/hyperlink" Target="http://ua.wikimedia.org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meta.wikimedia.org/" TargetMode="External"/><Relationship Id="rId3" Type="http://schemas.openxmlformats.org/officeDocument/2006/relationships/hyperlink" Target="http://uk.wikibooks.org/" TargetMode="External"/><Relationship Id="rId7" Type="http://schemas.openxmlformats.org/officeDocument/2006/relationships/hyperlink" Target="http://commons.wikimedia.org/" TargetMode="External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news.org/" TargetMode="External"/><Relationship Id="rId5" Type="http://schemas.openxmlformats.org/officeDocument/2006/relationships/hyperlink" Target="http://species.wikimedia.org/" TargetMode="External"/><Relationship Id="rId4" Type="http://schemas.openxmlformats.org/officeDocument/2006/relationships/hyperlink" Target="http://uk.wikiquote.org/" TargetMode="External"/><Relationship Id="rId9" Type="http://schemas.openxmlformats.org/officeDocument/2006/relationships/hyperlink" Target="http://ua.wikimedia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hyperlink" Target="http://uk.wikibooks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pecies.wikimedia.org/" TargetMode="External"/><Relationship Id="rId2" Type="http://schemas.openxmlformats.org/officeDocument/2006/relationships/hyperlink" Target="http://uk.wikiquote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" TargetMode="External"/><Relationship Id="rId2" Type="http://schemas.openxmlformats.org/officeDocument/2006/relationships/hyperlink" Target="http://uk.wikinews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a.wikimedia.org/" TargetMode="External"/><Relationship Id="rId2" Type="http://schemas.openxmlformats.org/officeDocument/2006/relationships/hyperlink" Target="http://meta.wikimedia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2.ukrintschool.org.ua/moodle" TargetMode="External"/><Relationship Id="rId2" Type="http://schemas.openxmlformats.org/officeDocument/2006/relationships/hyperlink" Target="http://dl.kharkiv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l.sumdu.edu.ua/" TargetMode="External"/><Relationship Id="rId2" Type="http://schemas.openxmlformats.org/officeDocument/2006/relationships/hyperlink" Target="http://www.testportal.org.ua/dl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ssons-tva.info/" TargetMode="External"/><Relationship Id="rId5" Type="http://schemas.openxmlformats.org/officeDocument/2006/relationships/hyperlink" Target="http://www.it-study.ru/" TargetMode="External"/><Relationship Id="rId4" Type="http://schemas.openxmlformats.org/officeDocument/2006/relationships/hyperlink" Target="http://dl.kpi.kharkov.ua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t-study.ru/" TargetMode="External"/><Relationship Id="rId4" Type="http://schemas.openxmlformats.org/officeDocument/2006/relationships/hyperlink" Target="http://lessons-tva.info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portal.org.ua/dls" TargetMode="External"/><Relationship Id="rId2" Type="http://schemas.openxmlformats.org/officeDocument/2006/relationships/hyperlink" Target="http://dl.sumdu.edu.ua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dl.kharkiv.edu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p.bdpu.org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hysics.nad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rmula.co.ua/" TargetMode="External"/><Relationship Id="rId4" Type="http://schemas.openxmlformats.org/officeDocument/2006/relationships/hyperlink" Target="http://math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webmath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://www.chemportal.org.u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hemistry.ru/" TargetMode="External"/><Relationship Id="rId2" Type="http://schemas.openxmlformats.org/officeDocument/2006/relationships/hyperlink" Target="http://maratakm.narod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10 клас</a:t>
            </a:r>
          </a:p>
          <a:p>
            <a:r>
              <a:rPr lang="uk-UA" dirty="0" smtClean="0"/>
              <a:t>За підручником «Інформатика. 10 клас» Й.Я. </a:t>
            </a:r>
            <a:r>
              <a:rPr lang="uk-UA" dirty="0" err="1" smtClean="0"/>
              <a:t>Ривкінда</a:t>
            </a:r>
            <a:r>
              <a:rPr lang="uk-UA" dirty="0" smtClean="0"/>
              <a:t>, Т.І. Лисенко, Л.А. </a:t>
            </a:r>
            <a:r>
              <a:rPr lang="uk-UA" dirty="0" err="1" smtClean="0"/>
              <a:t>Чернікової</a:t>
            </a:r>
            <a:r>
              <a:rPr lang="uk-UA" dirty="0" smtClean="0"/>
              <a:t>, В.В. </a:t>
            </a:r>
            <a:r>
              <a:rPr lang="uk-UA" dirty="0" err="1" smtClean="0"/>
              <a:t>Шакотько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Вивчаємо інформатику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A776F-0B3D-4CBB-9305-D9A12D93B703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4357694"/>
            <a:ext cx="6072198" cy="147732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 презентація </a:t>
            </a:r>
            <a:endPara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інформатики для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класу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Підготовлена та </a:t>
            </a:r>
            <a:r>
              <a:rPr lang="uk-UA" i="1" dirty="0" err="1"/>
              <a:t>в</a:t>
            </a:r>
            <a:r>
              <a:rPr lang="uk-UA" i="1" dirty="0" err="1" smtClean="0"/>
              <a:t>ідкорегована</a:t>
            </a:r>
            <a:r>
              <a:rPr lang="uk-UA" i="1" dirty="0" smtClean="0"/>
              <a:t> вчителем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інформатики Бережанської гімназії  </a:t>
            </a:r>
            <a:r>
              <a:rPr lang="uk-UA" i="1" dirty="0" err="1" smtClean="0"/>
              <a:t>ім.Б.Лепкого</a:t>
            </a:r>
            <a:endParaRPr lang="uk-UA" i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smtClean="0"/>
              <a:t>Цідило Я.Й.</a:t>
            </a:r>
            <a:endParaRPr lang="uk-UA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CB5E-5D16-4FE8-B941-E8595558284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ХиМиК.ру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smtClean="0">
                <a:hlinkClick r:id="rId2"/>
              </a:rPr>
              <a:t>www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xumuk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ru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algn="ctr">
              <a:buNone/>
            </a:pPr>
            <a:r>
              <a:rPr lang="ru-RU" sz="2400" dirty="0" err="1" smtClean="0"/>
              <a:t>Український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біологічний</a:t>
            </a:r>
            <a:r>
              <a:rPr lang="ru-RU" sz="2400" dirty="0" smtClean="0"/>
              <a:t> сайт 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smtClean="0">
                <a:hlinkClick r:id="rId3"/>
              </a:rPr>
              <a:t>www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smtClean="0">
                <a:hlinkClick r:id="rId3"/>
              </a:rPr>
              <a:t>biology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smtClean="0">
                <a:hlinkClick r:id="rId3"/>
              </a:rPr>
              <a:t>org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ua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02155"/>
            <a:ext cx="4038600" cy="38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23036"/>
            <a:ext cx="4038600" cy="377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C113-B7A6-4412-8E66-841156E8D6FB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2400" dirty="0" smtClean="0"/>
              <a:t>College</a:t>
            </a:r>
            <a:r>
              <a:rPr lang="ru-RU" sz="2400" dirty="0" smtClean="0"/>
              <a:t>.</a:t>
            </a:r>
            <a:r>
              <a:rPr lang="en-US" sz="2400" dirty="0" err="1" smtClean="0"/>
              <a:t>ru</a:t>
            </a:r>
            <a:r>
              <a:rPr lang="ru-RU" sz="2400" dirty="0" smtClean="0"/>
              <a:t>: </a:t>
            </a:r>
            <a:r>
              <a:rPr lang="ru-RU" sz="2400" dirty="0" err="1" smtClean="0"/>
              <a:t>Біологія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smtClean="0">
                <a:hlinkClick r:id="rId2"/>
              </a:rPr>
              <a:t>biology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ru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algn="ctr">
              <a:buNone/>
            </a:pPr>
            <a:r>
              <a:rPr lang="ru-RU" sz="2400" dirty="0" err="1" smtClean="0"/>
              <a:t>Українська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мова</a:t>
            </a:r>
            <a:r>
              <a:rPr lang="ru-RU" sz="2400" dirty="0" smtClean="0"/>
              <a:t> - Нова </a:t>
            </a:r>
            <a:r>
              <a:rPr lang="ru-RU" sz="2400" dirty="0" err="1" smtClean="0"/>
              <a:t>Мова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err="1" smtClean="0">
                <a:hlinkClick r:id="rId3"/>
              </a:rPr>
              <a:t>novamova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smtClean="0">
                <a:hlinkClick r:id="rId3"/>
              </a:rPr>
              <a:t>com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ua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971509"/>
            <a:ext cx="4038600" cy="34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11284"/>
            <a:ext cx="4038600" cy="38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9216-EF6E-419C-87DD-0DADEB7F58D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Український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Лікнеп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err="1" smtClean="0">
                <a:hlinkClick r:id="rId2"/>
              </a:rPr>
              <a:t>liknep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com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ua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20000"/>
          </a:bodyPr>
          <a:lstStyle/>
          <a:p>
            <a:pPr algn="ctr">
              <a:buNone/>
            </a:pPr>
            <a:r>
              <a:rPr lang="ru-RU" sz="2400" dirty="0" err="1" smtClean="0"/>
              <a:t>Лінгвістичний</a:t>
            </a:r>
            <a:r>
              <a:rPr lang="ru-RU" sz="2400" dirty="0" smtClean="0"/>
              <a:t> портал </a:t>
            </a:r>
            <a:r>
              <a:rPr lang="en-US" sz="2400" dirty="0" err="1" smtClean="0"/>
              <a:t>Mova</a:t>
            </a:r>
            <a:r>
              <a:rPr lang="ru-RU" sz="2400" dirty="0" smtClean="0"/>
              <a:t>.</a:t>
            </a:r>
            <a:r>
              <a:rPr lang="en-US" sz="2400" dirty="0" smtClean="0"/>
              <a:t>info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smtClean="0">
                <a:hlinkClick r:id="rId3"/>
              </a:rPr>
              <a:t>www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mova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smtClean="0">
                <a:hlinkClick r:id="rId3"/>
              </a:rPr>
              <a:t>info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942780"/>
            <a:ext cx="4038600" cy="353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15962"/>
            <a:ext cx="4038600" cy="37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29A1D-D924-48E5-A374-F4A3EF09BEED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2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smtClean="0"/>
              <a:t>Портал 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мови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культури</a:t>
            </a:r>
            <a:r>
              <a:rPr lang="ru-RU" sz="2400" dirty="0" smtClean="0"/>
              <a:t> Словник.</a:t>
            </a:r>
            <a:r>
              <a:rPr lang="en-US" sz="2400" dirty="0" smtClean="0"/>
              <a:t>net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smtClean="0">
                <a:hlinkClick r:id="rId2"/>
              </a:rPr>
              <a:t>www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slovnyk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net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algn="ctr">
              <a:buNone/>
            </a:pPr>
            <a:r>
              <a:rPr lang="ru-RU" sz="2400" dirty="0" err="1" smtClean="0"/>
              <a:t>Історії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географії</a:t>
            </a:r>
            <a:r>
              <a:rPr lang="ru-RU" sz="2400" dirty="0" smtClean="0"/>
              <a:t> - </a:t>
            </a:r>
            <a:r>
              <a:rPr lang="ru-RU" sz="2400" dirty="0" err="1" smtClean="0"/>
              <a:t>Ізборник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err="1" smtClean="0">
                <a:hlinkClick r:id="rId3"/>
              </a:rPr>
              <a:t>izbornyk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smtClean="0">
                <a:hlinkClick r:id="rId3"/>
              </a:rPr>
              <a:t>org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ua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13552"/>
            <a:ext cx="4038600" cy="379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25127"/>
            <a:ext cx="4038600" cy="377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B2976-4CEE-4695-93D6-FB34897CFE31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2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en-US" sz="2400" dirty="0" smtClean="0"/>
              <a:t>U</a:t>
            </a:r>
            <a:r>
              <a:rPr lang="ru-RU" sz="2400" dirty="0" err="1" smtClean="0"/>
              <a:t>А.Ромч</a:t>
            </a:r>
            <a:r>
              <a:rPr lang="uk-UA" sz="2400" dirty="0" err="1" smtClean="0"/>
              <a:t>ик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smtClean="0">
                <a:hlinkClick r:id="rId2"/>
              </a:rPr>
              <a:t>www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improvisus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com</a:t>
            </a:r>
            <a:r>
              <a:rPr lang="ru-RU" sz="2400" u="sng" dirty="0" smtClean="0">
                <a:hlinkClick r:id="rId2"/>
              </a:rPr>
              <a:t>/</a:t>
            </a:r>
            <a:r>
              <a:rPr lang="en-US" sz="2400" u="sng" dirty="0" err="1" smtClean="0">
                <a:hlinkClick r:id="rId2"/>
              </a:rPr>
              <a:t>ua</a:t>
            </a:r>
            <a:r>
              <a:rPr lang="ru-RU" sz="2400" u="sng" dirty="0" smtClean="0">
                <a:hlinkClick r:id="rId2"/>
              </a:rPr>
              <a:t>/</a:t>
            </a:r>
            <a:r>
              <a:rPr lang="en-US" sz="2400" u="sng" dirty="0" smtClean="0">
                <a:hlinkClick r:id="rId2"/>
              </a:rPr>
              <a:t>history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20000"/>
          </a:bodyPr>
          <a:lstStyle/>
          <a:p>
            <a:pPr algn="ctr">
              <a:buNone/>
            </a:pPr>
            <a:r>
              <a:rPr lang="ru-RU" sz="2400" dirty="0" err="1" smtClean="0"/>
              <a:t>Російський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загальноосвітній</a:t>
            </a:r>
            <a:r>
              <a:rPr lang="ru-RU" sz="2400" dirty="0" smtClean="0"/>
              <a:t> портал) 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err="1" smtClean="0">
                <a:hlinkClick r:id="rId3"/>
              </a:rPr>
              <a:t>historydoc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edu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ru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09009"/>
            <a:ext cx="4038600" cy="380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937319"/>
            <a:ext cx="4038600" cy="355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0819-2EC0-4FCA-88CE-7805FE6CEF4A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smtClean="0"/>
              <a:t>7 чудес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://7</a:t>
            </a:r>
            <a:r>
              <a:rPr lang="en-US" sz="2400" u="sng" dirty="0" err="1" smtClean="0">
                <a:hlinkClick r:id="rId2"/>
              </a:rPr>
              <a:t>chudes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in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ua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214290"/>
            <a:ext cx="4500562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pPr algn="ctr">
              <a:buNone/>
            </a:pPr>
            <a:r>
              <a:rPr lang="ru-RU" sz="1900" dirty="0" smtClean="0"/>
              <a:t>7 чудес </a:t>
            </a:r>
            <a:r>
              <a:rPr lang="ru-RU" sz="1900" dirty="0" err="1" smtClean="0"/>
              <a:t>світу</a:t>
            </a:r>
            <a:r>
              <a:rPr lang="ru-RU" sz="1900" dirty="0" smtClean="0"/>
              <a:t> (</a:t>
            </a:r>
            <a:r>
              <a:rPr lang="en-US" sz="1900" u="sng" dirty="0" smtClean="0">
                <a:hlinkClick r:id="rId3"/>
              </a:rPr>
              <a:t>http</a:t>
            </a:r>
            <a:r>
              <a:rPr lang="ru-RU" sz="1900" u="sng" dirty="0" smtClean="0">
                <a:hlinkClick r:id="rId3"/>
              </a:rPr>
              <a:t>://7</a:t>
            </a:r>
            <a:r>
              <a:rPr lang="en-US" sz="1900" u="sng" dirty="0" smtClean="0">
                <a:hlinkClick r:id="rId3"/>
              </a:rPr>
              <a:t>wonders</a:t>
            </a:r>
            <a:r>
              <a:rPr lang="ru-RU" sz="1900" u="sng" dirty="0" smtClean="0">
                <a:hlinkClick r:id="rId3"/>
              </a:rPr>
              <a:t>.</a:t>
            </a:r>
            <a:r>
              <a:rPr lang="en-US" sz="1900" u="sng" dirty="0" err="1" smtClean="0">
                <a:hlinkClick r:id="rId3"/>
              </a:rPr>
              <a:t>worldstreasure</a:t>
            </a:r>
            <a:r>
              <a:rPr lang="ru-RU" sz="1900" u="sng" dirty="0" smtClean="0">
                <a:hlinkClick r:id="rId3"/>
              </a:rPr>
              <a:t>.</a:t>
            </a:r>
            <a:r>
              <a:rPr lang="en-US" sz="1900" u="sng" dirty="0" smtClean="0">
                <a:hlinkClick r:id="rId3"/>
              </a:rPr>
              <a:t>com</a:t>
            </a:r>
            <a:r>
              <a:rPr lang="ru-RU" sz="1900" dirty="0" smtClean="0"/>
              <a:t>)</a:t>
            </a:r>
          </a:p>
          <a:p>
            <a:pPr algn="ctr">
              <a:buNone/>
            </a:pPr>
            <a:r>
              <a:rPr lang="uk-UA" sz="1900" i="1" dirty="0" smtClean="0"/>
              <a:t>Реконструкція сайту</a:t>
            </a:r>
            <a:endParaRPr lang="ru-RU" sz="1900" i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98695"/>
            <a:ext cx="4038600" cy="362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82739"/>
            <a:ext cx="4038600" cy="365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9BB6-C864-47B4-A985-ED8EBFBE321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err="1" smtClean="0">
                <a:hlinkClick r:id="rId2"/>
              </a:rPr>
              <a:t>svit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ukrinform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ua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214290"/>
            <a:ext cx="4357718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ru-RU" sz="2000" dirty="0" err="1" smtClean="0"/>
              <a:t>Карти</a:t>
            </a:r>
            <a:r>
              <a:rPr lang="ru-RU" sz="2000" dirty="0" smtClean="0"/>
              <a:t> </a:t>
            </a:r>
            <a:r>
              <a:rPr lang="en-US" sz="2000" dirty="0" smtClean="0"/>
              <a:t>Google</a:t>
            </a:r>
            <a:r>
              <a:rPr lang="ru-RU" sz="2000" dirty="0" smtClean="0"/>
              <a:t> (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ru-RU" sz="2000" u="sng" dirty="0" smtClean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maps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err="1" smtClean="0">
                <a:hlinkClick r:id="rId3"/>
              </a:rPr>
              <a:t>google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smtClean="0">
                <a:hlinkClick r:id="rId3"/>
              </a:rPr>
              <a:t>com</a:t>
            </a:r>
            <a:r>
              <a:rPr lang="ru-RU" sz="2000" dirty="0" smtClean="0"/>
              <a:t>)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985830"/>
          </a:xfrm>
        </p:spPr>
        <p:txBody>
          <a:bodyPr>
            <a:normAutofit fontScale="700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карти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супутникові</a:t>
            </a:r>
            <a:r>
              <a:rPr lang="ru-RU" dirty="0" smtClean="0"/>
              <a:t> </a:t>
            </a:r>
            <a:r>
              <a:rPr lang="ru-RU" dirty="0" err="1" smtClean="0"/>
              <a:t>фотографії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,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масштабу перегляду та </a:t>
            </a:r>
            <a:r>
              <a:rPr lang="ru-RU" dirty="0" err="1" smtClean="0"/>
              <a:t>пошуку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95921"/>
            <a:ext cx="4038600" cy="363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428868"/>
            <a:ext cx="4038600" cy="365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AA3C-882B-4D84-AE0A-C69E7F62CC9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428860" y="357166"/>
            <a:ext cx="4357718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en-US" sz="2000" dirty="0" smtClean="0"/>
              <a:t>Google Earth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772044"/>
          </a:xfrm>
        </p:spPr>
        <p:txBody>
          <a:bodyPr>
            <a:normAutofit fontScale="77500" lnSpcReduction="20000"/>
          </a:bodyPr>
          <a:lstStyle/>
          <a:p>
            <a:pPr marL="0" indent="361950">
              <a:buNone/>
            </a:pPr>
            <a:r>
              <a:rPr lang="en-US" dirty="0" smtClean="0"/>
              <a:t>Google Earth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earth</a:t>
            </a:r>
            <a:r>
              <a:rPr lang="ru-RU" dirty="0" smtClean="0"/>
              <a:t> - Земля)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earth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google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dirty="0" smtClean="0"/>
              <a:t>) - сайт на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безкоштовно</a:t>
            </a:r>
            <a:r>
              <a:rPr lang="ru-RU" dirty="0" smtClean="0"/>
              <a:t>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встановити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комп'ютері</a:t>
            </a:r>
            <a:r>
              <a:rPr lang="ru-RU" dirty="0" smtClean="0"/>
              <a:t> </a:t>
            </a:r>
            <a:r>
              <a:rPr lang="ru-RU" dirty="0" err="1" smtClean="0"/>
              <a:t>програму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моделює</a:t>
            </a:r>
            <a:r>
              <a:rPr lang="ru-RU" dirty="0" smtClean="0"/>
              <a:t> </a:t>
            </a:r>
            <a:r>
              <a:rPr lang="ru-RU" dirty="0" err="1" smtClean="0"/>
              <a:t>тривимірне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можливістю</a:t>
            </a:r>
            <a:r>
              <a:rPr lang="ru-RU" dirty="0" smtClean="0"/>
              <a:t> </a:t>
            </a:r>
            <a:r>
              <a:rPr lang="ru-RU" dirty="0" err="1" smtClean="0"/>
              <a:t>вибору</a:t>
            </a:r>
            <a:r>
              <a:rPr lang="ru-RU" dirty="0" smtClean="0"/>
              <a:t> для детального перегляду </a:t>
            </a:r>
            <a:r>
              <a:rPr lang="ru-RU" dirty="0" err="1" smtClean="0"/>
              <a:t>мапи</a:t>
            </a:r>
            <a:r>
              <a:rPr lang="ru-RU" dirty="0" smtClean="0"/>
              <a:t> та </a:t>
            </a:r>
            <a:r>
              <a:rPr lang="ru-RU" dirty="0" err="1" smtClean="0"/>
              <a:t>супутникових</a:t>
            </a:r>
            <a:r>
              <a:rPr lang="ru-RU" dirty="0" smtClean="0"/>
              <a:t> </a:t>
            </a:r>
            <a:r>
              <a:rPr lang="ru-RU" dirty="0" err="1" smtClean="0"/>
              <a:t>фотографій</a:t>
            </a:r>
            <a:r>
              <a:rPr lang="ru-RU" dirty="0" smtClean="0"/>
              <a:t> </a:t>
            </a:r>
            <a:r>
              <a:rPr lang="ru-RU" dirty="0" err="1" smtClean="0"/>
              <a:t>певної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компоненти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моделюють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,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 smtClean="0"/>
              <a:t>відомості</a:t>
            </a:r>
            <a:r>
              <a:rPr lang="ru-RU" dirty="0" smtClean="0"/>
              <a:t> про дно та </a:t>
            </a:r>
            <a:r>
              <a:rPr lang="ru-RU" dirty="0" err="1" smtClean="0"/>
              <a:t>поверхню</a:t>
            </a:r>
            <a:r>
              <a:rPr lang="ru-RU" dirty="0" smtClean="0"/>
              <a:t> </a:t>
            </a:r>
            <a:r>
              <a:rPr lang="ru-RU" dirty="0" err="1" smtClean="0"/>
              <a:t>океанів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smtClean="0"/>
              <a:t>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</a:t>
            </a:r>
            <a:r>
              <a:rPr lang="ru-RU" dirty="0" err="1" smtClean="0"/>
              <a:t>відеоматеріали</a:t>
            </a:r>
            <a:r>
              <a:rPr lang="ru-RU" dirty="0" smtClean="0"/>
              <a:t> про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та </a:t>
            </a:r>
            <a:r>
              <a:rPr lang="ru-RU" dirty="0" err="1" smtClean="0"/>
              <a:t>планети</a:t>
            </a:r>
            <a:r>
              <a:rPr lang="ru-RU" dirty="0" smtClean="0"/>
              <a:t> Марс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625" y="1881073"/>
            <a:ext cx="4038600" cy="366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D8A8-2772-42DE-B64E-7A104765B4C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500298" y="357166"/>
            <a:ext cx="4357718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en-US" sz="2000" dirty="0" err="1" smtClean="0"/>
              <a:t>WikiMapia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772044"/>
          </a:xfrm>
        </p:spPr>
        <p:txBody>
          <a:bodyPr>
            <a:normAutofit fontScale="92500"/>
          </a:bodyPr>
          <a:lstStyle/>
          <a:p>
            <a:pPr marL="0" indent="361950">
              <a:buNone/>
            </a:pPr>
            <a:r>
              <a:rPr lang="en-US" dirty="0" err="1" smtClean="0"/>
              <a:t>WikiMapia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wikimapia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 - проект,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поєднує</a:t>
            </a:r>
            <a:r>
              <a:rPr lang="ru-RU" dirty="0" smtClean="0"/>
              <a:t> </a:t>
            </a:r>
            <a:r>
              <a:rPr lang="ru-RU" dirty="0" err="1" smtClean="0"/>
              <a:t>Карти</a:t>
            </a:r>
            <a:r>
              <a:rPr lang="ru-RU" dirty="0" smtClean="0"/>
              <a:t> </a:t>
            </a:r>
            <a:r>
              <a:rPr lang="en-US" dirty="0" smtClean="0"/>
              <a:t>Google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технологією</a:t>
            </a:r>
            <a:r>
              <a:rPr lang="ru-RU" dirty="0" smtClean="0"/>
              <a:t> </a:t>
            </a:r>
            <a:r>
              <a:rPr lang="ru-RU" dirty="0" err="1" smtClean="0"/>
              <a:t>ВікіВікі</a:t>
            </a:r>
            <a:r>
              <a:rPr lang="ru-RU" dirty="0" smtClean="0"/>
              <a:t> (</a:t>
            </a:r>
            <a:r>
              <a:rPr lang="ru-RU" dirty="0" err="1" smtClean="0"/>
              <a:t>гавайське</a:t>
            </a:r>
            <a:r>
              <a:rPr lang="ru-RU" i="1" dirty="0" smtClean="0"/>
              <a:t> </a:t>
            </a:r>
            <a:r>
              <a:rPr lang="en-US" i="1" dirty="0" err="1" smtClean="0"/>
              <a:t>wikiwiki</a:t>
            </a:r>
            <a:r>
              <a:rPr lang="ru-RU" dirty="0" smtClean="0"/>
              <a:t> - </a:t>
            </a:r>
            <a:r>
              <a:rPr lang="ru-RU" dirty="0" err="1" smtClean="0"/>
              <a:t>швидко-швидко</a:t>
            </a:r>
            <a:r>
              <a:rPr lang="ru-RU" dirty="0" smtClean="0"/>
              <a:t>) </a:t>
            </a:r>
            <a:r>
              <a:rPr lang="ru-RU" dirty="0" err="1" smtClean="0"/>
              <a:t>колективного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гіпертекстових</a:t>
            </a:r>
            <a:r>
              <a:rPr lang="ru-RU" dirty="0" smtClean="0"/>
              <a:t> </a:t>
            </a:r>
            <a:r>
              <a:rPr lang="ru-RU" dirty="0" err="1" smtClean="0"/>
              <a:t>документів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smtClean="0"/>
              <a:t>Проект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позначити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та </a:t>
            </a:r>
            <a:r>
              <a:rPr lang="ru-RU" dirty="0" err="1" smtClean="0"/>
              <a:t>описати</a:t>
            </a:r>
            <a:r>
              <a:rPr lang="ru-RU" dirty="0" smtClean="0"/>
              <a:t> </a:t>
            </a:r>
            <a:r>
              <a:rPr lang="ru-RU" dirty="0" err="1" smtClean="0"/>
              <a:t>об'єкти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625" y="1885273"/>
            <a:ext cx="4038600" cy="365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0EFAB-5775-4319-9138-04AA0271C8B6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500298" y="357166"/>
            <a:ext cx="4357718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en-US" sz="2000" dirty="0" err="1" smtClean="0"/>
              <a:t>Panoramio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3438" y="1371600"/>
            <a:ext cx="4195762" cy="4772044"/>
          </a:xfrm>
        </p:spPr>
        <p:txBody>
          <a:bodyPr>
            <a:normAutofit fontScale="92500"/>
          </a:bodyPr>
          <a:lstStyle/>
          <a:p>
            <a:pPr marL="0" indent="361950">
              <a:buNone/>
            </a:pPr>
            <a:r>
              <a:rPr lang="en-US" dirty="0" err="1" smtClean="0"/>
              <a:t>Panoramio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panoramio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dirty="0" smtClean="0"/>
              <a:t>) - </a:t>
            </a:r>
            <a:r>
              <a:rPr lang="ru-RU" dirty="0" err="1" smtClean="0"/>
              <a:t>фотосервіс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завантажувати</a:t>
            </a:r>
            <a:r>
              <a:rPr lang="ru-RU" dirty="0" smtClean="0"/>
              <a:t> на сайт </a:t>
            </a:r>
            <a:r>
              <a:rPr lang="ru-RU" dirty="0" err="1" smtClean="0"/>
              <a:t>власні</a:t>
            </a:r>
            <a:r>
              <a:rPr lang="ru-RU" dirty="0" smtClean="0"/>
              <a:t> </a:t>
            </a:r>
            <a:r>
              <a:rPr lang="ru-RU" dirty="0" err="1" smtClean="0"/>
              <a:t>фотографії</a:t>
            </a:r>
            <a:r>
              <a:rPr lang="ru-RU" dirty="0" smtClean="0"/>
              <a:t>, </a:t>
            </a:r>
            <a:r>
              <a:rPr lang="ru-RU" dirty="0" err="1" smtClean="0"/>
              <a:t>пов'язуючи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певними</a:t>
            </a:r>
            <a:r>
              <a:rPr lang="ru-RU" dirty="0" smtClean="0"/>
              <a:t> </a:t>
            </a:r>
            <a:r>
              <a:rPr lang="ru-RU" dirty="0" err="1" smtClean="0"/>
              <a:t>об'єктами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Реалізована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пошуку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та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географічних</a:t>
            </a:r>
            <a:r>
              <a:rPr lang="ru-RU" dirty="0" smtClean="0"/>
              <a:t> координат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625" y="1892449"/>
            <a:ext cx="4038600" cy="363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0"/>
            <a:ext cx="8643998" cy="2285992"/>
          </a:xfrm>
        </p:spPr>
        <p:txBody>
          <a:bodyPr>
            <a:noAutofit/>
          </a:bodyPr>
          <a:lstStyle/>
          <a:p>
            <a:r>
              <a:rPr lang="uk-UA" sz="3600" dirty="0" smtClean="0"/>
              <a:t>Розділ 4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err="1" smtClean="0"/>
              <a:t>Програмні</a:t>
            </a:r>
            <a:r>
              <a:rPr lang="ru-RU" sz="3600" dirty="0" smtClean="0"/>
              <a:t> </a:t>
            </a:r>
            <a:r>
              <a:rPr lang="ru-RU" sz="3600" dirty="0" err="1" smtClean="0"/>
              <a:t>засоби</a:t>
            </a:r>
            <a:r>
              <a:rPr lang="ru-RU" sz="3600" dirty="0" smtClean="0"/>
              <a:t> </a:t>
            </a:r>
            <a:r>
              <a:rPr lang="ru-RU" sz="3600" dirty="0" err="1" smtClean="0"/>
              <a:t>навчального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призначення</a:t>
            </a:r>
            <a:r>
              <a:rPr lang="ru-RU" sz="3600" dirty="0" smtClean="0"/>
              <a:t>. </a:t>
            </a:r>
            <a:r>
              <a:rPr lang="ru-RU" sz="3600" dirty="0" err="1" smtClean="0"/>
              <a:t>Інформаційні</a:t>
            </a:r>
            <a:r>
              <a:rPr lang="ru-RU" sz="3600" dirty="0" smtClean="0"/>
              <a:t> </a:t>
            </a:r>
            <a:r>
              <a:rPr lang="ru-RU" sz="3600" dirty="0" err="1" smtClean="0"/>
              <a:t>технології</a:t>
            </a:r>
            <a:r>
              <a:rPr lang="ru-RU" sz="3600" dirty="0" smtClean="0"/>
              <a:t> у </a:t>
            </a:r>
            <a:r>
              <a:rPr lang="ru-RU" sz="3600" dirty="0" err="1" smtClean="0"/>
              <a:t>навчанні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C9C8-6CF5-4D79-B1F1-DBF5145B084A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981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0D448-A733-4DF0-ADE7-AB966AFED828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Бібліотека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літератури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142852"/>
            <a:ext cx="4357718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en-US" sz="2000" dirty="0" smtClean="0"/>
              <a:t>E</a:t>
            </a:r>
            <a:r>
              <a:rPr lang="ru-RU" sz="2000" dirty="0" smtClean="0"/>
              <a:t>-</a:t>
            </a:r>
            <a:r>
              <a:rPr lang="en-US" sz="2000" dirty="0" err="1" smtClean="0"/>
              <a:t>Olimp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786314" y="1500174"/>
            <a:ext cx="4038600" cy="985830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en-US" dirty="0" smtClean="0"/>
              <a:t>E</a:t>
            </a:r>
            <a:r>
              <a:rPr lang="ru-RU" dirty="0" smtClean="0"/>
              <a:t>-</a:t>
            </a:r>
            <a:r>
              <a:rPr lang="en-US" dirty="0" err="1" smtClean="0"/>
              <a:t>Olimp</a:t>
            </a:r>
            <a:r>
              <a:rPr lang="en-US" dirty="0" smtClean="0"/>
              <a:t> </a:t>
            </a:r>
            <a:r>
              <a:rPr lang="ru-RU" dirty="0" smtClean="0"/>
              <a:t>Система </a:t>
            </a:r>
            <a:r>
              <a:rPr lang="ru-RU" dirty="0" err="1" smtClean="0"/>
              <a:t>підготовки</a:t>
            </a:r>
            <a:r>
              <a:rPr lang="ru-RU" dirty="0" smtClean="0"/>
              <a:t> та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e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err="1" smtClean="0">
                <a:hlinkClick r:id="rId2"/>
              </a:rPr>
              <a:t>olimp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1343020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Підручники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літературні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в </a:t>
            </a:r>
            <a:r>
              <a:rPr lang="ru-RU" dirty="0" err="1" smtClean="0"/>
              <a:t>електронному</a:t>
            </a:r>
            <a:r>
              <a:rPr lang="ru-RU" dirty="0" smtClean="0"/>
              <a:t>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на сайтах </a:t>
            </a:r>
            <a:r>
              <a:rPr lang="ru-RU" dirty="0" err="1" smtClean="0"/>
              <a:t>електронних</a:t>
            </a:r>
            <a:r>
              <a:rPr lang="ru-RU" dirty="0" smtClean="0"/>
              <a:t> </a:t>
            </a:r>
            <a:r>
              <a:rPr lang="ru-RU" dirty="0" err="1" smtClean="0"/>
              <a:t>бібліотек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ukrlib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com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714620"/>
            <a:ext cx="4038600" cy="364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43182"/>
            <a:ext cx="4411822" cy="33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14DB-8E1D-4A4A-9554-F7FB9A911609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85000" lnSpcReduction="2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Міжнародний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математичний</a:t>
            </a:r>
            <a:r>
              <a:rPr lang="ru-RU" sz="2400" dirty="0" smtClean="0"/>
              <a:t> конкурс Кенгуру (</a:t>
            </a:r>
            <a:r>
              <a:rPr lang="en-US" sz="2400" dirty="0" smtClean="0">
                <a:hlinkClick r:id="rId2"/>
              </a:rPr>
              <a:t>http</a:t>
            </a:r>
            <a:r>
              <a:rPr lang="ru-RU" sz="2400" dirty="0" smtClean="0">
                <a:hlinkClick r:id="rId2"/>
              </a:rPr>
              <a:t>://</a:t>
            </a:r>
            <a:r>
              <a:rPr lang="en-US" sz="2400" u="sng" dirty="0" smtClean="0">
                <a:hlinkClick r:id="rId2"/>
              </a:rPr>
              <a:t>www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kangaroo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smtClean="0">
                <a:hlinkClick r:id="rId2"/>
              </a:rPr>
              <a:t>com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ua</a:t>
            </a:r>
            <a:r>
              <a:rPr lang="uk-UA" sz="2400" u="sng" dirty="0" smtClean="0"/>
              <a:t> 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52"/>
            <a:ext cx="4357718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ru-RU" sz="2000" dirty="0" err="1" smtClean="0"/>
              <a:t>Міжнародна</a:t>
            </a:r>
            <a:r>
              <a:rPr lang="ru-RU" sz="2000" dirty="0" smtClean="0"/>
              <a:t> </a:t>
            </a:r>
            <a:r>
              <a:rPr lang="ru-RU" sz="2000" dirty="0" err="1" smtClean="0"/>
              <a:t>олімпіада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основ наук (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ru-RU" sz="2000" u="sng" dirty="0" smtClean="0">
                <a:hlinkClick r:id="rId3"/>
              </a:rPr>
              <a:t>://</a:t>
            </a:r>
            <a:r>
              <a:rPr lang="en-US" sz="2000" u="sng" dirty="0" err="1" smtClean="0">
                <a:hlinkClick r:id="rId3"/>
              </a:rPr>
              <a:t>urfodu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err="1" smtClean="0">
                <a:hlinkClick r:id="rId3"/>
              </a:rPr>
              <a:t>ru</a:t>
            </a:r>
            <a:r>
              <a:rPr lang="ru-RU" sz="2000" dirty="0" smtClean="0"/>
              <a:t>)</a:t>
            </a:r>
            <a:endParaRPr lang="ru-RU" sz="19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1928802"/>
            <a:ext cx="4286280" cy="310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928802"/>
            <a:ext cx="4357718" cy="34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7E11F-E5C5-428F-ACD5-887D1E68F2D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 lnSpcReduction="100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000" dirty="0" err="1" smtClean="0"/>
              <a:t>Позашкільні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заклади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 - Мала </a:t>
            </a:r>
            <a:r>
              <a:rPr lang="ru-RU" sz="2000" dirty="0" err="1" smtClean="0"/>
              <a:t>академія</a:t>
            </a:r>
            <a:r>
              <a:rPr lang="ru-RU" sz="2000" dirty="0" smtClean="0"/>
              <a:t> наук </a:t>
            </a:r>
            <a:r>
              <a:rPr lang="ru-RU" sz="2000" dirty="0" err="1" smtClean="0"/>
              <a:t>учнівської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 (</a:t>
            </a:r>
            <a:r>
              <a:rPr lang="en-US" sz="2000" u="sng" dirty="0" smtClean="0">
                <a:hlinkClick r:id="rId2"/>
              </a:rPr>
              <a:t>http</a:t>
            </a:r>
            <a:r>
              <a:rPr lang="ru-RU" sz="2000" u="sng" dirty="0" smtClean="0">
                <a:hlinkClick r:id="rId2"/>
              </a:rPr>
              <a:t>://</a:t>
            </a:r>
            <a:r>
              <a:rPr lang="en-US" sz="2000" u="sng" dirty="0" smtClean="0">
                <a:hlinkClick r:id="rId2"/>
              </a:rPr>
              <a:t>www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smtClean="0">
                <a:hlinkClick r:id="rId2"/>
              </a:rPr>
              <a:t>man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err="1" smtClean="0">
                <a:hlinkClick r:id="rId2"/>
              </a:rPr>
              <a:t>gov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err="1" smtClean="0">
                <a:hlinkClick r:id="rId2"/>
              </a:rPr>
              <a:t>ua</a:t>
            </a:r>
            <a:r>
              <a:rPr lang="ru-RU" sz="20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52"/>
            <a:ext cx="4357718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85000" lnSpcReduction="20000"/>
          </a:bodyPr>
          <a:lstStyle/>
          <a:p>
            <a:pPr algn="ctr">
              <a:buNone/>
            </a:pPr>
            <a:r>
              <a:rPr lang="ru-RU" sz="2000" dirty="0" err="1" smtClean="0"/>
              <a:t>Національний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еколого-натуралістичний</a:t>
            </a:r>
            <a:r>
              <a:rPr lang="ru-RU" sz="2000" dirty="0" smtClean="0"/>
              <a:t> центр </a:t>
            </a:r>
            <a:r>
              <a:rPr lang="ru-RU" sz="2000" dirty="0" err="1" smtClean="0"/>
              <a:t>учнівської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 (</a:t>
            </a:r>
            <a:r>
              <a:rPr lang="en-US" sz="2000" u="sng" dirty="0" smtClean="0">
                <a:hlinkClick r:id="rId3"/>
              </a:rPr>
              <a:t>http</a:t>
            </a:r>
            <a:r>
              <a:rPr lang="ru-RU" sz="2000" u="sng" dirty="0" smtClean="0">
                <a:hlinkClick r:id="rId3"/>
              </a:rPr>
              <a:t>://</a:t>
            </a:r>
            <a:r>
              <a:rPr lang="en-US" sz="2000" u="sng" dirty="0" smtClean="0">
                <a:hlinkClick r:id="rId3"/>
              </a:rPr>
              <a:t>www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err="1" smtClean="0">
                <a:hlinkClick r:id="rId3"/>
              </a:rPr>
              <a:t>nenc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err="1" smtClean="0">
                <a:hlinkClick r:id="rId3"/>
              </a:rPr>
              <a:t>gov</a:t>
            </a:r>
            <a:r>
              <a:rPr lang="ru-RU" sz="2000" u="sng" dirty="0" smtClean="0">
                <a:hlinkClick r:id="rId3"/>
              </a:rPr>
              <a:t>.</a:t>
            </a:r>
            <a:r>
              <a:rPr lang="en-US" sz="2000" u="sng" dirty="0" err="1" smtClean="0">
                <a:hlinkClick r:id="rId3"/>
              </a:rPr>
              <a:t>ua</a:t>
            </a:r>
            <a:r>
              <a:rPr lang="ru-RU" sz="2000" dirty="0" smtClean="0"/>
              <a:t>)</a:t>
            </a:r>
            <a:endParaRPr lang="ru-RU" sz="19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2025896"/>
            <a:ext cx="4038600" cy="337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976961"/>
            <a:ext cx="4038600" cy="347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11CAE-2551-497E-815D-9911145EA2EC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000" dirty="0" smtClean="0"/>
              <a:t>Сайт  </a:t>
            </a:r>
            <a:r>
              <a:rPr lang="ru-RU" sz="2000" dirty="0" err="1" smtClean="0"/>
              <a:t>Острів</a:t>
            </a:r>
            <a:r>
              <a:rPr lang="ru-RU" sz="2000" dirty="0" smtClean="0"/>
              <a:t> </a:t>
            </a:r>
            <a:r>
              <a:rPr lang="ru-RU" sz="2000" dirty="0" err="1" smtClean="0"/>
              <a:t>знань</a:t>
            </a:r>
            <a:r>
              <a:rPr lang="ru-RU" sz="2000" dirty="0" smtClean="0"/>
              <a:t> (</a:t>
            </a:r>
            <a:r>
              <a:rPr lang="en-US" sz="2000" u="sng" dirty="0" smtClean="0">
                <a:hlinkClick r:id="rId2"/>
              </a:rPr>
              <a:t>http</a:t>
            </a:r>
            <a:r>
              <a:rPr lang="ru-RU" sz="2000" u="sng" dirty="0" smtClean="0">
                <a:hlinkClick r:id="rId2"/>
              </a:rPr>
              <a:t>://</a:t>
            </a:r>
            <a:r>
              <a:rPr lang="en-US" sz="2000" u="sng" dirty="0" err="1" smtClean="0">
                <a:hlinkClick r:id="rId2"/>
              </a:rPr>
              <a:t>ostriv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smtClean="0">
                <a:hlinkClick r:id="rId2"/>
              </a:rPr>
              <a:t>in</a:t>
            </a:r>
            <a:r>
              <a:rPr lang="ru-RU" sz="2000" u="sng" dirty="0" smtClean="0">
                <a:hlinkClick r:id="rId2"/>
              </a:rPr>
              <a:t>.</a:t>
            </a:r>
            <a:r>
              <a:rPr lang="en-US" sz="2000" u="sng" dirty="0" err="1" smtClean="0">
                <a:hlinkClick r:id="rId2"/>
              </a:rPr>
              <a:t>ua</a:t>
            </a:r>
            <a:r>
              <a:rPr lang="ru-RU" sz="2000" dirty="0" smtClean="0"/>
              <a:t>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52"/>
            <a:ext cx="4357718" cy="7858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ru-RU" dirty="0" smtClean="0"/>
              <a:t>Библиотека Максима Мошкова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lib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dirty="0" smtClean="0"/>
              <a:t>)</a:t>
            </a:r>
            <a:endParaRPr lang="ru-RU" sz="19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914392"/>
          </a:xfrm>
        </p:spPr>
        <p:txBody>
          <a:bodyPr/>
          <a:lstStyle/>
          <a:p>
            <a:pPr marL="0" indent="266700">
              <a:buNone/>
            </a:pPr>
            <a:r>
              <a:rPr lang="ru-RU" dirty="0" smtClean="0"/>
              <a:t>Рубрика </a:t>
            </a:r>
            <a:r>
              <a:rPr lang="ru-RU" i="1" dirty="0" err="1" smtClean="0"/>
              <a:t>Навчання</a:t>
            </a:r>
            <a:r>
              <a:rPr lang="ru-RU" i="1" dirty="0" smtClean="0"/>
              <a:t>, </a:t>
            </a:r>
            <a:r>
              <a:rPr lang="ru-RU" i="1" dirty="0" err="1" smtClean="0"/>
              <a:t>Шкільні</a:t>
            </a:r>
            <a:r>
              <a:rPr lang="ru-RU" i="1" dirty="0" smtClean="0"/>
              <a:t> </a:t>
            </a:r>
            <a:r>
              <a:rPr lang="ru-RU" i="1" dirty="0" err="1" smtClean="0"/>
              <a:t>предмети</a:t>
            </a:r>
            <a:r>
              <a:rPr lang="ru-RU" i="1" dirty="0" smtClean="0"/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2186807"/>
            <a:ext cx="4379988" cy="424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86109" y="1500174"/>
            <a:ext cx="435789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 стрелкой 15"/>
          <p:cNvCxnSpPr/>
          <p:nvPr/>
        </p:nvCxnSpPr>
        <p:spPr>
          <a:xfrm rot="16200000" flipH="1">
            <a:off x="142844" y="5214950"/>
            <a:ext cx="714380" cy="7143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Підготовк</a:t>
            </a:r>
            <a:r>
              <a:rPr lang="uk-UA" dirty="0" smtClean="0"/>
              <a:t>а </a:t>
            </a:r>
            <a:r>
              <a:rPr lang="ru-RU" dirty="0" smtClean="0"/>
              <a:t>до </a:t>
            </a:r>
            <a:r>
              <a:rPr lang="ru-RU" dirty="0" err="1" smtClean="0"/>
              <a:t>участі</a:t>
            </a:r>
            <a:r>
              <a:rPr lang="ru-RU" dirty="0" smtClean="0"/>
              <a:t> в </a:t>
            </a:r>
            <a:r>
              <a:rPr lang="ru-RU" dirty="0" err="1" smtClean="0"/>
              <a:t>олімпіадах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79F25-90BD-4FD5-9881-A829153F0576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361950">
              <a:buNone/>
            </a:pPr>
            <a:r>
              <a:rPr lang="ru-RU" dirty="0" smtClean="0"/>
              <a:t>Для </a:t>
            </a:r>
            <a:r>
              <a:rPr lang="ru-RU" dirty="0" err="1" smtClean="0"/>
              <a:t>підготовки</a:t>
            </a:r>
            <a:r>
              <a:rPr lang="ru-RU" dirty="0" smtClean="0"/>
              <a:t> до </a:t>
            </a:r>
            <a:r>
              <a:rPr lang="ru-RU" dirty="0" err="1" smtClean="0"/>
              <a:t>участі</a:t>
            </a:r>
            <a:r>
              <a:rPr lang="ru-RU" dirty="0" smtClean="0"/>
              <a:t> в </a:t>
            </a:r>
            <a:r>
              <a:rPr lang="ru-RU" dirty="0" err="1" smtClean="0"/>
              <a:t>олімпіадах</a:t>
            </a:r>
            <a:r>
              <a:rPr lang="ru-RU" dirty="0" smtClean="0"/>
              <a:t>, </a:t>
            </a:r>
            <a:r>
              <a:rPr lang="ru-RU" dirty="0" err="1" smtClean="0"/>
              <a:t>турнірах</a:t>
            </a:r>
            <a:r>
              <a:rPr lang="ru-RU" dirty="0" smtClean="0"/>
              <a:t>, конкурсах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інтелектуальних</a:t>
            </a:r>
            <a:r>
              <a:rPr lang="ru-RU" dirty="0" smtClean="0"/>
              <a:t> </a:t>
            </a:r>
            <a:r>
              <a:rPr lang="ru-RU" dirty="0" err="1" smtClean="0"/>
              <a:t>змаганнях</a:t>
            </a:r>
            <a:r>
              <a:rPr lang="ru-RU" dirty="0" smtClean="0"/>
              <a:t> </a:t>
            </a:r>
            <a:r>
              <a:rPr lang="ru-RU" dirty="0" err="1" smtClean="0"/>
              <a:t>бажано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добірки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рекомендації</a:t>
            </a:r>
            <a:r>
              <a:rPr lang="ru-RU" dirty="0" smtClean="0"/>
              <a:t> до </a:t>
            </a:r>
            <a:r>
              <a:rPr lang="ru-RU" dirty="0" err="1" smtClean="0"/>
              <a:t>розв'язування</a:t>
            </a:r>
            <a:r>
              <a:rPr lang="ru-RU" dirty="0" smtClean="0"/>
              <a:t> та систему </a:t>
            </a:r>
            <a:r>
              <a:rPr lang="ru-RU" dirty="0" err="1" smtClean="0"/>
              <a:t>перевірки</a:t>
            </a:r>
            <a:r>
              <a:rPr lang="ru-RU" dirty="0" smtClean="0"/>
              <a:t> </a:t>
            </a:r>
            <a:r>
              <a:rPr lang="ru-RU" dirty="0" err="1" smtClean="0"/>
              <a:t>правильності</a:t>
            </a:r>
            <a:r>
              <a:rPr lang="ru-RU" dirty="0" smtClean="0"/>
              <a:t>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на сайтах:</a:t>
            </a:r>
            <a:r>
              <a:rPr lang="en-US" dirty="0" smtClean="0"/>
              <a:t> </a:t>
            </a:r>
            <a:r>
              <a:rPr lang="ru-RU" dirty="0" err="1" smtClean="0"/>
              <a:t>організаторів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конкурсів</a:t>
            </a:r>
            <a:r>
              <a:rPr lang="ru-RU" dirty="0" smtClean="0"/>
              <a:t> - </a:t>
            </a:r>
            <a:r>
              <a:rPr lang="ru-RU" dirty="0" err="1" smtClean="0"/>
              <a:t>Всеукраїнський</a:t>
            </a:r>
            <a:r>
              <a:rPr lang="ru-RU" dirty="0" smtClean="0"/>
              <a:t> </a:t>
            </a:r>
            <a:r>
              <a:rPr lang="ru-RU" b="1" dirty="0" smtClean="0"/>
              <a:t>Центр </a:t>
            </a:r>
            <a:r>
              <a:rPr lang="ru-RU" b="1" dirty="0" err="1" smtClean="0"/>
              <a:t>олімпіад</a:t>
            </a:r>
            <a:r>
              <a:rPr lang="ru-RU" b="1" dirty="0" smtClean="0"/>
              <a:t> </a:t>
            </a:r>
            <a:r>
              <a:rPr lang="ru-RU" b="1" dirty="0" err="1" smtClean="0"/>
              <a:t>школярів</a:t>
            </a:r>
            <a:r>
              <a:rPr lang="ru-RU" b="1" dirty="0" smtClean="0"/>
              <a:t> в </a:t>
            </a:r>
            <a:r>
              <a:rPr lang="ru-RU" b="1" dirty="0" err="1" smtClean="0"/>
              <a:t>Інтернеті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olymp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vinnica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), </a:t>
            </a:r>
            <a:r>
              <a:rPr lang="en-US" dirty="0" smtClean="0"/>
              <a:t>Step by step</a:t>
            </a:r>
            <a:r>
              <a:rPr lang="ru-RU" dirty="0" smtClean="0"/>
              <a:t> — </a:t>
            </a:r>
            <a:r>
              <a:rPr lang="ru-RU" b="1" dirty="0" smtClean="0"/>
              <a:t>Школа </a:t>
            </a:r>
            <a:r>
              <a:rPr lang="ru-RU" b="1" dirty="0" err="1" smtClean="0"/>
              <a:t>олімпійського</a:t>
            </a:r>
            <a:r>
              <a:rPr lang="ru-RU" b="1" dirty="0" smtClean="0"/>
              <a:t> резерву </a:t>
            </a:r>
            <a:r>
              <a:rPr lang="ru-RU" dirty="0" smtClean="0"/>
              <a:t>(англ.</a:t>
            </a:r>
            <a:r>
              <a:rPr lang="ru-RU" i="1" dirty="0" smtClean="0"/>
              <a:t> </a:t>
            </a:r>
            <a:r>
              <a:rPr lang="en-US" i="1" dirty="0" smtClean="0"/>
              <a:t>step by step</a:t>
            </a:r>
            <a:r>
              <a:rPr lang="ru-RU" dirty="0" smtClean="0"/>
              <a:t> - </a:t>
            </a:r>
            <a:r>
              <a:rPr lang="ru-RU" dirty="0" err="1" smtClean="0"/>
              <a:t>крок</a:t>
            </a:r>
            <a:r>
              <a:rPr lang="ru-RU" dirty="0" smtClean="0"/>
              <a:t> за </a:t>
            </a:r>
            <a:r>
              <a:rPr lang="ru-RU" dirty="0" err="1" smtClean="0"/>
              <a:t>кроком</a:t>
            </a:r>
            <a:r>
              <a:rPr lang="ru-RU" dirty="0" smtClean="0"/>
              <a:t>)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sbs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km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),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643050"/>
            <a:ext cx="4567603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Сайт </a:t>
            </a:r>
            <a:r>
              <a:rPr lang="ru-RU" dirty="0" err="1" smtClean="0"/>
              <a:t>Інформатика</a:t>
            </a:r>
            <a:r>
              <a:rPr lang="ru-RU" dirty="0" smtClean="0"/>
              <a:t> для </a:t>
            </a:r>
            <a:r>
              <a:rPr lang="ru-RU" dirty="0" err="1" smtClean="0"/>
              <a:t>всіх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allinf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at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7036-660A-4D43-B837-F3B0F1427921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361950">
              <a:buNone/>
            </a:pPr>
            <a:r>
              <a:rPr lang="ru-RU" dirty="0" smtClean="0"/>
              <a:t>	Для </a:t>
            </a:r>
            <a:r>
              <a:rPr lang="ru-RU" dirty="0" err="1" smtClean="0"/>
              <a:t>обговорення</a:t>
            </a:r>
            <a:r>
              <a:rPr lang="ru-RU" dirty="0" smtClean="0"/>
              <a:t> </a:t>
            </a:r>
            <a:r>
              <a:rPr lang="ru-RU" dirty="0" err="1" smtClean="0"/>
              <a:t>складних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звертатися</a:t>
            </a:r>
            <a:r>
              <a:rPr lang="ru-RU" dirty="0" smtClean="0"/>
              <a:t> на </a:t>
            </a:r>
            <a:r>
              <a:rPr lang="ru-RU" dirty="0" err="1" smtClean="0"/>
              <a:t>сайти</a:t>
            </a:r>
            <a:r>
              <a:rPr lang="ru-RU" dirty="0" smtClean="0"/>
              <a:t>,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організовано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учнями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у </a:t>
            </a:r>
            <a:r>
              <a:rPr lang="ru-RU" dirty="0" err="1" smtClean="0"/>
              <a:t>форумі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Інформатика</a:t>
            </a:r>
            <a:r>
              <a:rPr lang="ru-RU" dirty="0" smtClean="0"/>
              <a:t> для </a:t>
            </a:r>
            <a:r>
              <a:rPr lang="ru-RU" dirty="0" err="1" smtClean="0"/>
              <a:t>всіх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allinf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at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 </a:t>
            </a:r>
            <a:r>
              <a:rPr lang="ru-RU" dirty="0" err="1" smtClean="0"/>
              <a:t>створений</a:t>
            </a:r>
            <a:r>
              <a:rPr lang="ru-RU" dirty="0" smtClean="0"/>
              <a:t> </a:t>
            </a:r>
            <a:r>
              <a:rPr lang="ru-RU" dirty="0" err="1" smtClean="0"/>
              <a:t>розділ</a:t>
            </a:r>
            <a:r>
              <a:rPr lang="ru-RU" dirty="0" smtClean="0"/>
              <a:t> </a:t>
            </a:r>
            <a:r>
              <a:rPr lang="ru-RU" dirty="0" err="1" smtClean="0"/>
              <a:t>Допомога</a:t>
            </a:r>
            <a:r>
              <a:rPr lang="ru-RU" dirty="0" smtClean="0"/>
              <a:t> </a:t>
            </a:r>
            <a:r>
              <a:rPr lang="ru-RU" dirty="0" err="1" smtClean="0"/>
              <a:t>учням</a:t>
            </a:r>
            <a:r>
              <a:rPr lang="ru-RU" dirty="0" smtClean="0"/>
              <a:t>. </a:t>
            </a:r>
            <a:r>
              <a:rPr lang="ru-RU" dirty="0" err="1" smtClean="0"/>
              <a:t>Крім</a:t>
            </a:r>
            <a:r>
              <a:rPr lang="ru-RU" dirty="0" smtClean="0"/>
              <a:t> того, у </a:t>
            </a:r>
            <a:r>
              <a:rPr lang="ru-RU" dirty="0" err="1" smtClean="0"/>
              <a:t>каталозі</a:t>
            </a:r>
            <a:r>
              <a:rPr lang="ru-RU" dirty="0" smtClean="0"/>
              <a:t> </a:t>
            </a:r>
            <a:r>
              <a:rPr lang="ru-RU" dirty="0" err="1" smtClean="0"/>
              <a:t>файлів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ко­рисні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та </a:t>
            </a:r>
            <a:r>
              <a:rPr lang="ru-RU" dirty="0" err="1" smtClean="0"/>
              <a:t>матеріали</a:t>
            </a:r>
            <a:r>
              <a:rPr lang="ru-RU" dirty="0" smtClean="0"/>
              <a:t> для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вивчення</a:t>
            </a:r>
            <a:r>
              <a:rPr lang="ru-RU" dirty="0" smtClean="0"/>
              <a:t>  </a:t>
            </a:r>
            <a:r>
              <a:rPr lang="ru-RU" dirty="0" err="1" smtClean="0"/>
              <a:t>інформатики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445513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 </a:t>
            </a:r>
            <a:r>
              <a:rPr lang="en-US" dirty="0" smtClean="0"/>
              <a:t>Internet</a:t>
            </a:r>
            <a:r>
              <a:rPr lang="ru-RU" dirty="0" smtClean="0"/>
              <a:t>4</a:t>
            </a:r>
            <a:r>
              <a:rPr lang="en-US" dirty="0" smtClean="0"/>
              <a:t>Classrooms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E7ACF-8BF0-4661-8E63-07BFB24A02F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4429156" cy="4681728"/>
          </a:xfrm>
        </p:spPr>
        <p:txBody>
          <a:bodyPr>
            <a:normAutofit fontScale="85000" lnSpcReduction="10000"/>
          </a:bodyPr>
          <a:lstStyle/>
          <a:p>
            <a:pPr marL="0" indent="36195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</a:t>
            </a:r>
            <a:r>
              <a:rPr lang="ru-RU" dirty="0" err="1" smtClean="0"/>
              <a:t>розміщено</a:t>
            </a:r>
            <a:r>
              <a:rPr lang="ru-RU" dirty="0" smtClean="0"/>
              <a:t> 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іншомовних</a:t>
            </a:r>
            <a:r>
              <a:rPr lang="ru-RU" dirty="0" smtClean="0"/>
              <a:t>, </a:t>
            </a:r>
            <a:r>
              <a:rPr lang="ru-RU" dirty="0" err="1" smtClean="0"/>
              <a:t>здебільшого</a:t>
            </a:r>
            <a:r>
              <a:rPr lang="ru-RU" dirty="0" smtClean="0"/>
              <a:t>, </a:t>
            </a:r>
            <a:r>
              <a:rPr lang="ru-RU" dirty="0" err="1" smtClean="0"/>
              <a:t>англомовних</a:t>
            </a:r>
            <a:r>
              <a:rPr lang="ru-RU" dirty="0" smtClean="0"/>
              <a:t>, </a:t>
            </a:r>
            <a:r>
              <a:rPr lang="ru-RU" dirty="0" err="1" smtClean="0"/>
              <a:t>освітніх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Наприклад</a:t>
            </a:r>
            <a:r>
              <a:rPr lang="ru-RU" dirty="0" smtClean="0"/>
              <a:t>, сайт </a:t>
            </a:r>
            <a:r>
              <a:rPr lang="en-US" dirty="0" smtClean="0"/>
              <a:t>Internet</a:t>
            </a:r>
            <a:r>
              <a:rPr lang="ru-RU" dirty="0" smtClean="0"/>
              <a:t>4</a:t>
            </a:r>
            <a:r>
              <a:rPr lang="en-US" dirty="0" smtClean="0"/>
              <a:t>Classrooms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classrooms</a:t>
            </a:r>
            <a:r>
              <a:rPr lang="ru-RU" dirty="0" smtClean="0"/>
              <a:t> - </a:t>
            </a:r>
            <a:r>
              <a:rPr lang="ru-RU" dirty="0" err="1" smtClean="0"/>
              <a:t>класні</a:t>
            </a:r>
            <a:r>
              <a:rPr lang="ru-RU" dirty="0" smtClean="0"/>
              <a:t> </a:t>
            </a:r>
            <a:r>
              <a:rPr lang="ru-RU" dirty="0" err="1" smtClean="0"/>
              <a:t>кімнати</a:t>
            </a:r>
            <a:r>
              <a:rPr lang="ru-RU" dirty="0" smtClean="0"/>
              <a:t>)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internet</a:t>
            </a:r>
            <a:r>
              <a:rPr lang="ru-RU" dirty="0" smtClean="0">
                <a:hlinkClick r:id="rId2"/>
              </a:rPr>
              <a:t>4</a:t>
            </a:r>
            <a:r>
              <a:rPr lang="en-US" dirty="0" smtClean="0">
                <a:hlinkClick r:id="rId2"/>
              </a:rPr>
              <a:t>classrooms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com</a:t>
            </a:r>
            <a:r>
              <a:rPr lang="ru-RU" dirty="0" smtClean="0"/>
              <a:t>)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посилань</a:t>
            </a:r>
            <a:r>
              <a:rPr lang="ru-RU" dirty="0" smtClean="0"/>
              <a:t> на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1999" y="1571612"/>
            <a:ext cx="442761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228600"/>
            <a:ext cx="4627438" cy="9143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Сайт</a:t>
            </a:r>
            <a:r>
              <a:rPr lang="uk-UA" dirty="0" smtClean="0"/>
              <a:t>и</a:t>
            </a:r>
            <a:r>
              <a:rPr lang="ru-RU" dirty="0" smtClean="0"/>
              <a:t> </a:t>
            </a:r>
            <a:r>
              <a:rPr lang="ru-RU" dirty="0" err="1" smtClean="0"/>
              <a:t>Міністерства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науки </a:t>
            </a:r>
            <a:r>
              <a:rPr lang="ru-RU" dirty="0" err="1" smtClean="0"/>
              <a:t>України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393E-9717-4E20-8EED-241C698C7DE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4357718" cy="4700606"/>
          </a:xfrm>
        </p:spPr>
        <p:txBody>
          <a:bodyPr>
            <a:normAutofit fontScale="850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освітніх</a:t>
            </a:r>
            <a:r>
              <a:rPr lang="ru-RU" dirty="0" smtClean="0"/>
              <a:t> </a:t>
            </a:r>
            <a:r>
              <a:rPr lang="ru-RU" dirty="0" err="1" smtClean="0"/>
              <a:t>Інтернет-ресурсів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здійснювати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тематичних</a:t>
            </a:r>
            <a:r>
              <a:rPr lang="ru-RU" dirty="0" smtClean="0"/>
              <a:t> </a:t>
            </a:r>
            <a:r>
              <a:rPr lang="ru-RU" dirty="0" err="1" smtClean="0"/>
              <a:t>каталогів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пошукових</a:t>
            </a:r>
            <a:r>
              <a:rPr lang="ru-RU" dirty="0" smtClean="0"/>
              <a:t> систем.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сайтах </a:t>
            </a:r>
            <a:r>
              <a:rPr lang="ru-RU" dirty="0" err="1" smtClean="0"/>
              <a:t>Міністерства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науки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mon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gov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), </a:t>
            </a:r>
          </a:p>
          <a:p>
            <a:pPr marL="0" indent="0">
              <a:buNone/>
            </a:pPr>
            <a:r>
              <a:rPr lang="ru-RU" dirty="0" err="1" smtClean="0"/>
              <a:t>Освітньому</a:t>
            </a:r>
            <a:r>
              <a:rPr lang="ru-RU" dirty="0" smtClean="0"/>
              <a:t> </a:t>
            </a:r>
            <a:r>
              <a:rPr lang="ru-RU" dirty="0" err="1" smtClean="0"/>
              <a:t>порталі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osvita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ua</a:t>
            </a:r>
            <a:r>
              <a:rPr lang="en-US" dirty="0" smtClean="0"/>
              <a:t> </a:t>
            </a:r>
            <a:r>
              <a:rPr lang="ru-RU" dirty="0" smtClean="0"/>
              <a:t>), </a:t>
            </a:r>
            <a:r>
              <a:rPr lang="ru-RU" dirty="0" err="1" smtClean="0"/>
              <a:t>Освіта</a:t>
            </a:r>
            <a:r>
              <a:rPr lang="ru-RU" dirty="0" smtClean="0"/>
              <a:t>.</a:t>
            </a:r>
            <a:r>
              <a:rPr lang="en-US" dirty="0" smtClean="0"/>
              <a:t>U</a:t>
            </a:r>
            <a:r>
              <a:rPr lang="ru-RU" dirty="0" smtClean="0"/>
              <a:t>А 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err="1" smtClean="0">
                <a:hlinkClick r:id="rId4"/>
              </a:rPr>
              <a:t>osvita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ua</a:t>
            </a:r>
            <a:r>
              <a:rPr lang="ru-RU" dirty="0" smtClean="0"/>
              <a:t>), </a:t>
            </a:r>
            <a:endParaRPr lang="en-US" dirty="0" smtClean="0"/>
          </a:p>
          <a:p>
            <a:pPr marL="0" indent="0">
              <a:buNone/>
            </a:pPr>
            <a:r>
              <a:rPr lang="ru-RU" dirty="0" err="1" smtClean="0"/>
              <a:t>ВікіОсвіта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eduwiki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uran</a:t>
            </a:r>
            <a:r>
              <a:rPr lang="ru-RU" dirty="0" smtClean="0">
                <a:hlinkClick r:id="rId5"/>
              </a:rPr>
              <a:t>.</a:t>
            </a:r>
            <a:r>
              <a:rPr lang="en-US" dirty="0" smtClean="0">
                <a:hlinkClick r:id="rId5"/>
              </a:rPr>
              <a:t>net</a:t>
            </a:r>
            <a:r>
              <a:rPr lang="ru-RU" dirty="0" smtClean="0">
                <a:hlinkClick r:id="rId5"/>
              </a:rPr>
              <a:t>.</a:t>
            </a:r>
            <a:r>
              <a:rPr lang="en-US" dirty="0" err="1" smtClean="0">
                <a:hlinkClick r:id="rId5"/>
              </a:rPr>
              <a:t>ua</a:t>
            </a:r>
            <a:r>
              <a:rPr lang="en-US" dirty="0" smtClean="0"/>
              <a:t> 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929190" y="0"/>
            <a:ext cx="4038600" cy="338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2928934"/>
            <a:ext cx="4038600" cy="345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</a:t>
            </a:r>
            <a:r>
              <a:rPr lang="uk-UA" dirty="0" smtClean="0"/>
              <a:t>и</a:t>
            </a:r>
            <a:r>
              <a:rPr lang="ru-RU" dirty="0" smtClean="0"/>
              <a:t> </a:t>
            </a:r>
            <a:r>
              <a:rPr lang="ru-RU" dirty="0" err="1" smtClean="0"/>
              <a:t>Міністерства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науки </a:t>
            </a:r>
            <a:r>
              <a:rPr lang="ru-RU" dirty="0" err="1" smtClean="0"/>
              <a:t>України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BA688-A6A8-45B8-87D8-E8DD2B00DBDA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1625" y="1991036"/>
            <a:ext cx="4038600" cy="344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00034" y="1428736"/>
            <a:ext cx="324800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err="1" smtClean="0"/>
              <a:t>Освіта</a:t>
            </a:r>
            <a:r>
              <a:rPr lang="ru-RU" dirty="0" smtClean="0"/>
              <a:t>.</a:t>
            </a:r>
            <a:r>
              <a:rPr lang="en-US" dirty="0" smtClean="0"/>
              <a:t>U</a:t>
            </a:r>
            <a:r>
              <a:rPr lang="ru-RU" dirty="0" smtClean="0"/>
              <a:t>А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osvita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1357298"/>
            <a:ext cx="378621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ВікіОсвіта</a:t>
            </a:r>
            <a:r>
              <a:rPr lang="ru-RU" dirty="0" smtClean="0"/>
              <a:t> 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eduwiki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uran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net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ua</a:t>
            </a:r>
            <a:r>
              <a:rPr lang="ru-RU" dirty="0" smtClean="0"/>
              <a:t> )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285992"/>
            <a:ext cx="4038600" cy="350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Веб-енциклопедії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2C8C0-964B-4EEF-AC2D-DBDF8926967A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282" y="1371600"/>
            <a:ext cx="4286280" cy="4914920"/>
          </a:xfrm>
        </p:spPr>
        <p:txBody>
          <a:bodyPr>
            <a:normAutofit fontScale="70000" lnSpcReduction="20000"/>
          </a:bodyPr>
          <a:lstStyle/>
          <a:p>
            <a:pPr marL="0" indent="36195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представлено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веб-енциклопедій</a:t>
            </a:r>
            <a:r>
              <a:rPr lang="ru-RU" dirty="0" smtClean="0"/>
              <a:t> та </a:t>
            </a:r>
            <a:r>
              <a:rPr lang="ru-RU" dirty="0" err="1" smtClean="0"/>
              <a:t>енциклопедичних</a:t>
            </a:r>
            <a:r>
              <a:rPr lang="ru-RU" dirty="0" smtClean="0"/>
              <a:t> </a:t>
            </a:r>
            <a:r>
              <a:rPr lang="ru-RU" dirty="0" err="1" smtClean="0"/>
              <a:t>словників</a:t>
            </a:r>
            <a:r>
              <a:rPr lang="ru-RU" dirty="0" smtClean="0"/>
              <a:t> як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предметних</a:t>
            </a:r>
            <a:r>
              <a:rPr lang="ru-RU" dirty="0" smtClean="0"/>
              <a:t> областей,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універсальних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охоплюють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Наприклад</a:t>
            </a:r>
            <a:r>
              <a:rPr lang="ru-RU" dirty="0" smtClean="0"/>
              <a:t>, 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ukrlib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 доступна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літературна</a:t>
            </a:r>
            <a:r>
              <a:rPr lang="ru-RU" dirty="0" smtClean="0"/>
              <a:t> </a:t>
            </a:r>
            <a:r>
              <a:rPr lang="ru-RU" dirty="0" err="1" smtClean="0"/>
              <a:t>енциклопедія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smtClean="0"/>
              <a:t>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наук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history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 </a:t>
            </a:r>
            <a:r>
              <a:rPr lang="ru-RU" dirty="0" err="1" smtClean="0"/>
              <a:t>реалі­зований</a:t>
            </a:r>
            <a:r>
              <a:rPr lang="ru-RU" dirty="0" smtClean="0"/>
              <a:t> проект </a:t>
            </a:r>
          </a:p>
          <a:p>
            <a:pPr marL="0" indent="0">
              <a:buNone/>
            </a:pPr>
            <a:r>
              <a:rPr lang="ru-RU" b="1" dirty="0" err="1" smtClean="0"/>
              <a:t>е-Енциклопедія</a:t>
            </a:r>
            <a:r>
              <a:rPr lang="ru-RU" b="1" dirty="0" smtClean="0"/>
              <a:t> </a:t>
            </a:r>
            <a:r>
              <a:rPr lang="ru-RU" b="1" dirty="0" err="1" smtClean="0"/>
              <a:t>історії</a:t>
            </a:r>
            <a:r>
              <a:rPr lang="ru-RU" b="1" dirty="0" smtClean="0"/>
              <a:t> </a:t>
            </a:r>
            <a:r>
              <a:rPr lang="ru-RU" b="1" dirty="0" err="1" smtClean="0"/>
              <a:t>України</a:t>
            </a:r>
            <a:r>
              <a:rPr lang="ru-RU" b="1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08526"/>
            <a:ext cx="4267200" cy="380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928826"/>
          </a:xfrm>
        </p:spPr>
        <p:txBody>
          <a:bodyPr>
            <a:normAutofit/>
          </a:bodyPr>
          <a:lstStyle/>
          <a:p>
            <a:r>
              <a:rPr lang="uk-UA" sz="3600" dirty="0" smtClean="0"/>
              <a:t>4.2. Навчання </a:t>
            </a:r>
            <a:r>
              <a:rPr lang="uk-UA" sz="3600" smtClean="0"/>
              <a:t>в Інтернеті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D150D-8302-434F-A9A7-2876F0E18DCE}" type="datetime1">
              <a:rPr lang="uk-UA" smtClean="0"/>
              <a:t>13.01.2013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4052886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Веб-енциклопедії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175C3-27F6-481D-A41F-24CC7F84F959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3929090" cy="4986358"/>
          </a:xfrm>
        </p:spPr>
        <p:txBody>
          <a:bodyPr>
            <a:normAutofit fontScale="92500" lnSpcReduction="10000"/>
          </a:bodyPr>
          <a:lstStyle/>
          <a:p>
            <a:pPr marL="0" indent="361950">
              <a:buNone/>
            </a:pPr>
            <a:r>
              <a:rPr lang="ru-RU" dirty="0" smtClean="0"/>
              <a:t>Одними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універсальні</a:t>
            </a:r>
            <a:r>
              <a:rPr lang="ru-RU" dirty="0" smtClean="0"/>
              <a:t> </a:t>
            </a:r>
            <a:r>
              <a:rPr lang="ru-RU" dirty="0" err="1" smtClean="0"/>
              <a:t>електронні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Вікіпедія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uk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wikipedia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), </a:t>
            </a:r>
            <a:r>
              <a:rPr lang="ru-RU" dirty="0" err="1" smtClean="0"/>
              <a:t>Мегаенциклопедія</a:t>
            </a:r>
            <a:r>
              <a:rPr lang="ru-RU" dirty="0" smtClean="0"/>
              <a:t> </a:t>
            </a:r>
            <a:r>
              <a:rPr lang="ru-RU" dirty="0" err="1" smtClean="0"/>
              <a:t>Кирила</a:t>
            </a:r>
            <a:r>
              <a:rPr lang="ru-RU" dirty="0" smtClean="0"/>
              <a:t> та </a:t>
            </a:r>
            <a:r>
              <a:rPr lang="ru-RU" dirty="0" err="1" smtClean="0"/>
              <a:t>Мефодія</a:t>
            </a:r>
            <a:r>
              <a:rPr lang="ru-RU" dirty="0" smtClean="0"/>
              <a:t>)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megabook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dirty="0" smtClean="0"/>
              <a:t>), </a:t>
            </a:r>
            <a:r>
              <a:rPr lang="ru-RU" dirty="0" err="1" smtClean="0"/>
              <a:t>Світова</a:t>
            </a:r>
            <a:r>
              <a:rPr lang="ru-RU" dirty="0" smtClean="0"/>
              <a:t> </a:t>
            </a:r>
            <a:r>
              <a:rPr lang="ru-RU" dirty="0" err="1" smtClean="0"/>
              <a:t>цифрова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) 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wdl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smtClean="0">
                <a:hlinkClick r:id="rId4"/>
              </a:rPr>
              <a:t>org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err="1" smtClean="0">
                <a:hlinkClick r:id="rId4"/>
              </a:rPr>
              <a:t>ru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178512" y="1643050"/>
            <a:ext cx="4965488" cy="367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4282" y="228600"/>
            <a:ext cx="8715436" cy="842946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Світова</a:t>
            </a:r>
            <a:r>
              <a:rPr lang="ru-RU" sz="3600" dirty="0" smtClean="0"/>
              <a:t> </a:t>
            </a:r>
            <a:r>
              <a:rPr lang="ru-RU" sz="3600" dirty="0" err="1" smtClean="0"/>
              <a:t>цифрова</a:t>
            </a:r>
            <a:r>
              <a:rPr lang="ru-RU" sz="3600" dirty="0" smtClean="0"/>
              <a:t> </a:t>
            </a:r>
            <a:r>
              <a:rPr lang="ru-RU" sz="3600" dirty="0" err="1" smtClean="0"/>
              <a:t>бібліотека</a:t>
            </a:r>
            <a:r>
              <a:rPr lang="ru-RU" sz="3600" dirty="0" smtClean="0"/>
              <a:t>) (</a:t>
            </a:r>
            <a:r>
              <a:rPr lang="en-US" sz="3600" u="sng" dirty="0" smtClean="0">
                <a:hlinkClick r:id="rId2"/>
              </a:rPr>
              <a:t>http</a:t>
            </a:r>
            <a:r>
              <a:rPr lang="ru-RU" sz="3600" u="sng" dirty="0" smtClean="0">
                <a:hlinkClick r:id="rId2"/>
              </a:rPr>
              <a:t>://</a:t>
            </a:r>
            <a:r>
              <a:rPr lang="en-US" sz="3600" u="sng" dirty="0" smtClean="0">
                <a:hlinkClick r:id="rId2"/>
              </a:rPr>
              <a:t>www</a:t>
            </a:r>
            <a:r>
              <a:rPr lang="ru-RU" sz="3600" u="sng" dirty="0" smtClean="0">
                <a:hlinkClick r:id="rId2"/>
              </a:rPr>
              <a:t>.</a:t>
            </a:r>
            <a:r>
              <a:rPr lang="en-US" sz="3600" u="sng" dirty="0" err="1" smtClean="0">
                <a:hlinkClick r:id="rId2"/>
              </a:rPr>
              <a:t>wdl</a:t>
            </a:r>
            <a:r>
              <a:rPr lang="ru-RU" sz="3600" u="sng" dirty="0" smtClean="0">
                <a:hlinkClick r:id="rId2"/>
              </a:rPr>
              <a:t>.</a:t>
            </a:r>
            <a:r>
              <a:rPr lang="en-US" sz="3600" u="sng" dirty="0" smtClean="0">
                <a:hlinkClick r:id="rId2"/>
              </a:rPr>
              <a:t>org</a:t>
            </a:r>
            <a:r>
              <a:rPr lang="ru-RU" sz="3600" u="sng" dirty="0" smtClean="0">
                <a:hlinkClick r:id="rId2"/>
              </a:rPr>
              <a:t>/</a:t>
            </a:r>
            <a:r>
              <a:rPr lang="en-US" sz="3600" u="sng" dirty="0" err="1" smtClean="0">
                <a:hlinkClick r:id="rId2"/>
              </a:rPr>
              <a:t>ru</a:t>
            </a:r>
            <a:r>
              <a:rPr lang="uk-UA" sz="3600" dirty="0" smtClean="0"/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186-14AB-4393-8BAF-C5B249F6898D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1357290" y="1428736"/>
            <a:ext cx="6357982" cy="490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Веб-енциклопедії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183A0-F73D-4409-A5BB-11081BE15BF0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4429156" cy="4986358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багатомовна</a:t>
            </a:r>
            <a:r>
              <a:rPr lang="ru-RU" dirty="0" smtClean="0"/>
              <a:t> </a:t>
            </a:r>
            <a:r>
              <a:rPr lang="ru-RU" dirty="0" err="1" smtClean="0"/>
              <a:t>енциклопедія</a:t>
            </a:r>
            <a:r>
              <a:rPr lang="ru-RU" dirty="0" smtClean="0"/>
              <a:t> </a:t>
            </a:r>
            <a:r>
              <a:rPr lang="en-US" dirty="0" smtClean="0"/>
              <a:t>Wikipedia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започаткована</a:t>
            </a:r>
            <a:r>
              <a:rPr lang="ru-RU" dirty="0" smtClean="0"/>
              <a:t> в </a:t>
            </a:r>
            <a:r>
              <a:rPr lang="ru-RU" dirty="0" err="1" smtClean="0"/>
              <a:t>січні</a:t>
            </a:r>
            <a:r>
              <a:rPr lang="ru-RU" dirty="0" smtClean="0"/>
              <a:t> 2001 року. Вона </a:t>
            </a:r>
            <a:r>
              <a:rPr lang="ru-RU" dirty="0" err="1" smtClean="0"/>
              <a:t>побудована</a:t>
            </a:r>
            <a:r>
              <a:rPr lang="ru-RU" dirty="0" smtClean="0"/>
              <a:t> на </a:t>
            </a:r>
            <a:r>
              <a:rPr lang="ru-RU" dirty="0" err="1" smtClean="0"/>
              <a:t>технології</a:t>
            </a:r>
            <a:r>
              <a:rPr lang="ru-RU" dirty="0" smtClean="0"/>
              <a:t> </a:t>
            </a:r>
            <a:r>
              <a:rPr lang="ru-RU" dirty="0" err="1" smtClean="0"/>
              <a:t>ВікіВікі</a:t>
            </a:r>
            <a:r>
              <a:rPr lang="ru-RU" dirty="0" smtClean="0"/>
              <a:t>.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 </a:t>
            </a:r>
            <a:r>
              <a:rPr lang="ru-RU" dirty="0" err="1" smtClean="0"/>
              <a:t>колекції</a:t>
            </a:r>
            <a:r>
              <a:rPr lang="ru-RU" dirty="0" smtClean="0"/>
              <a:t> </a:t>
            </a:r>
            <a:r>
              <a:rPr lang="ru-RU" dirty="0" err="1" smtClean="0"/>
              <a:t>записів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собою, так званий </a:t>
            </a:r>
            <a:r>
              <a:rPr lang="ru-RU" dirty="0" err="1" smtClean="0"/>
              <a:t>колективний</a:t>
            </a:r>
            <a:r>
              <a:rPr lang="ru-RU" dirty="0" smtClean="0"/>
              <a:t> </a:t>
            </a:r>
            <a:r>
              <a:rPr lang="ru-RU" dirty="0" err="1" smtClean="0"/>
              <a:t>гіпертекст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>Головна </a:t>
            </a:r>
            <a:r>
              <a:rPr lang="ru-RU" dirty="0" err="1" smtClean="0"/>
              <a:t>сторінка</a:t>
            </a:r>
            <a:r>
              <a:rPr lang="ru-RU" dirty="0" smtClean="0"/>
              <a:t> </a:t>
            </a:r>
            <a:r>
              <a:rPr lang="ru-RU" dirty="0" err="1" smtClean="0"/>
              <a:t>україномовної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en-US" dirty="0" smtClean="0"/>
              <a:t>URL</a:t>
            </a:r>
            <a:r>
              <a:rPr lang="ru-RU" dirty="0" smtClean="0"/>
              <a:t>-адресу 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wikipedia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. Станом на </a:t>
            </a:r>
            <a:r>
              <a:rPr lang="ru-RU" dirty="0" err="1" smtClean="0"/>
              <a:t>травень</a:t>
            </a:r>
            <a:r>
              <a:rPr lang="ru-RU" dirty="0" smtClean="0"/>
              <a:t> 2010 року </a:t>
            </a:r>
            <a:r>
              <a:rPr lang="ru-RU" dirty="0" err="1" smtClean="0"/>
              <a:t>Вікіпедія</a:t>
            </a:r>
            <a:r>
              <a:rPr lang="ru-RU" dirty="0" smtClean="0"/>
              <a:t> </a:t>
            </a:r>
            <a:r>
              <a:rPr lang="ru-RU" dirty="0" err="1" smtClean="0"/>
              <a:t>містила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200 тис. статей </a:t>
            </a:r>
            <a:r>
              <a:rPr lang="ru-RU" dirty="0" err="1" smtClean="0"/>
              <a:t>українською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, </a:t>
            </a:r>
            <a:r>
              <a:rPr lang="ru-RU" dirty="0" err="1" smtClean="0"/>
              <a:t>уточнюються</a:t>
            </a:r>
            <a:r>
              <a:rPr lang="ru-RU" dirty="0" smtClean="0"/>
              <a:t> та </a:t>
            </a:r>
            <a:r>
              <a:rPr lang="ru-RU" dirty="0" err="1" smtClean="0"/>
              <a:t>доповнюються</a:t>
            </a:r>
            <a:r>
              <a:rPr lang="ru-RU" dirty="0" smtClean="0"/>
              <a:t> </a:t>
            </a:r>
            <a:r>
              <a:rPr lang="ru-RU" dirty="0" err="1" smtClean="0"/>
              <a:t>зусиллями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бажаючих</a:t>
            </a:r>
            <a:r>
              <a:rPr lang="ru-RU" dirty="0" smtClean="0"/>
              <a:t>.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організатори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стежать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у </a:t>
            </a:r>
            <a:r>
              <a:rPr lang="ru-RU" dirty="0" err="1" smtClean="0"/>
              <a:t>кожній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подавалася</a:t>
            </a:r>
            <a:r>
              <a:rPr lang="ru-RU" dirty="0" smtClean="0"/>
              <a:t> нейтральна точка </a:t>
            </a:r>
            <a:r>
              <a:rPr lang="ru-RU" dirty="0" err="1" smtClean="0"/>
              <a:t>зору</a:t>
            </a:r>
            <a:r>
              <a:rPr lang="ru-RU" dirty="0" smtClean="0"/>
              <a:t>, </a:t>
            </a:r>
            <a:r>
              <a:rPr lang="ru-RU" dirty="0" err="1" smtClean="0"/>
              <a:t>наводилися</a:t>
            </a:r>
            <a:r>
              <a:rPr lang="ru-RU" dirty="0" smtClean="0"/>
              <a:t>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джерела</a:t>
            </a:r>
            <a:r>
              <a:rPr lang="ru-RU" dirty="0" smtClean="0"/>
              <a:t>.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не </a:t>
            </a:r>
            <a:r>
              <a:rPr lang="ru-RU" dirty="0" err="1" smtClean="0"/>
              <a:t>мають</a:t>
            </a:r>
            <a:r>
              <a:rPr lang="ru-RU" dirty="0" smtClean="0"/>
              <a:t> авторства та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вільно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endParaRPr lang="ru-RU" dirty="0" smtClean="0"/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12"/>
            <a:ext cx="4357718" cy="361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Вікіпедія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764C9-CA81-4A5E-987B-ABB79FD3C74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544762"/>
          </a:xfrm>
        </p:spPr>
        <p:txBody>
          <a:bodyPr>
            <a:normAutofit fontScale="850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входить до </a:t>
            </a:r>
            <a:r>
              <a:rPr lang="ru-RU" dirty="0" err="1" smtClean="0"/>
              <a:t>певної</a:t>
            </a:r>
            <a:r>
              <a:rPr lang="ru-RU" dirty="0" smtClean="0"/>
              <a:t> </a:t>
            </a:r>
            <a:r>
              <a:rPr lang="ru-RU" b="1" dirty="0" err="1" smtClean="0"/>
              <a:t>категорії</a:t>
            </a:r>
            <a:r>
              <a:rPr lang="ru-RU" dirty="0" smtClean="0"/>
              <a:t>. </a:t>
            </a:r>
            <a:r>
              <a:rPr lang="ru-RU" dirty="0" err="1" smtClean="0"/>
              <a:t>Категорії</a:t>
            </a:r>
            <a:r>
              <a:rPr lang="ru-RU" dirty="0" smtClean="0"/>
              <a:t> </a:t>
            </a:r>
            <a:r>
              <a:rPr lang="ru-RU" dirty="0" err="1" smtClean="0"/>
              <a:t>об'єднуються</a:t>
            </a:r>
            <a:r>
              <a:rPr lang="ru-RU" dirty="0" smtClean="0"/>
              <a:t> в </a:t>
            </a:r>
            <a:r>
              <a:rPr lang="ru-RU" b="1" dirty="0" err="1" smtClean="0"/>
              <a:t>тематичні</a:t>
            </a:r>
            <a:r>
              <a:rPr lang="ru-RU" b="1" dirty="0" smtClean="0"/>
              <a:t> </a:t>
            </a:r>
            <a:r>
              <a:rPr lang="ru-RU" b="1" dirty="0" err="1" smtClean="0"/>
              <a:t>розділи</a:t>
            </a:r>
            <a:r>
              <a:rPr lang="ru-RU" dirty="0" smtClean="0"/>
              <a:t>.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виділено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8</a:t>
            </a:r>
            <a:r>
              <a:rPr lang="ru-RU" dirty="0" smtClean="0"/>
              <a:t>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,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які</a:t>
            </a:r>
            <a:r>
              <a:rPr lang="ru-RU" dirty="0" smtClean="0"/>
              <a:t> наведено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розділи</a:t>
            </a:r>
            <a:r>
              <a:rPr lang="ru-RU" dirty="0" smtClean="0"/>
              <a:t>: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63" y="3051652"/>
            <a:ext cx="7824851" cy="32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Вікіпедія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3B5D3-9595-4920-AB5E-0699970A3D3B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70248" cy="4986358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потрібних</a:t>
            </a:r>
            <a:r>
              <a:rPr lang="ru-RU" dirty="0" smtClean="0"/>
              <a:t> статей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здійснювати</a:t>
            </a:r>
            <a:r>
              <a:rPr lang="ru-RU" dirty="0" smtClean="0"/>
              <a:t> за </a:t>
            </a:r>
            <a:r>
              <a:rPr lang="ru-RU" dirty="0" err="1" smtClean="0"/>
              <a:t>категорією</a:t>
            </a:r>
            <a:r>
              <a:rPr lang="ru-RU" dirty="0" smtClean="0"/>
              <a:t> у </a:t>
            </a:r>
            <a:r>
              <a:rPr lang="ru-RU" dirty="0" err="1" smtClean="0"/>
              <a:t>тематичному</a:t>
            </a:r>
            <a:r>
              <a:rPr lang="ru-RU" dirty="0" smtClean="0"/>
              <a:t> </a:t>
            </a:r>
            <a:r>
              <a:rPr lang="ru-RU" dirty="0" err="1" smtClean="0"/>
              <a:t>каталозі</a:t>
            </a:r>
            <a:r>
              <a:rPr lang="ru-RU" dirty="0" smtClean="0"/>
              <a:t>, за </a:t>
            </a:r>
            <a:r>
              <a:rPr lang="ru-RU" dirty="0" err="1" smtClean="0"/>
              <a:t>назвою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в </a:t>
            </a:r>
            <a:r>
              <a:rPr lang="ru-RU" dirty="0" err="1" smtClean="0"/>
              <a:t>алфавітному</a:t>
            </a:r>
            <a:r>
              <a:rPr lang="ru-RU" dirty="0" smtClean="0"/>
              <a:t> </a:t>
            </a:r>
            <a:r>
              <a:rPr lang="ru-RU" dirty="0" err="1" smtClean="0"/>
              <a:t>покажчику</a:t>
            </a:r>
            <a:r>
              <a:rPr lang="ru-RU" dirty="0" smtClean="0"/>
              <a:t> (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 </a:t>
            </a:r>
            <a:r>
              <a:rPr lang="ru-RU" b="1" dirty="0" err="1" smtClean="0"/>
              <a:t>Індекс</a:t>
            </a:r>
            <a:r>
              <a:rPr lang="ru-RU" dirty="0" smtClean="0"/>
              <a:t> у </a:t>
            </a:r>
            <a:r>
              <a:rPr lang="ru-RU" dirty="0" err="1" smtClean="0"/>
              <a:t>розділі</a:t>
            </a:r>
            <a:r>
              <a:rPr lang="ru-RU" dirty="0" smtClean="0"/>
              <a:t> </a:t>
            </a:r>
            <a:r>
              <a:rPr lang="ru-RU" b="1" dirty="0" err="1" smtClean="0"/>
              <a:t>Пошук</a:t>
            </a:r>
            <a:r>
              <a:rPr lang="ru-RU" dirty="0" smtClean="0"/>
              <a:t> та </a:t>
            </a:r>
            <a:r>
              <a:rPr lang="ru-RU" b="1" dirty="0" err="1" smtClean="0"/>
              <a:t>Навігація</a:t>
            </a:r>
            <a:r>
              <a:rPr lang="ru-RU" dirty="0" smtClean="0"/>
              <a:t> у </a:t>
            </a:r>
            <a:r>
              <a:rPr lang="ru-RU" dirty="0" err="1" smtClean="0"/>
              <a:t>верхній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), за </a:t>
            </a:r>
            <a:r>
              <a:rPr lang="ru-RU" dirty="0" err="1" smtClean="0"/>
              <a:t>ключовими</a:t>
            </a:r>
            <a:r>
              <a:rPr lang="ru-RU" dirty="0" smtClean="0"/>
              <a:t> словами (поле </a:t>
            </a:r>
            <a:r>
              <a:rPr lang="ru-RU" b="1" dirty="0" err="1" smtClean="0"/>
              <a:t>Пошук</a:t>
            </a:r>
            <a:r>
              <a:rPr lang="ru-RU" dirty="0" smtClean="0"/>
              <a:t>) </a:t>
            </a:r>
            <a:r>
              <a:rPr lang="ru-RU" dirty="0" err="1" smtClean="0"/>
              <a:t>або</a:t>
            </a:r>
            <a:r>
              <a:rPr lang="ru-RU" dirty="0" smtClean="0"/>
              <a:t> шляхом переходу за </a:t>
            </a:r>
            <a:r>
              <a:rPr lang="ru-RU" dirty="0" err="1" smtClean="0"/>
              <a:t>гіперпосиланнями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Від</a:t>
            </a:r>
            <a:r>
              <a:rPr lang="ru-RU" dirty="0" smtClean="0"/>
              <a:t> перегляду </a:t>
            </a:r>
            <a:r>
              <a:rPr lang="ru-RU" dirty="0" err="1" smtClean="0"/>
              <a:t>однієї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переходити</a:t>
            </a:r>
            <a:r>
              <a:rPr lang="ru-RU" dirty="0" smtClean="0"/>
              <a:t> до перегляду </a:t>
            </a:r>
            <a:r>
              <a:rPr lang="ru-RU" dirty="0" err="1" smtClean="0"/>
              <a:t>іншої</a:t>
            </a:r>
            <a:r>
              <a:rPr lang="ru-RU" dirty="0" smtClean="0"/>
              <a:t>, </a:t>
            </a:r>
            <a:r>
              <a:rPr lang="ru-RU" dirty="0" err="1" smtClean="0"/>
              <a:t>вибравши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, яке в </a:t>
            </a:r>
            <a:r>
              <a:rPr lang="ru-RU" dirty="0" err="1" smtClean="0"/>
              <a:t>тексті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виділено</a:t>
            </a:r>
            <a:r>
              <a:rPr lang="ru-RU" dirty="0" smtClean="0"/>
              <a:t> </a:t>
            </a:r>
            <a:r>
              <a:rPr lang="ru-RU" dirty="0" err="1" smtClean="0"/>
              <a:t>синім</a:t>
            </a:r>
            <a:r>
              <a:rPr lang="ru-RU" dirty="0" smtClean="0"/>
              <a:t> </a:t>
            </a:r>
            <a:r>
              <a:rPr lang="ru-RU" dirty="0" err="1" smtClean="0"/>
              <a:t>кольором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червоний</a:t>
            </a:r>
            <a:r>
              <a:rPr lang="ru-RU" dirty="0" smtClean="0"/>
              <a:t>, то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, </a:t>
            </a:r>
            <a:r>
              <a:rPr lang="ru-RU" dirty="0" err="1" smtClean="0"/>
              <a:t>визначена</a:t>
            </a:r>
            <a:r>
              <a:rPr lang="ru-RU" dirty="0" smtClean="0"/>
              <a:t> для переходу, </a:t>
            </a:r>
            <a:r>
              <a:rPr lang="ru-RU" dirty="0" err="1" smtClean="0"/>
              <a:t>ще</a:t>
            </a:r>
            <a:r>
              <a:rPr lang="ru-RU" dirty="0" smtClean="0"/>
              <a:t> не створена.</a:t>
            </a:r>
          </a:p>
          <a:p>
            <a:pPr marL="0" indent="361950">
              <a:buNone/>
            </a:pPr>
            <a:r>
              <a:rPr lang="ru-RU" dirty="0" smtClean="0"/>
              <a:t> Значок         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гіперпосиланням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вказаний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 не входить до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, а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веб-ресурсах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err="1" smtClean="0"/>
              <a:t>Після</a:t>
            </a:r>
            <a:r>
              <a:rPr lang="ru-RU" dirty="0" smtClean="0"/>
              <a:t> того як </a:t>
            </a:r>
            <a:r>
              <a:rPr lang="ru-RU" dirty="0" err="1" smtClean="0"/>
              <a:t>потрібна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 </a:t>
            </a:r>
            <a:r>
              <a:rPr lang="ru-RU" dirty="0" err="1" smtClean="0"/>
              <a:t>знайдена</a:t>
            </a:r>
            <a:r>
              <a:rPr lang="ru-RU" dirty="0" smtClean="0"/>
              <a:t>,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зберігати</a:t>
            </a:r>
            <a:r>
              <a:rPr lang="ru-RU" dirty="0" smtClean="0"/>
              <a:t> та </a:t>
            </a:r>
            <a:r>
              <a:rPr lang="ru-RU" dirty="0" err="1" smtClean="0"/>
              <a:t>опрацьовувати</a:t>
            </a:r>
            <a:r>
              <a:rPr lang="ru-RU" dirty="0" smtClean="0"/>
              <a:t> так само,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веб-ресурсами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786190"/>
            <a:ext cx="443467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572008"/>
            <a:ext cx="214314" cy="24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3095" y="2786058"/>
            <a:ext cx="452090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Вікі-проекти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A41E-1853-449B-9D69-999F8C2B6221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00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Вікіпедія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доступ до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, </a:t>
            </a:r>
            <a:r>
              <a:rPr lang="ru-RU" dirty="0" err="1" smtClean="0"/>
              <a:t>перелік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наведений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.</a:t>
            </a:r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ru-RU" dirty="0" smtClean="0"/>
          </a:p>
          <a:p>
            <a:pPr marL="0" indent="361950">
              <a:buNone/>
            </a:pP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проекти</a:t>
            </a:r>
            <a:r>
              <a:rPr lang="ru-RU" dirty="0" smtClean="0"/>
              <a:t>:</a:t>
            </a:r>
          </a:p>
          <a:p>
            <a:pPr marL="0" lvl="0" indent="361950">
              <a:buNone/>
            </a:pPr>
            <a:r>
              <a:rPr lang="ru-RU" dirty="0" err="1" smtClean="0"/>
              <a:t>Вікісловник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wiktionary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багатомовний</a:t>
            </a:r>
            <a:r>
              <a:rPr lang="ru-RU" dirty="0" smtClean="0"/>
              <a:t> словник </a:t>
            </a:r>
            <a:r>
              <a:rPr lang="ru-RU" dirty="0" err="1" smtClean="0"/>
              <a:t>віль­ного</a:t>
            </a:r>
            <a:r>
              <a:rPr lang="ru-RU" dirty="0" smtClean="0"/>
              <a:t> </a:t>
            </a:r>
            <a:r>
              <a:rPr lang="ru-RU" dirty="0" err="1" smtClean="0"/>
              <a:t>наповнення</a:t>
            </a:r>
            <a:r>
              <a:rPr lang="ru-RU" dirty="0" smtClean="0"/>
              <a:t>, </a:t>
            </a:r>
            <a:r>
              <a:rPr lang="ru-RU" dirty="0" err="1" smtClean="0"/>
              <a:t>україномовний</a:t>
            </a:r>
            <a:r>
              <a:rPr lang="ru-RU" dirty="0" smtClean="0"/>
              <a:t> </a:t>
            </a:r>
            <a:r>
              <a:rPr lang="ru-RU" dirty="0" err="1" smtClean="0"/>
              <a:t>розділ</a:t>
            </a:r>
            <a:r>
              <a:rPr lang="ru-RU" dirty="0" smtClean="0"/>
              <a:t> проекту </a:t>
            </a:r>
          </a:p>
          <a:p>
            <a:pPr marL="0" lvl="0" indent="361950">
              <a:buNone/>
            </a:pPr>
            <a:endParaRPr lang="ru-RU" dirty="0" smtClean="0"/>
          </a:p>
          <a:p>
            <a:pPr marL="0" lvl="0" indent="361950">
              <a:buNone/>
            </a:pPr>
            <a:endParaRPr lang="ru-RU" dirty="0" smtClean="0"/>
          </a:p>
          <a:p>
            <a:pPr marL="0" lvl="0" indent="361950">
              <a:buNone/>
            </a:pPr>
            <a:r>
              <a:rPr lang="en-US" b="1" dirty="0" err="1" smtClean="0"/>
              <a:t>Wiktionary</a:t>
            </a:r>
            <a:r>
              <a:rPr lang="en-US" b="1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гавайське</a:t>
            </a:r>
            <a:r>
              <a:rPr lang="ru-RU" i="1" dirty="0" smtClean="0"/>
              <a:t> </a:t>
            </a:r>
            <a:r>
              <a:rPr lang="en-US" i="1" dirty="0" smtClean="0"/>
              <a:t>wiki</a:t>
            </a:r>
            <a:r>
              <a:rPr lang="ru-RU" dirty="0" smtClean="0"/>
              <a:t> - </a:t>
            </a:r>
            <a:r>
              <a:rPr lang="ru-RU" dirty="0" err="1" smtClean="0"/>
              <a:t>швидко</a:t>
            </a:r>
            <a:r>
              <a:rPr lang="ru-RU" dirty="0" smtClean="0"/>
              <a:t>, англ.</a:t>
            </a:r>
            <a:r>
              <a:rPr lang="ru-RU" i="1" dirty="0" smtClean="0"/>
              <a:t> </a:t>
            </a:r>
            <a:r>
              <a:rPr lang="en-US" i="1" dirty="0" smtClean="0"/>
              <a:t>dictionary</a:t>
            </a:r>
            <a:r>
              <a:rPr lang="ru-RU" dirty="0" smtClean="0"/>
              <a:t> - словник).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тлумачення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переклади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, </a:t>
            </a:r>
            <a:r>
              <a:rPr lang="ru-RU" dirty="0" err="1" smtClean="0"/>
              <a:t>переклади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висловів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мов</a:t>
            </a:r>
            <a:r>
              <a:rPr lang="ru-RU" dirty="0" smtClean="0"/>
              <a:t>. </a:t>
            </a:r>
            <a:r>
              <a:rPr lang="ru-RU" dirty="0" err="1" smtClean="0"/>
              <a:t>Вікісловник</a:t>
            </a:r>
            <a:r>
              <a:rPr lang="ru-RU" dirty="0" smtClean="0"/>
              <a:t>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25 тис. статей;</a:t>
            </a:r>
          </a:p>
          <a:p>
            <a:pPr marL="0" lvl="0" indent="361950">
              <a:buNone/>
            </a:pPr>
            <a:r>
              <a:rPr lang="ru-RU" b="1" dirty="0" err="1" smtClean="0"/>
              <a:t>Вікіпідручник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err="1" smtClean="0">
                <a:hlinkClick r:id="rId3"/>
              </a:rPr>
              <a:t>uk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wikibooks</a:t>
            </a:r>
            <a:r>
              <a:rPr lang="ru-RU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відкрита</a:t>
            </a:r>
            <a:r>
              <a:rPr lang="ru-RU" dirty="0" smtClean="0"/>
              <a:t> </a:t>
            </a: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навчальної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- </a:t>
            </a:r>
            <a:r>
              <a:rPr lang="ru-RU" dirty="0" err="1" smtClean="0"/>
              <a:t>підручників</a:t>
            </a:r>
            <a:r>
              <a:rPr lang="ru-RU" dirty="0" smtClean="0"/>
              <a:t>, </a:t>
            </a:r>
            <a:r>
              <a:rPr lang="ru-RU" dirty="0" err="1" smtClean="0"/>
              <a:t>посібників</a:t>
            </a:r>
            <a:r>
              <a:rPr lang="ru-RU" dirty="0" smtClean="0"/>
              <a:t>, </a:t>
            </a:r>
            <a:r>
              <a:rPr lang="ru-RU" dirty="0" err="1" smtClean="0"/>
              <a:t>інструкцій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поповнювати</a:t>
            </a:r>
            <a:r>
              <a:rPr lang="ru-RU" dirty="0" smtClean="0"/>
              <a:t>. Є </a:t>
            </a:r>
            <a:r>
              <a:rPr lang="ru-RU" dirty="0" err="1" smtClean="0"/>
              <a:t>частиною</a:t>
            </a:r>
            <a:r>
              <a:rPr lang="ru-RU" dirty="0" smtClean="0"/>
              <a:t> проекту </a:t>
            </a:r>
            <a:r>
              <a:rPr lang="ru-RU" dirty="0" err="1" smtClean="0"/>
              <a:t>ВікіДжерела</a:t>
            </a:r>
            <a:r>
              <a:rPr lang="ru-RU" dirty="0" smtClean="0"/>
              <a:t> (</a:t>
            </a:r>
            <a:r>
              <a:rPr lang="en-US" dirty="0" smtClean="0"/>
              <a:t>http</a:t>
            </a:r>
            <a:r>
              <a:rPr lang="ru-RU" dirty="0" smtClean="0"/>
              <a:t>:// </a:t>
            </a:r>
            <a:r>
              <a:rPr lang="en-US" dirty="0" err="1" smtClean="0"/>
              <a:t>uk</a:t>
            </a:r>
            <a:r>
              <a:rPr lang="ru-RU" dirty="0" smtClean="0"/>
              <a:t>.</a:t>
            </a:r>
            <a:r>
              <a:rPr lang="en-US" dirty="0" err="1" smtClean="0"/>
              <a:t>wikisource</a:t>
            </a:r>
            <a:r>
              <a:rPr lang="ru-RU" dirty="0" smtClean="0"/>
              <a:t>.</a:t>
            </a:r>
            <a:r>
              <a:rPr lang="en-US" dirty="0" smtClean="0"/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україномовного</a:t>
            </a:r>
            <a:r>
              <a:rPr lang="ru-RU" dirty="0" smtClean="0"/>
              <a:t> </a:t>
            </a:r>
            <a:r>
              <a:rPr lang="ru-RU" dirty="0" err="1" smtClean="0"/>
              <a:t>розділу</a:t>
            </a:r>
            <a:r>
              <a:rPr lang="ru-RU" dirty="0" smtClean="0"/>
              <a:t> </a:t>
            </a:r>
            <a:r>
              <a:rPr lang="ru-RU" dirty="0" err="1" smtClean="0"/>
              <a:t>мережної</a:t>
            </a:r>
            <a:r>
              <a:rPr lang="ru-RU" dirty="0" smtClean="0"/>
              <a:t> </a:t>
            </a:r>
            <a:r>
              <a:rPr lang="ru-RU" dirty="0" err="1" smtClean="0"/>
              <a:t>бібліотеки</a:t>
            </a:r>
            <a:r>
              <a:rPr lang="ru-RU" dirty="0" smtClean="0"/>
              <a:t> </a:t>
            </a:r>
            <a:r>
              <a:rPr lang="en-US" dirty="0" err="1" smtClean="0"/>
              <a:t>Wikisource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source</a:t>
            </a:r>
            <a:r>
              <a:rPr lang="ru-RU" dirty="0" smtClean="0"/>
              <a:t> - </a:t>
            </a:r>
            <a:r>
              <a:rPr lang="ru-RU" dirty="0" err="1" smtClean="0"/>
              <a:t>джерело</a:t>
            </a:r>
            <a:r>
              <a:rPr lang="ru-RU" dirty="0" smtClean="0"/>
              <a:t>),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розміщено</a:t>
            </a:r>
            <a:r>
              <a:rPr lang="ru-RU" dirty="0" smtClean="0"/>
              <a:t> </a:t>
            </a:r>
            <a:r>
              <a:rPr lang="ru-RU" dirty="0" err="1" smtClean="0"/>
              <a:t>художні</a:t>
            </a:r>
            <a:r>
              <a:rPr lang="ru-RU" dirty="0" smtClean="0"/>
              <a:t> тво­ри, </a:t>
            </a:r>
            <a:r>
              <a:rPr lang="ru-RU" dirty="0" err="1" smtClean="0"/>
              <a:t>історичні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r>
              <a:rPr lang="ru-RU" dirty="0" smtClean="0"/>
              <a:t>, </a:t>
            </a:r>
            <a:r>
              <a:rPr lang="ru-RU" dirty="0" err="1" smtClean="0"/>
              <a:t>статті</a:t>
            </a:r>
            <a:r>
              <a:rPr lang="ru-RU" dirty="0" smtClean="0"/>
              <a:t>, </a:t>
            </a:r>
            <a:r>
              <a:rPr lang="ru-RU" dirty="0" err="1" smtClean="0"/>
              <a:t>вихідні</a:t>
            </a:r>
            <a:r>
              <a:rPr lang="ru-RU" dirty="0" smtClean="0"/>
              <a:t> </a:t>
            </a:r>
            <a:r>
              <a:rPr lang="ru-RU" dirty="0" err="1" smtClean="0"/>
              <a:t>тексти</a:t>
            </a:r>
            <a:r>
              <a:rPr lang="ru-RU" dirty="0" smtClean="0"/>
              <a:t> </a:t>
            </a:r>
            <a:r>
              <a:rPr lang="ru-RU" dirty="0" err="1" smtClean="0"/>
              <a:t>програм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У </a:t>
            </a:r>
            <a:r>
              <a:rPr lang="ru-RU" dirty="0" err="1" smtClean="0"/>
              <a:t>ВікіДжерелах</a:t>
            </a:r>
            <a:r>
              <a:rPr lang="ru-RU" dirty="0" smtClean="0"/>
              <a:t> (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ВікіТека</a:t>
            </a:r>
            <a:r>
              <a:rPr lang="ru-RU" dirty="0" smtClean="0"/>
              <a:t>) </a:t>
            </a:r>
            <a:r>
              <a:rPr lang="ru-RU" dirty="0" err="1" smtClean="0"/>
              <a:t>налічується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3 тис. ста­тей;</a:t>
            </a:r>
          </a:p>
          <a:p>
            <a:pPr marL="0" lvl="0" indent="361950">
              <a:buNone/>
            </a:pPr>
            <a:r>
              <a:rPr lang="ru-RU" b="1" dirty="0" err="1" smtClean="0"/>
              <a:t>ВікіЦитати</a:t>
            </a:r>
            <a:r>
              <a:rPr lang="ru-RU" dirty="0" smtClean="0"/>
              <a:t> 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err="1" smtClean="0">
                <a:hlinkClick r:id="rId4"/>
              </a:rPr>
              <a:t>uk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wikiquote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збірка</a:t>
            </a:r>
            <a:r>
              <a:rPr lang="ru-RU" dirty="0" smtClean="0"/>
              <a:t> цитат </a:t>
            </a:r>
            <a:r>
              <a:rPr lang="ru-RU" dirty="0" err="1" smtClean="0"/>
              <a:t>історич­них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, </a:t>
            </a:r>
            <a:r>
              <a:rPr lang="ru-RU" dirty="0" err="1" smtClean="0"/>
              <a:t>літературних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кіногероїв</a:t>
            </a:r>
            <a:r>
              <a:rPr lang="ru-RU" dirty="0" smtClean="0"/>
              <a:t>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редагувати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1000 статей;</a:t>
            </a:r>
          </a:p>
          <a:p>
            <a:pPr marL="0" indent="361950">
              <a:buNone/>
            </a:pPr>
            <a:r>
              <a:rPr lang="ru-RU" b="1" dirty="0" err="1" smtClean="0"/>
              <a:t>ВікіВиди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species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wikimedia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відкритий</a:t>
            </a:r>
            <a:r>
              <a:rPr lang="ru-RU" dirty="0" smtClean="0"/>
              <a:t> </a:t>
            </a:r>
            <a:r>
              <a:rPr lang="ru-RU" dirty="0" err="1" smtClean="0"/>
              <a:t>вільний</a:t>
            </a:r>
            <a:r>
              <a:rPr lang="ru-RU" dirty="0" smtClean="0"/>
              <a:t> каталог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класифікацію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грибів</a:t>
            </a:r>
            <a:r>
              <a:rPr lang="ru-RU" dirty="0" smtClean="0"/>
              <a:t>, </a:t>
            </a:r>
            <a:r>
              <a:rPr lang="ru-RU" dirty="0" err="1" smtClean="0"/>
              <a:t>бактерій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решти</a:t>
            </a:r>
            <a:r>
              <a:rPr lang="ru-RU" dirty="0" smtClean="0"/>
              <a:t> форм </a:t>
            </a:r>
            <a:r>
              <a:rPr lang="ru-RU" dirty="0" err="1" smtClean="0"/>
              <a:t>життя</a:t>
            </a:r>
            <a:r>
              <a:rPr lang="ru-RU" dirty="0" smtClean="0"/>
              <a:t>. У </a:t>
            </a:r>
            <a:r>
              <a:rPr lang="ru-RU" dirty="0" err="1" smtClean="0"/>
              <a:t>проекті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210 тис. статей; </a:t>
            </a:r>
          </a:p>
          <a:p>
            <a:pPr marL="0" indent="361950">
              <a:buNone/>
            </a:pPr>
            <a:r>
              <a:rPr lang="ru-RU" b="1" dirty="0" err="1" smtClean="0"/>
              <a:t>ВікіНовини</a:t>
            </a:r>
            <a:r>
              <a:rPr lang="ru-RU" dirty="0" smtClean="0"/>
              <a:t> (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uk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wikinews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smtClean="0">
                <a:hlinkClick r:id="rId6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вільні</a:t>
            </a:r>
            <a:r>
              <a:rPr lang="ru-RU" dirty="0" smtClean="0"/>
              <a:t> </a:t>
            </a:r>
            <a:r>
              <a:rPr lang="ru-RU" dirty="0" err="1" smtClean="0"/>
              <a:t>новини</a:t>
            </a:r>
            <a:r>
              <a:rPr lang="ru-RU" dirty="0" smtClean="0"/>
              <a:t>,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культурного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500 статей; </a:t>
            </a:r>
          </a:p>
          <a:p>
            <a:pPr marL="0" indent="361950">
              <a:buNone/>
            </a:pPr>
            <a:r>
              <a:rPr lang="ru-RU" b="1" dirty="0" err="1" smtClean="0"/>
              <a:t>Вікісховище</a:t>
            </a:r>
            <a:r>
              <a:rPr lang="ru-RU" dirty="0" smtClean="0"/>
              <a:t> (</a:t>
            </a:r>
            <a:r>
              <a:rPr lang="en-US" dirty="0" smtClean="0">
                <a:hlinkClick r:id="rId7"/>
              </a:rPr>
              <a:t>http</a:t>
            </a:r>
            <a:r>
              <a:rPr lang="ru-RU" dirty="0" smtClean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commons</a:t>
            </a:r>
            <a:r>
              <a:rPr lang="ru-RU" dirty="0" smtClean="0">
                <a:hlinkClick r:id="rId7"/>
              </a:rPr>
              <a:t>.</a:t>
            </a:r>
            <a:r>
              <a:rPr lang="en-US" dirty="0" err="1" smtClean="0">
                <a:hlinkClick r:id="rId7"/>
              </a:rPr>
              <a:t>wikimedia</a:t>
            </a:r>
            <a:r>
              <a:rPr lang="uk-UA" dirty="0" smtClean="0">
                <a:hlinkClick r:id="rId7"/>
              </a:rPr>
              <a:t>.</a:t>
            </a:r>
            <a:r>
              <a:rPr lang="en-US" dirty="0" smtClean="0">
                <a:hlinkClick r:id="rId7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 - </a:t>
            </a:r>
            <a:r>
              <a:rPr lang="ru-RU" dirty="0" err="1" smtClean="0"/>
              <a:t>збірка</a:t>
            </a:r>
            <a:r>
              <a:rPr lang="ru-RU" dirty="0" smtClean="0"/>
              <a:t> </a:t>
            </a:r>
            <a:r>
              <a:rPr lang="ru-RU" dirty="0" err="1" smtClean="0"/>
              <a:t>медіа-файлів</a:t>
            </a:r>
            <a:r>
              <a:rPr lang="ru-RU" dirty="0" smtClean="0"/>
              <a:t> (</a:t>
            </a:r>
            <a:r>
              <a:rPr lang="ru-RU" dirty="0" err="1" smtClean="0"/>
              <a:t>зображень</a:t>
            </a:r>
            <a:r>
              <a:rPr lang="ru-RU" dirty="0" smtClean="0"/>
              <a:t>, </a:t>
            </a:r>
            <a:r>
              <a:rPr lang="ru-RU" dirty="0" err="1" smtClean="0"/>
              <a:t>звуків</a:t>
            </a:r>
            <a:r>
              <a:rPr lang="ru-RU" dirty="0" smtClean="0"/>
              <a:t>, </a:t>
            </a:r>
            <a:r>
              <a:rPr lang="ru-RU" dirty="0" err="1" smtClean="0"/>
              <a:t>відео</a:t>
            </a:r>
            <a:r>
              <a:rPr lang="ru-RU" dirty="0" smtClean="0"/>
              <a:t>) </a:t>
            </a:r>
            <a:r>
              <a:rPr lang="ru-RU" dirty="0" err="1" smtClean="0"/>
              <a:t>різної</a:t>
            </a:r>
            <a:r>
              <a:rPr lang="ru-RU" dirty="0" smtClean="0"/>
              <a:t> тематики,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поповнювати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6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файлів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україномовних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 </a:t>
            </a:r>
            <a:r>
              <a:rPr lang="ru-RU" dirty="0" err="1" smtClean="0"/>
              <a:t>координують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Мета-Вікі</a:t>
            </a:r>
            <a:r>
              <a:rPr lang="ru-RU" dirty="0" smtClean="0"/>
              <a:t> (</a:t>
            </a:r>
            <a:r>
              <a:rPr lang="en-US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en-US" u="sng" dirty="0" smtClean="0">
                <a:hlinkClick r:id="rId8"/>
              </a:rPr>
              <a:t>meta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wikimedia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smtClean="0">
                <a:hlinkClick r:id="rId8"/>
              </a:rPr>
              <a:t>org</a:t>
            </a:r>
            <a:r>
              <a:rPr lang="ru-RU" dirty="0" smtClean="0"/>
              <a:t>) та </a:t>
            </a:r>
            <a:r>
              <a:rPr lang="ru-RU" dirty="0" err="1" smtClean="0"/>
              <a:t>Вікімедіа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(</a:t>
            </a:r>
            <a:r>
              <a:rPr lang="en-US" dirty="0" smtClean="0">
                <a:hlinkClick r:id="rId9"/>
              </a:rPr>
              <a:t>http</a:t>
            </a:r>
            <a:r>
              <a:rPr lang="ru-RU" dirty="0" smtClean="0">
                <a:hlinkClick r:id="rId9"/>
              </a:rPr>
              <a:t>://</a:t>
            </a:r>
            <a:r>
              <a:rPr lang="en-US" dirty="0" err="1" smtClean="0">
                <a:hlinkClick r:id="rId9"/>
              </a:rPr>
              <a:t>ua</a:t>
            </a:r>
            <a:r>
              <a:rPr lang="ru-RU" dirty="0" smtClean="0">
                <a:hlinkClick r:id="rId9"/>
              </a:rPr>
              <a:t>.</a:t>
            </a:r>
            <a:r>
              <a:rPr lang="en-US" dirty="0" err="1" smtClean="0">
                <a:hlinkClick r:id="rId9"/>
              </a:rPr>
              <a:t>wikimedia</a:t>
            </a:r>
            <a:r>
              <a:rPr lang="ru-RU" dirty="0" smtClean="0">
                <a:hlinkClick r:id="rId9"/>
              </a:rPr>
              <a:t>.</a:t>
            </a:r>
            <a:r>
              <a:rPr lang="en-US" dirty="0" smtClean="0">
                <a:hlinkClick r:id="rId9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1857364"/>
            <a:ext cx="8050213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E98B-3113-49F3-BEAE-F5D0440C3D5D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361950">
              <a:buNone/>
            </a:pPr>
            <a:r>
              <a:rPr lang="ru-RU" dirty="0" err="1" smtClean="0"/>
              <a:t>Вікісловник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wiktionary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</a:t>
            </a:r>
          </a:p>
          <a:p>
            <a:pPr marL="0" lvl="0" indent="361950">
              <a:buNone/>
            </a:pPr>
            <a:r>
              <a:rPr lang="ru-RU" dirty="0" err="1" smtClean="0"/>
              <a:t>Вікіпідручник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err="1" smtClean="0">
                <a:hlinkClick r:id="rId3"/>
              </a:rPr>
              <a:t>uk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wikibooks</a:t>
            </a:r>
            <a:r>
              <a:rPr lang="ru-RU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</a:t>
            </a:r>
          </a:p>
          <a:p>
            <a:pPr marL="0" lvl="0" indent="361950">
              <a:buNone/>
            </a:pPr>
            <a:r>
              <a:rPr lang="ru-RU" dirty="0" err="1" smtClean="0"/>
              <a:t>ВікіЦитати</a:t>
            </a:r>
            <a:r>
              <a:rPr lang="ru-RU" dirty="0" smtClean="0"/>
              <a:t> 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err="1" smtClean="0">
                <a:hlinkClick r:id="rId4"/>
              </a:rPr>
              <a:t>uk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wikiquote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org</a:t>
            </a:r>
            <a:endParaRPr lang="ru-RU" dirty="0" smtClean="0"/>
          </a:p>
          <a:p>
            <a:pPr marL="0" indent="361950">
              <a:buNone/>
            </a:pPr>
            <a:r>
              <a:rPr lang="ru-RU" dirty="0" err="1" smtClean="0"/>
              <a:t>ВікіВиди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species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wikimedia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org</a:t>
            </a:r>
            <a:r>
              <a:rPr lang="ru-RU" dirty="0" smtClean="0"/>
              <a:t>)</a:t>
            </a:r>
          </a:p>
          <a:p>
            <a:pPr marL="0" indent="361950">
              <a:buNone/>
            </a:pPr>
            <a:r>
              <a:rPr lang="ru-RU" dirty="0" err="1" smtClean="0"/>
              <a:t>ВікіНовини</a:t>
            </a:r>
            <a:r>
              <a:rPr lang="ru-RU" dirty="0" smtClean="0"/>
              <a:t> (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uk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wikinews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smtClean="0">
                <a:hlinkClick r:id="rId6"/>
              </a:rPr>
              <a:t>org</a:t>
            </a:r>
            <a:r>
              <a:rPr lang="ru-RU" dirty="0" smtClean="0"/>
              <a:t>) </a:t>
            </a:r>
          </a:p>
          <a:p>
            <a:pPr marL="0" indent="361950">
              <a:buNone/>
            </a:pPr>
            <a:r>
              <a:rPr lang="ru-RU" dirty="0" err="1" smtClean="0"/>
              <a:t>Вікісховище</a:t>
            </a:r>
            <a:r>
              <a:rPr lang="ru-RU" dirty="0" smtClean="0"/>
              <a:t> (</a:t>
            </a:r>
            <a:r>
              <a:rPr lang="en-US" dirty="0" smtClean="0">
                <a:hlinkClick r:id="rId7"/>
              </a:rPr>
              <a:t>http</a:t>
            </a:r>
            <a:r>
              <a:rPr lang="ru-RU" dirty="0" smtClean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commons</a:t>
            </a:r>
            <a:r>
              <a:rPr lang="ru-RU" dirty="0" smtClean="0">
                <a:hlinkClick r:id="rId7"/>
              </a:rPr>
              <a:t>.</a:t>
            </a:r>
            <a:r>
              <a:rPr lang="en-US" dirty="0" err="1" smtClean="0">
                <a:hlinkClick r:id="rId7"/>
              </a:rPr>
              <a:t>wikimedia</a:t>
            </a:r>
            <a:r>
              <a:rPr lang="uk-UA" dirty="0" smtClean="0">
                <a:hlinkClick r:id="rId7"/>
              </a:rPr>
              <a:t>.</a:t>
            </a:r>
            <a:r>
              <a:rPr lang="en-US" dirty="0" smtClean="0">
                <a:hlinkClick r:id="rId7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</a:t>
            </a:r>
          </a:p>
          <a:p>
            <a:pPr marL="0" indent="361950">
              <a:buNone/>
            </a:pP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україномовних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 </a:t>
            </a:r>
            <a:r>
              <a:rPr lang="ru-RU" dirty="0" err="1" smtClean="0"/>
              <a:t>координують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Мета-Вікі</a:t>
            </a:r>
            <a:r>
              <a:rPr lang="ru-RU" dirty="0" smtClean="0"/>
              <a:t> (</a:t>
            </a:r>
            <a:r>
              <a:rPr lang="en-US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en-US" u="sng" dirty="0" smtClean="0">
                <a:hlinkClick r:id="rId8"/>
              </a:rPr>
              <a:t>meta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wikimedia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smtClean="0">
                <a:hlinkClick r:id="rId8"/>
              </a:rPr>
              <a:t>org</a:t>
            </a:r>
            <a:r>
              <a:rPr lang="ru-RU" dirty="0" smtClean="0"/>
              <a:t>) та </a:t>
            </a:r>
            <a:r>
              <a:rPr lang="ru-RU" dirty="0" err="1" smtClean="0"/>
              <a:t>Вікімедіа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(</a:t>
            </a:r>
            <a:r>
              <a:rPr lang="en-US" dirty="0" smtClean="0">
                <a:hlinkClick r:id="rId9"/>
              </a:rPr>
              <a:t>http</a:t>
            </a:r>
            <a:r>
              <a:rPr lang="ru-RU" dirty="0" smtClean="0">
                <a:hlinkClick r:id="rId9"/>
              </a:rPr>
              <a:t>://</a:t>
            </a:r>
            <a:r>
              <a:rPr lang="en-US" dirty="0" err="1" smtClean="0">
                <a:hlinkClick r:id="rId9"/>
              </a:rPr>
              <a:t>ua</a:t>
            </a:r>
            <a:r>
              <a:rPr lang="ru-RU" dirty="0" smtClean="0">
                <a:hlinkClick r:id="rId9"/>
              </a:rPr>
              <a:t>.</a:t>
            </a:r>
            <a:r>
              <a:rPr lang="en-US" dirty="0" err="1" smtClean="0">
                <a:hlinkClick r:id="rId9"/>
              </a:rPr>
              <a:t>wikimedia</a:t>
            </a:r>
            <a:r>
              <a:rPr lang="ru-RU" dirty="0" smtClean="0">
                <a:hlinkClick r:id="rId9"/>
              </a:rPr>
              <a:t>.</a:t>
            </a:r>
            <a:r>
              <a:rPr lang="en-US" dirty="0" smtClean="0">
                <a:hlinkClick r:id="rId9"/>
              </a:rPr>
              <a:t>org</a:t>
            </a:r>
            <a:r>
              <a:rPr lang="ru-RU" dirty="0" smtClean="0"/>
              <a:t>).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0D92D-2FAC-4864-86E0-892DDDDA426F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357166"/>
            <a:ext cx="3429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61950" algn="ctr"/>
            <a:r>
              <a:rPr lang="ru-RU" dirty="0" err="1" smtClean="0"/>
              <a:t>Вікісловник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wiktionary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785925"/>
            <a:ext cx="4429156" cy="348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929190" y="357166"/>
            <a:ext cx="285752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61950" algn="ctr"/>
            <a:r>
              <a:rPr lang="ru-RU" dirty="0" err="1" smtClean="0"/>
              <a:t>Вікіпідручник</a:t>
            </a:r>
            <a:r>
              <a:rPr lang="ru-RU" dirty="0" smtClean="0"/>
              <a:t> 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err="1" smtClean="0">
                <a:hlinkClick r:id="rId4"/>
              </a:rPr>
              <a:t>uk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wikibooks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org</a:t>
            </a:r>
            <a:r>
              <a:rPr lang="ru-RU" dirty="0" smtClean="0"/>
              <a:t>)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88561" y="1785926"/>
            <a:ext cx="4529945" cy="347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E1F-1A0B-41BB-AC04-A9081D9F5210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357166"/>
            <a:ext cx="3429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ВікіЦитати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wikiquote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357166"/>
            <a:ext cx="33575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ВікіВиди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species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wikimedia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dirty="0" smtClean="0"/>
              <a:t>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1" y="1643050"/>
            <a:ext cx="457033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571612"/>
            <a:ext cx="43285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00C-80EE-43C8-B1DC-656924DB14B9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357166"/>
            <a:ext cx="3429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ВікіНовини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uk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wikinews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357166"/>
            <a:ext cx="36433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Вікісховище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commons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wikimedia</a:t>
            </a:r>
            <a:r>
              <a:rPr lang="uk-UA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1643050"/>
            <a:ext cx="4429156" cy="341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0123" y="1638279"/>
            <a:ext cx="4502422" cy="346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Освітні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</a:t>
            </a:r>
            <a:r>
              <a:rPr lang="ru-RU" dirty="0" err="1" smtClean="0"/>
              <a:t>Інтернету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44FC-9443-4F1F-8989-454129BAF375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361950">
              <a:buNone/>
            </a:pPr>
            <a:r>
              <a:rPr lang="ru-RU" dirty="0" smtClean="0"/>
              <a:t>Для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важливим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опанування</a:t>
            </a:r>
            <a:r>
              <a:rPr lang="ru-RU" dirty="0" smtClean="0"/>
              <a:t>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технологій</a:t>
            </a:r>
            <a:r>
              <a:rPr lang="ru-RU" dirty="0" smtClean="0"/>
              <a:t>,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застосовувати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у </a:t>
            </a:r>
            <a:r>
              <a:rPr lang="ru-RU" dirty="0" err="1" smtClean="0"/>
              <a:t>навчальній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професійній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r>
              <a:rPr lang="ru-RU" dirty="0" err="1" smtClean="0"/>
              <a:t>навички</a:t>
            </a:r>
            <a:r>
              <a:rPr lang="ru-RU" dirty="0" smtClean="0"/>
              <a:t> </a:t>
            </a:r>
            <a:r>
              <a:rPr lang="ru-RU" dirty="0" err="1" smtClean="0"/>
              <a:t>самостійного</a:t>
            </a:r>
            <a:r>
              <a:rPr lang="ru-RU" dirty="0" smtClean="0"/>
              <a:t>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потрібної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різноманітних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. Такими </a:t>
            </a:r>
            <a:r>
              <a:rPr lang="ru-RU" dirty="0" err="1" smtClean="0"/>
              <a:t>засобами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спеціально</a:t>
            </a:r>
            <a:r>
              <a:rPr lang="ru-RU" dirty="0" smtClean="0"/>
              <a:t> </a:t>
            </a:r>
            <a:r>
              <a:rPr lang="ru-RU" dirty="0" err="1" smtClean="0"/>
              <a:t>створені</a:t>
            </a:r>
            <a:r>
              <a:rPr lang="ru-RU" dirty="0" smtClean="0"/>
              <a:t> </a:t>
            </a:r>
            <a:r>
              <a:rPr lang="ru-RU" dirty="0" err="1" smtClean="0"/>
              <a:t>програмні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, </a:t>
            </a:r>
            <a:r>
              <a:rPr lang="ru-RU" dirty="0" err="1" smtClean="0"/>
              <a:t>доступні</a:t>
            </a:r>
            <a:r>
              <a:rPr lang="ru-RU" dirty="0" smtClean="0"/>
              <a:t> в </a:t>
            </a:r>
            <a:r>
              <a:rPr lang="ru-RU" dirty="0" err="1" smtClean="0"/>
              <a:t>мережі</a:t>
            </a:r>
            <a:r>
              <a:rPr lang="ru-RU" dirty="0" smtClean="0"/>
              <a:t> </a:t>
            </a:r>
            <a:r>
              <a:rPr lang="ru-RU" dirty="0" err="1" smtClean="0"/>
              <a:t>Інтернет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на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зарубіжних</a:t>
            </a:r>
            <a:r>
              <a:rPr lang="ru-RU" dirty="0" smtClean="0"/>
              <a:t> сайтах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корисними</a:t>
            </a:r>
            <a:r>
              <a:rPr lang="ru-RU" dirty="0" smtClean="0"/>
              <a:t> для </a:t>
            </a:r>
            <a:r>
              <a:rPr lang="ru-RU" dirty="0" err="1" smtClean="0"/>
              <a:t>поглиблення</a:t>
            </a:r>
            <a:r>
              <a:rPr lang="ru-RU" dirty="0" smtClean="0"/>
              <a:t> та </a:t>
            </a: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розв'язування</a:t>
            </a:r>
            <a:r>
              <a:rPr lang="ru-RU" dirty="0" smtClean="0"/>
              <a:t> </a:t>
            </a:r>
            <a:r>
              <a:rPr lang="ru-RU" dirty="0" err="1" smtClean="0"/>
              <a:t>різноманітних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C7F7-AA52-4CEC-8F54-361B9741C15C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357166"/>
            <a:ext cx="342902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Мета-Вікі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meta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wikimedia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357166"/>
            <a:ext cx="36433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ru-RU" dirty="0" err="1" smtClean="0"/>
              <a:t>Вікімедіа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err="1" smtClean="0">
                <a:hlinkClick r:id="rId3"/>
              </a:rPr>
              <a:t>ua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wikimedia</a:t>
            </a:r>
            <a:r>
              <a:rPr lang="ru-RU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1571611"/>
            <a:ext cx="4357718" cy="343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71612"/>
            <a:ext cx="443161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5B95A-11FB-4466-A8D1-AE76564FA596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44" y="1527048"/>
            <a:ext cx="8858312" cy="4830910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 smtClean="0"/>
              <a:t>технічні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зв'язку</a:t>
            </a:r>
            <a:r>
              <a:rPr lang="ru-RU" dirty="0" smtClean="0"/>
              <a:t> та </a:t>
            </a:r>
            <a:r>
              <a:rPr lang="ru-RU" dirty="0" err="1" smtClean="0"/>
              <a:t>передачі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стали основою для </a:t>
            </a:r>
            <a:r>
              <a:rPr lang="ru-RU" dirty="0" err="1" smtClean="0"/>
              <a:t>виникнення</a:t>
            </a:r>
            <a:r>
              <a:rPr lang="ru-RU" dirty="0" smtClean="0"/>
              <a:t> </a:t>
            </a:r>
            <a:r>
              <a:rPr lang="ru-RU" dirty="0" err="1" smtClean="0"/>
              <a:t>нової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- </a:t>
            </a:r>
            <a:r>
              <a:rPr lang="ru-RU" b="1" dirty="0" err="1" smtClean="0"/>
              <a:t>дистанційного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endParaRPr lang="uk-UA" dirty="0" smtClean="0"/>
          </a:p>
          <a:p>
            <a:pPr marL="0" indent="361950">
              <a:buNone/>
            </a:pPr>
            <a:r>
              <a:rPr lang="ru-RU" dirty="0" err="1" smtClean="0"/>
              <a:t>Така</a:t>
            </a:r>
            <a:r>
              <a:rPr lang="ru-RU" dirty="0" smtClean="0"/>
              <a:t> форма </a:t>
            </a:r>
            <a:r>
              <a:rPr lang="ru-RU" dirty="0" err="1" smtClean="0"/>
              <a:t>навчання</a:t>
            </a:r>
            <a:r>
              <a:rPr lang="ru-RU" dirty="0" smtClean="0"/>
              <a:t> повинна </a:t>
            </a:r>
            <a:r>
              <a:rPr lang="ru-RU" dirty="0" err="1" smtClean="0"/>
              <a:t>забезпечити</a:t>
            </a:r>
            <a:r>
              <a:rPr lang="ru-RU" dirty="0" smtClean="0"/>
              <a:t> </a:t>
            </a:r>
            <a:r>
              <a:rPr lang="ru-RU" dirty="0" err="1" smtClean="0"/>
              <a:t>учню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вибору</a:t>
            </a:r>
            <a:r>
              <a:rPr lang="ru-RU" dirty="0" smtClean="0"/>
              <a:t> </a:t>
            </a:r>
            <a:r>
              <a:rPr lang="ru-RU" dirty="0" err="1" smtClean="0"/>
              <a:t>місця</a:t>
            </a:r>
            <a:r>
              <a:rPr lang="ru-RU" dirty="0" smtClean="0"/>
              <a:t>, часу та темпу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отримання</a:t>
            </a:r>
            <a:r>
              <a:rPr lang="ru-RU" dirty="0" smtClean="0"/>
              <a:t> ним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консультацій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викладача</a:t>
            </a:r>
            <a:r>
              <a:rPr lang="ru-RU" dirty="0" smtClean="0"/>
              <a:t>, </a:t>
            </a:r>
            <a:r>
              <a:rPr lang="ru-RU" dirty="0" err="1" smtClean="0"/>
              <a:t>здійснення</a:t>
            </a:r>
            <a:r>
              <a:rPr lang="ru-RU" dirty="0" smtClean="0"/>
              <a:t> контролю за </a:t>
            </a:r>
            <a:r>
              <a:rPr lang="ru-RU" dirty="0" err="1" smtClean="0"/>
              <a:t>рівнем</a:t>
            </a:r>
            <a:r>
              <a:rPr lang="ru-RU" dirty="0" smtClean="0"/>
              <a:t>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система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впроваджується</a:t>
            </a:r>
            <a:r>
              <a:rPr lang="ru-RU" dirty="0" smtClean="0"/>
              <a:t> </a:t>
            </a:r>
            <a:r>
              <a:rPr lang="ru-RU" dirty="0" err="1" smtClean="0"/>
              <a:t>окремими</a:t>
            </a:r>
            <a:r>
              <a:rPr lang="ru-RU" dirty="0" smtClean="0"/>
              <a:t> </a:t>
            </a:r>
            <a:r>
              <a:rPr lang="ru-RU" dirty="0" err="1" smtClean="0"/>
              <a:t>навчальними</a:t>
            </a:r>
            <a:r>
              <a:rPr lang="ru-RU" dirty="0" smtClean="0"/>
              <a:t> закладами та </a:t>
            </a:r>
            <a:r>
              <a:rPr lang="ru-RU" dirty="0" err="1" smtClean="0"/>
              <a:t>бізнес-структурами</a:t>
            </a:r>
            <a:r>
              <a:rPr lang="ru-RU" dirty="0" smtClean="0"/>
              <a:t> як форма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вищої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, </a:t>
            </a:r>
            <a:r>
              <a:rPr lang="ru-RU" dirty="0" err="1" smtClean="0"/>
              <a:t>навчання</a:t>
            </a:r>
            <a:r>
              <a:rPr lang="ru-RU" dirty="0" smtClean="0"/>
              <a:t> персоналу,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людей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особливими</a:t>
            </a:r>
            <a:r>
              <a:rPr lang="ru-RU" dirty="0" smtClean="0"/>
              <a:t> потребами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r>
              <a:rPr lang="ru-RU" dirty="0" err="1" smtClean="0"/>
              <a:t>Розробляються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 та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відрізняються</a:t>
            </a:r>
            <a:r>
              <a:rPr lang="ru-RU" dirty="0" smtClean="0"/>
              <a:t> формою </a:t>
            </a:r>
            <a:r>
              <a:rPr lang="ru-RU" dirty="0" err="1" smtClean="0"/>
              <a:t>представлення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, способами </a:t>
            </a:r>
            <a:r>
              <a:rPr lang="ru-RU" dirty="0" err="1" smtClean="0"/>
              <a:t>організації</a:t>
            </a:r>
            <a:r>
              <a:rPr lang="ru-RU" dirty="0" smtClean="0"/>
              <a:t> контролю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2143116"/>
          <a:ext cx="8786874" cy="146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0BC6-91B0-4861-9B5B-F30C0311807B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44" y="1527048"/>
            <a:ext cx="8858312" cy="1616200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 smtClean="0"/>
              <a:t>експерименти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проблемна</a:t>
            </a:r>
            <a:r>
              <a:rPr lang="ru-RU" dirty="0" smtClean="0"/>
              <a:t> </a:t>
            </a:r>
            <a:r>
              <a:rPr lang="ru-RU" dirty="0" err="1" smtClean="0"/>
              <a:t>лабораторія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</a:t>
            </a:r>
            <a:r>
              <a:rPr lang="ru-RU" dirty="0" err="1" smtClean="0"/>
              <a:t>технічного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«</a:t>
            </a:r>
            <a:r>
              <a:rPr lang="ru-RU" dirty="0" err="1" smtClean="0"/>
              <a:t>Харківський</a:t>
            </a:r>
            <a:r>
              <a:rPr lang="ru-RU" dirty="0" smtClean="0"/>
              <a:t> </a:t>
            </a:r>
            <a:r>
              <a:rPr lang="ru-RU" dirty="0" err="1" smtClean="0"/>
              <a:t>політехнічний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» </a:t>
            </a:r>
            <a:r>
              <a:rPr lang="ru-RU" dirty="0" err="1" smtClean="0"/>
              <a:t>відкрила</a:t>
            </a:r>
            <a:r>
              <a:rPr lang="ru-RU" dirty="0" smtClean="0"/>
              <a:t> портал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НТУ «ХПІ»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kharkiv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edu</a:t>
            </a:r>
            <a:r>
              <a:rPr lang="ru-RU" dirty="0" smtClean="0"/>
              <a:t>) та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Відділом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проектування</a:t>
            </a:r>
            <a:r>
              <a:rPr lang="ru-RU" dirty="0" smtClean="0"/>
              <a:t>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технологій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АПН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запроваджує</a:t>
            </a:r>
            <a:r>
              <a:rPr lang="ru-RU" dirty="0" smtClean="0"/>
              <a:t> проект </a:t>
            </a:r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://2.</a:t>
            </a:r>
            <a:r>
              <a:rPr lang="en-US" u="sng" dirty="0" err="1" smtClean="0">
                <a:hlinkClick r:id="rId3"/>
              </a:rPr>
              <a:t>ukrintschool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moodle</a:t>
            </a:r>
            <a:r>
              <a:rPr lang="ru-RU" dirty="0" smtClean="0"/>
              <a:t>).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143248"/>
            <a:ext cx="5643570" cy="318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BA88C-D65E-4C78-9871-85988963E27B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361950">
              <a:buNone/>
            </a:pPr>
            <a:r>
              <a:rPr lang="ru-RU" dirty="0" smtClean="0"/>
              <a:t>У рамках проекту </a:t>
            </a:r>
            <a:r>
              <a:rPr lang="ru-RU" dirty="0" err="1" smtClean="0"/>
              <a:t>учням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проходження</a:t>
            </a:r>
            <a:r>
              <a:rPr lang="ru-RU" dirty="0" smtClean="0"/>
              <a:t> </a:t>
            </a:r>
            <a:r>
              <a:rPr lang="ru-RU" dirty="0" err="1" smtClean="0"/>
              <a:t>дистанційних</a:t>
            </a:r>
            <a:r>
              <a:rPr lang="ru-RU" dirty="0" smtClean="0"/>
              <a:t> </a:t>
            </a:r>
            <a:r>
              <a:rPr lang="ru-RU" dirty="0" err="1" smtClean="0"/>
              <a:t>курсів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, </a:t>
            </a:r>
            <a:r>
              <a:rPr lang="ru-RU" dirty="0" err="1" smtClean="0"/>
              <a:t>ознайомлення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теоретичним</a:t>
            </a:r>
            <a:r>
              <a:rPr lang="ru-RU" dirty="0" smtClean="0"/>
              <a:t> та </a:t>
            </a:r>
            <a:r>
              <a:rPr lang="ru-RU" dirty="0" err="1" smtClean="0"/>
              <a:t>ілюстративним</a:t>
            </a:r>
            <a:r>
              <a:rPr lang="ru-RU" dirty="0" smtClean="0"/>
              <a:t> </a:t>
            </a:r>
            <a:r>
              <a:rPr lang="ru-RU" dirty="0" err="1" smtClean="0"/>
              <a:t>матеріалом</a:t>
            </a:r>
            <a:r>
              <a:rPr lang="ru-RU" dirty="0" smtClean="0"/>
              <a:t>,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тестування</a:t>
            </a:r>
            <a:r>
              <a:rPr lang="ru-RU" dirty="0" smtClean="0"/>
              <a:t>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досягнень</a:t>
            </a:r>
            <a:r>
              <a:rPr lang="ru-RU" dirty="0" smtClean="0"/>
              <a:t>.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курсу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доступні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попередньої</a:t>
            </a:r>
            <a:r>
              <a:rPr lang="ru-RU" dirty="0" smtClean="0"/>
              <a:t> </a:t>
            </a:r>
            <a:r>
              <a:rPr lang="ru-RU" dirty="0" err="1" smtClean="0"/>
              <a:t>реєстрації</a:t>
            </a:r>
            <a:r>
              <a:rPr lang="ru-RU" dirty="0" smtClean="0"/>
              <a:t> (</a:t>
            </a:r>
            <a:r>
              <a:rPr lang="ru-RU" dirty="0" err="1" smtClean="0"/>
              <a:t>тестування</a:t>
            </a:r>
            <a:r>
              <a:rPr lang="ru-RU" dirty="0" smtClean="0"/>
              <a:t>, </a:t>
            </a:r>
            <a:r>
              <a:rPr lang="ru-RU" dirty="0" err="1" smtClean="0"/>
              <a:t>дискусійні</a:t>
            </a:r>
            <a:r>
              <a:rPr lang="ru-RU" dirty="0" smtClean="0"/>
              <a:t> </a:t>
            </a:r>
            <a:r>
              <a:rPr lang="ru-RU" dirty="0" err="1" smtClean="0"/>
              <a:t>семінари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.), доступ до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необмежений</a:t>
            </a:r>
            <a:r>
              <a:rPr lang="ru-RU" dirty="0" smtClean="0"/>
              <a:t> (</a:t>
            </a:r>
            <a:r>
              <a:rPr lang="ru-RU" dirty="0" err="1" smtClean="0"/>
              <a:t>текстові</a:t>
            </a:r>
            <a:r>
              <a:rPr lang="ru-RU" dirty="0" smtClean="0"/>
              <a:t> та </a:t>
            </a:r>
            <a:r>
              <a:rPr lang="ru-RU" dirty="0" err="1" smtClean="0"/>
              <a:t>мультимедійні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).</a:t>
            </a:r>
          </a:p>
          <a:p>
            <a:pPr marL="0" indent="361950">
              <a:buNone/>
            </a:pP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веб-сторінок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курсу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10 </a:t>
            </a:r>
            <a:r>
              <a:rPr lang="ru-RU" dirty="0" err="1" smtClean="0"/>
              <a:t>клас</a:t>
            </a:r>
            <a:r>
              <a:rPr lang="ru-RU" dirty="0" smtClean="0"/>
              <a:t> наведено на рисунку .</a:t>
            </a:r>
          </a:p>
        </p:txBody>
      </p:sp>
      <p:pic>
        <p:nvPicPr>
          <p:cNvPr id="8" name="Содержимое 7" descr="DSC03229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4000" contrast="17000"/>
          </a:blip>
          <a:stretch>
            <a:fillRect/>
          </a:stretch>
        </p:blipFill>
        <p:spPr>
          <a:xfrm>
            <a:off x="4572000" y="1785926"/>
            <a:ext cx="4357718" cy="31266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76FA-80CE-446B-BACE-EE33F305138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44" y="1527048"/>
            <a:ext cx="8858312" cy="4830910"/>
          </a:xfrm>
        </p:spPr>
        <p:txBody>
          <a:bodyPr>
            <a:normAutofit fontScale="92500"/>
          </a:bodyPr>
          <a:lstStyle/>
          <a:p>
            <a:pPr marL="0" indent="361950">
              <a:buNone/>
            </a:pPr>
            <a:r>
              <a:rPr lang="ru-RU" dirty="0" err="1" smtClean="0"/>
              <a:t>Зареєструватися</a:t>
            </a:r>
            <a:r>
              <a:rPr lang="ru-RU" dirty="0" smtClean="0"/>
              <a:t> для </a:t>
            </a:r>
            <a:r>
              <a:rPr lang="ru-RU" dirty="0" err="1" smtClean="0"/>
              <a:t>участі</a:t>
            </a:r>
            <a:r>
              <a:rPr lang="ru-RU" dirty="0" smtClean="0"/>
              <a:t> в </a:t>
            </a:r>
            <a:r>
              <a:rPr lang="ru-RU" dirty="0" err="1" smtClean="0"/>
              <a:t>проекті</a:t>
            </a:r>
            <a:r>
              <a:rPr lang="ru-RU" dirty="0" smtClean="0"/>
              <a:t> </a:t>
            </a:r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для </a:t>
            </a:r>
            <a:r>
              <a:rPr lang="ru-RU" dirty="0" err="1" smtClean="0"/>
              <a:t>проходження</a:t>
            </a:r>
            <a:r>
              <a:rPr lang="ru-RU" dirty="0" smtClean="0"/>
              <a:t> </a:t>
            </a:r>
            <a:r>
              <a:rPr lang="ru-RU" dirty="0" err="1" smtClean="0"/>
              <a:t>дистанційних</a:t>
            </a:r>
            <a:r>
              <a:rPr lang="ru-RU" dirty="0" smtClean="0"/>
              <a:t> </a:t>
            </a:r>
            <a:r>
              <a:rPr lang="ru-RU" dirty="0" err="1" smtClean="0"/>
              <a:t>курсів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Тест-портал «</a:t>
            </a:r>
            <a:r>
              <a:rPr lang="ru-RU" dirty="0" err="1" smtClean="0"/>
              <a:t>Справедливе</a:t>
            </a:r>
            <a:r>
              <a:rPr lang="ru-RU" dirty="0" smtClean="0"/>
              <a:t> </a:t>
            </a:r>
            <a:r>
              <a:rPr lang="ru-RU" dirty="0" err="1" smtClean="0"/>
              <a:t>оцінювання</a:t>
            </a:r>
            <a:r>
              <a:rPr lang="ru-RU" dirty="0" smtClean="0"/>
              <a:t>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testportal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err="1" smtClean="0">
                <a:hlinkClick r:id="rId2"/>
              </a:rPr>
              <a:t>dls</a:t>
            </a:r>
            <a:r>
              <a:rPr lang="ru-RU" dirty="0" smtClean="0"/>
              <a:t>). </a:t>
            </a:r>
          </a:p>
          <a:p>
            <a:pPr marL="0" indent="361950">
              <a:buNone/>
            </a:pPr>
            <a:r>
              <a:rPr lang="ru-RU" dirty="0" err="1" smtClean="0"/>
              <a:t>Власний</a:t>
            </a:r>
            <a:r>
              <a:rPr lang="ru-RU" dirty="0" smtClean="0"/>
              <a:t> проект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для </a:t>
            </a:r>
            <a:r>
              <a:rPr lang="ru-RU" dirty="0" err="1" smtClean="0"/>
              <a:t>вступників</a:t>
            </a:r>
            <a:r>
              <a:rPr lang="ru-RU" dirty="0" smtClean="0"/>
              <a:t>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 smtClean="0"/>
              <a:t>Сумський</a:t>
            </a:r>
            <a:r>
              <a:rPr lang="ru-RU" dirty="0" smtClean="0"/>
              <a:t>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університет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dl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sumdu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edu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вищі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заклади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</a:t>
            </a:r>
            <a:r>
              <a:rPr lang="ru-RU" dirty="0" err="1" smtClean="0"/>
              <a:t>організовані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на сайтах </a:t>
            </a:r>
            <a:r>
              <a:rPr lang="ru-RU" b="1" dirty="0" err="1" smtClean="0"/>
              <a:t>Дистанційне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у </a:t>
            </a:r>
            <a:r>
              <a:rPr lang="ru-RU" b="1" dirty="0" err="1" smtClean="0"/>
              <a:t>середній</a:t>
            </a:r>
            <a:r>
              <a:rPr lang="ru-RU" b="1" dirty="0" smtClean="0"/>
              <a:t> </a:t>
            </a:r>
            <a:r>
              <a:rPr lang="ru-RU" b="1" dirty="0" err="1" smtClean="0"/>
              <a:t>школі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dl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kpi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kharkov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ua</a:t>
            </a:r>
            <a:r>
              <a:rPr lang="ru-RU" dirty="0" smtClean="0"/>
              <a:t>), </a:t>
            </a:r>
            <a:r>
              <a:rPr lang="ru-RU" b="1" dirty="0" err="1" smtClean="0"/>
              <a:t>Дистанційне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інформаційним</a:t>
            </a:r>
            <a:r>
              <a:rPr lang="ru-RU" b="1" dirty="0" smtClean="0"/>
              <a:t> </a:t>
            </a:r>
            <a:r>
              <a:rPr lang="ru-RU" b="1" dirty="0" err="1" smtClean="0"/>
              <a:t>технологіям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it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study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ru</a:t>
            </a:r>
            <a:r>
              <a:rPr lang="ru-RU" dirty="0" smtClean="0"/>
              <a:t>),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в </a:t>
            </a:r>
            <a:r>
              <a:rPr lang="ru-RU" b="1" dirty="0" err="1" smtClean="0"/>
              <a:t>Інтернеті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dirty="0" smtClean="0">
                <a:hlinkClick r:id="rId6"/>
              </a:rPr>
              <a:t>http</a:t>
            </a:r>
            <a:r>
              <a:rPr lang="ru-RU" dirty="0" smtClean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lessons</a:t>
            </a:r>
            <a:r>
              <a:rPr lang="ru-RU" dirty="0" smtClean="0">
                <a:hlinkClick r:id="rId6"/>
              </a:rPr>
              <a:t>-</a:t>
            </a:r>
            <a:r>
              <a:rPr lang="en-US" dirty="0" err="1" smtClean="0">
                <a:hlinkClick r:id="rId6"/>
              </a:rPr>
              <a:t>tva</a:t>
            </a:r>
            <a:r>
              <a:rPr lang="ru-RU" dirty="0" smtClean="0">
                <a:hlinkClick r:id="rId6"/>
              </a:rPr>
              <a:t>.</a:t>
            </a:r>
            <a:r>
              <a:rPr lang="en-US" dirty="0" smtClean="0">
                <a:hlinkClick r:id="rId6"/>
              </a:rPr>
              <a:t>info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6228D-5EDD-488D-B522-58165E85DCA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928802"/>
            <a:ext cx="440848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08525" y="2000250"/>
            <a:ext cx="44354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42844" y="1000108"/>
            <a:ext cx="44291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Навчання</a:t>
            </a:r>
            <a:r>
              <a:rPr lang="ru-RU" b="1" dirty="0" smtClean="0"/>
              <a:t> в </a:t>
            </a:r>
            <a:r>
              <a:rPr lang="ru-RU" b="1" dirty="0" err="1" smtClean="0"/>
              <a:t>Інтернеті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lessons</a:t>
            </a:r>
            <a:r>
              <a:rPr lang="ru-RU" dirty="0" smtClean="0">
                <a:hlinkClick r:id="rId4"/>
              </a:rPr>
              <a:t>-</a:t>
            </a:r>
            <a:r>
              <a:rPr lang="en-US" dirty="0" err="1" smtClean="0">
                <a:hlinkClick r:id="rId4"/>
              </a:rPr>
              <a:t>tva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info</a:t>
            </a:r>
            <a:r>
              <a:rPr lang="ru-RU" dirty="0" smtClean="0"/>
              <a:t>)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4844" y="1000108"/>
            <a:ext cx="442915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Дистанційне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інформаційним</a:t>
            </a:r>
            <a:r>
              <a:rPr lang="ru-RU" b="1" dirty="0" smtClean="0"/>
              <a:t> </a:t>
            </a:r>
            <a:r>
              <a:rPr lang="ru-RU" b="1" dirty="0" err="1" smtClean="0"/>
              <a:t>технологіям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it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study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ru</a:t>
            </a:r>
            <a:r>
              <a:rPr lang="uk-UA" u="sng" dirty="0" smtClean="0"/>
              <a:t> </a:t>
            </a:r>
            <a:r>
              <a:rPr lang="uk-UA" u="sng" dirty="0" smtClean="0">
                <a:solidFill>
                  <a:schemeClr val="tx1"/>
                </a:solidFill>
              </a:rPr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DD61E-6ED4-43C1-BF3B-EAB4F9BA3196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000108"/>
            <a:ext cx="442915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Сумського</a:t>
            </a:r>
            <a:r>
              <a:rPr lang="ru-RU" dirty="0" smtClean="0"/>
              <a:t> державного </a:t>
            </a:r>
            <a:r>
              <a:rPr lang="ru-RU" dirty="0" err="1" smtClean="0"/>
              <a:t>університету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sumdu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edu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4844" y="1000108"/>
            <a:ext cx="442915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Тест-портал «</a:t>
            </a:r>
            <a:r>
              <a:rPr lang="ru-RU" dirty="0" err="1" smtClean="0"/>
              <a:t>Справедливе</a:t>
            </a:r>
            <a:r>
              <a:rPr lang="ru-RU" dirty="0" smtClean="0"/>
              <a:t> </a:t>
            </a:r>
            <a:r>
              <a:rPr lang="ru-RU" dirty="0" err="1" smtClean="0"/>
              <a:t>оцінювання</a:t>
            </a:r>
            <a:r>
              <a:rPr lang="ru-RU" dirty="0" smtClean="0"/>
              <a:t>»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testportal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dls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3115"/>
            <a:ext cx="4357718" cy="346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2143116"/>
            <a:ext cx="422027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Вебінари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B83A-B4C1-4C94-A74E-743E758015D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44" y="1371600"/>
            <a:ext cx="4429156" cy="4986358"/>
          </a:xfrm>
        </p:spPr>
        <p:txBody>
          <a:bodyPr>
            <a:normAutofit fontScale="62500" lnSpcReduction="20000"/>
          </a:bodyPr>
          <a:lstStyle/>
          <a:p>
            <a:pPr marL="0" indent="361950">
              <a:buNone/>
            </a:pP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форм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участь у </a:t>
            </a:r>
            <a:r>
              <a:rPr lang="ru-RU" dirty="0" err="1" smtClean="0"/>
              <a:t>вебінарах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web</a:t>
            </a:r>
            <a:r>
              <a:rPr lang="ru-RU" i="1" dirty="0" smtClean="0"/>
              <a:t> - </a:t>
            </a:r>
            <a:r>
              <a:rPr lang="ru-RU" dirty="0" err="1" smtClean="0"/>
              <a:t>павутина</a:t>
            </a:r>
            <a:r>
              <a:rPr lang="ru-RU" dirty="0" smtClean="0"/>
              <a:t>,</a:t>
            </a:r>
            <a:r>
              <a:rPr lang="ru-RU" i="1" dirty="0" smtClean="0"/>
              <a:t> </a:t>
            </a:r>
            <a:r>
              <a:rPr lang="en-US" i="1" dirty="0" smtClean="0"/>
              <a:t>seminar</a:t>
            </a:r>
            <a:r>
              <a:rPr lang="ru-RU" dirty="0" smtClean="0"/>
              <a:t> - </a:t>
            </a:r>
            <a:r>
              <a:rPr lang="ru-RU" dirty="0" err="1" smtClean="0"/>
              <a:t>семінар</a:t>
            </a:r>
            <a:r>
              <a:rPr lang="ru-RU" dirty="0" smtClean="0"/>
              <a:t>, </a:t>
            </a:r>
            <a:r>
              <a:rPr lang="ru-RU" dirty="0" err="1" smtClean="0"/>
              <a:t>конференція</a:t>
            </a:r>
            <a:r>
              <a:rPr lang="ru-RU" dirty="0" smtClean="0"/>
              <a:t> </a:t>
            </a:r>
            <a:r>
              <a:rPr lang="ru-RU" dirty="0" err="1" smtClean="0"/>
              <a:t>фахівців</a:t>
            </a:r>
            <a:r>
              <a:rPr lang="ru-RU" dirty="0" smtClean="0"/>
              <a:t>). </a:t>
            </a:r>
            <a:r>
              <a:rPr lang="ru-RU" b="1" dirty="0" err="1" smtClean="0"/>
              <a:t>Вебінар</a:t>
            </a:r>
            <a:r>
              <a:rPr lang="ru-RU" b="1" dirty="0" smtClean="0"/>
              <a:t> - </a:t>
            </a:r>
            <a:r>
              <a:rPr lang="ru-RU" b="1" dirty="0" err="1" smtClean="0"/>
              <a:t>це</a:t>
            </a:r>
            <a:r>
              <a:rPr lang="ru-RU" b="1" dirty="0" smtClean="0"/>
              <a:t> «</a:t>
            </a:r>
            <a:r>
              <a:rPr lang="ru-RU" b="1" dirty="0" err="1" smtClean="0"/>
              <a:t>віртуальний</a:t>
            </a:r>
            <a:r>
              <a:rPr lang="ru-RU" b="1" dirty="0" smtClean="0"/>
              <a:t>»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семінар</a:t>
            </a:r>
            <a:r>
              <a:rPr lang="ru-RU" b="1" i="1" dirty="0" smtClean="0"/>
              <a:t>, </a:t>
            </a:r>
            <a:r>
              <a:rPr lang="ru-RU" b="1" i="1" dirty="0" err="1" smtClean="0"/>
              <a:t>організований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використанням</a:t>
            </a:r>
            <a:r>
              <a:rPr lang="ru-RU" b="1" i="1" dirty="0" smtClean="0"/>
              <a:t> </a:t>
            </a:r>
            <a:r>
              <a:rPr lang="ru-RU" b="1" i="1" dirty="0" err="1" smtClean="0"/>
              <a:t>Інтернет</a:t>
            </a:r>
            <a:r>
              <a:rPr lang="ru-RU" b="1" i="1" dirty="0" smtClean="0"/>
              <a:t>- </a:t>
            </a:r>
            <a:r>
              <a:rPr lang="ru-RU" b="1" i="1" dirty="0" err="1" smtClean="0"/>
              <a:t>технологій</a:t>
            </a:r>
            <a:r>
              <a:rPr lang="ru-RU" i="1" dirty="0" smtClean="0"/>
              <a:t>. </a:t>
            </a:r>
          </a:p>
          <a:p>
            <a:pPr marL="0" indent="361950">
              <a:buNone/>
            </a:pPr>
            <a:r>
              <a:rPr lang="ru-RU" dirty="0" err="1" smtClean="0"/>
              <a:t>Вебінари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в </a:t>
            </a:r>
            <a:r>
              <a:rPr lang="ru-RU" dirty="0" err="1" smtClean="0"/>
              <a:t>режимі</a:t>
            </a:r>
            <a:r>
              <a:rPr lang="ru-RU" dirty="0" smtClean="0"/>
              <a:t> реального часу як </a:t>
            </a:r>
            <a:r>
              <a:rPr lang="ru-RU" dirty="0" err="1" smtClean="0"/>
              <a:t>телеконференції</a:t>
            </a:r>
            <a:r>
              <a:rPr lang="ru-RU" dirty="0" smtClean="0"/>
              <a:t>, у </a:t>
            </a:r>
            <a:r>
              <a:rPr lang="ru-RU" dirty="0" err="1" smtClean="0"/>
              <a:t>ході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виступати</a:t>
            </a:r>
            <a:r>
              <a:rPr lang="ru-RU" dirty="0" smtClean="0"/>
              <a:t> </a:t>
            </a:r>
            <a:r>
              <a:rPr lang="ru-RU" dirty="0" err="1" smtClean="0"/>
              <a:t>доповідачі</a:t>
            </a:r>
            <a:r>
              <a:rPr lang="ru-RU" dirty="0" smtClean="0"/>
              <a:t>, </a:t>
            </a:r>
            <a:r>
              <a:rPr lang="ru-RU" dirty="0" err="1" smtClean="0"/>
              <a:t>демонструватися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(</a:t>
            </a:r>
            <a:r>
              <a:rPr lang="ru-RU" dirty="0" err="1" smtClean="0"/>
              <a:t>документи</a:t>
            </a:r>
            <a:r>
              <a:rPr lang="ru-RU" dirty="0" smtClean="0"/>
              <a:t>, </a:t>
            </a:r>
            <a:r>
              <a:rPr lang="ru-RU" dirty="0" err="1" smtClean="0"/>
              <a:t>презентації</a:t>
            </a:r>
            <a:r>
              <a:rPr lang="ru-RU" dirty="0" smtClean="0"/>
              <a:t>, </a:t>
            </a:r>
            <a:r>
              <a:rPr lang="ru-RU" dirty="0" err="1" smtClean="0"/>
              <a:t>відео</a:t>
            </a:r>
            <a:r>
              <a:rPr lang="ru-RU" dirty="0" smtClean="0"/>
              <a:t>- та </a:t>
            </a:r>
            <a:r>
              <a:rPr lang="ru-RU" dirty="0" err="1" smtClean="0"/>
              <a:t>аудіоматеріали</a:t>
            </a:r>
            <a:r>
              <a:rPr lang="ru-RU" dirty="0" smtClean="0"/>
              <a:t>, </a:t>
            </a:r>
            <a:r>
              <a:rPr lang="ru-RU" dirty="0" err="1" smtClean="0"/>
              <a:t>мультимедійні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</a:t>
            </a:r>
            <a:r>
              <a:rPr lang="ru-RU" i="1" dirty="0" err="1" smtClean="0"/>
              <a:t>тощо</a:t>
            </a:r>
            <a:r>
              <a:rPr lang="ru-RU" i="1" dirty="0" smtClean="0"/>
              <a:t>), </a:t>
            </a:r>
            <a:r>
              <a:rPr lang="ru-RU" dirty="0" err="1" smtClean="0"/>
              <a:t>здійснюватися</a:t>
            </a:r>
            <a:r>
              <a:rPr lang="ru-RU" dirty="0" smtClean="0"/>
              <a:t> </a:t>
            </a:r>
            <a:r>
              <a:rPr lang="ru-RU" dirty="0" err="1" smtClean="0"/>
              <a:t>опитування</a:t>
            </a:r>
            <a:r>
              <a:rPr lang="ru-RU" dirty="0" smtClean="0"/>
              <a:t>, </a:t>
            </a:r>
            <a:r>
              <a:rPr lang="ru-RU" dirty="0" err="1" smtClean="0"/>
              <a:t>тестування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інтерактивні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. </a:t>
            </a:r>
            <a:r>
              <a:rPr lang="ru-RU" dirty="0" err="1" smtClean="0"/>
              <a:t>Хід</a:t>
            </a:r>
            <a:r>
              <a:rPr lang="ru-RU" dirty="0" smtClean="0"/>
              <a:t> </a:t>
            </a:r>
            <a:r>
              <a:rPr lang="ru-RU" dirty="0" err="1" smtClean="0"/>
              <a:t>вебінару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записаний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збережений</a:t>
            </a:r>
            <a:r>
              <a:rPr lang="ru-RU" dirty="0" smtClean="0"/>
              <a:t> для </a:t>
            </a:r>
            <a:r>
              <a:rPr lang="ru-RU" dirty="0" err="1" smtClean="0"/>
              <a:t>подальшого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у </a:t>
            </a:r>
            <a:r>
              <a:rPr lang="ru-RU" dirty="0" err="1" smtClean="0"/>
              <a:t>традиційному</a:t>
            </a:r>
            <a:r>
              <a:rPr lang="ru-RU" dirty="0" smtClean="0"/>
              <a:t> очному та </a:t>
            </a:r>
            <a:r>
              <a:rPr lang="ru-RU" dirty="0" err="1" smtClean="0"/>
              <a:t>дистанційному</a:t>
            </a:r>
            <a:r>
              <a:rPr lang="ru-RU" dirty="0" smtClean="0"/>
              <a:t>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процесі</a:t>
            </a:r>
            <a:r>
              <a:rPr lang="ru-RU" dirty="0" smtClean="0"/>
              <a:t>.</a:t>
            </a:r>
          </a:p>
          <a:p>
            <a:pPr marL="0" indent="361950">
              <a:buNone/>
            </a:pPr>
            <a:r>
              <a:rPr lang="ru-RU" dirty="0" smtClean="0"/>
              <a:t>На </a:t>
            </a:r>
            <a:r>
              <a:rPr lang="ru-RU" dirty="0" err="1" smtClean="0"/>
              <a:t>порталі</a:t>
            </a:r>
            <a:r>
              <a:rPr lang="ru-RU" dirty="0" smtClean="0"/>
              <a:t> </a:t>
            </a: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НТУ «ХПІ»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kharkiv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edu</a:t>
            </a:r>
            <a:r>
              <a:rPr lang="ru-RU" dirty="0" smtClean="0"/>
              <a:t>) </a:t>
            </a:r>
            <a:r>
              <a:rPr lang="ru-RU" dirty="0" err="1" smtClean="0"/>
              <a:t>запропонована</a:t>
            </a:r>
            <a:r>
              <a:rPr lang="ru-RU" dirty="0" smtClean="0"/>
              <a:t> </a:t>
            </a:r>
            <a:r>
              <a:rPr lang="ru-RU" dirty="0" err="1" smtClean="0"/>
              <a:t>добірка</a:t>
            </a:r>
            <a:r>
              <a:rPr lang="ru-RU" dirty="0" smtClean="0"/>
              <a:t> </a:t>
            </a:r>
            <a:r>
              <a:rPr lang="ru-RU" dirty="0" err="1" smtClean="0"/>
              <a:t>записів</a:t>
            </a:r>
            <a:r>
              <a:rPr lang="ru-RU" dirty="0" smtClean="0"/>
              <a:t> </a:t>
            </a:r>
            <a:r>
              <a:rPr lang="ru-RU" dirty="0" err="1" smtClean="0"/>
              <a:t>вебінарів</a:t>
            </a:r>
            <a:r>
              <a:rPr lang="ru-RU" dirty="0" smtClean="0"/>
              <a:t> для </a:t>
            </a:r>
            <a:r>
              <a:rPr lang="ru-RU" dirty="0" err="1" smtClean="0"/>
              <a:t>школярів</a:t>
            </a:r>
            <a:r>
              <a:rPr lang="ru-RU" dirty="0" smtClean="0"/>
              <a:t>. </a:t>
            </a:r>
          </a:p>
          <a:p>
            <a:pPr marL="0" indent="36195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71611"/>
            <a:ext cx="4429156" cy="36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6D943-413F-4E07-806E-A8A79A18EAC8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361950">
              <a:buNone/>
            </a:pPr>
            <a:r>
              <a:rPr lang="ru-RU" dirty="0" smtClean="0"/>
              <a:t>Для </a:t>
            </a:r>
            <a:r>
              <a:rPr lang="ru-RU" dirty="0" err="1" smtClean="0"/>
              <a:t>допомоги</a:t>
            </a:r>
            <a:r>
              <a:rPr lang="ru-RU" dirty="0" smtClean="0"/>
              <a:t> у </a:t>
            </a:r>
            <a:r>
              <a:rPr lang="ru-RU" dirty="0" err="1" smtClean="0"/>
              <a:t>вивченні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розроблені</a:t>
            </a:r>
            <a:r>
              <a:rPr lang="ru-RU" dirty="0" smtClean="0"/>
              <a:t> </a:t>
            </a:r>
            <a:r>
              <a:rPr lang="ru-RU" dirty="0" err="1" smtClean="0"/>
              <a:t>сайти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</a:t>
            </a:r>
            <a:r>
              <a:rPr lang="ru-RU" dirty="0" err="1" smtClean="0"/>
              <a:t>добірки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предмета.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вивченню</a:t>
            </a:r>
            <a:r>
              <a:rPr lang="ru-RU" dirty="0" smtClean="0"/>
              <a:t>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сайти</a:t>
            </a:r>
            <a:r>
              <a:rPr lang="ru-RU" dirty="0" smtClean="0"/>
              <a:t>:</a:t>
            </a:r>
          </a:p>
          <a:p>
            <a:pPr marL="0" indent="361950">
              <a:buNone/>
            </a:pPr>
            <a:r>
              <a:rPr lang="ru-RU" dirty="0" err="1" smtClean="0"/>
              <a:t>фізиці</a:t>
            </a:r>
            <a:r>
              <a:rPr lang="ru-RU" dirty="0" smtClean="0"/>
              <a:t> - </a:t>
            </a:r>
            <a:r>
              <a:rPr lang="ru-RU" dirty="0" err="1" smtClean="0"/>
              <a:t>Шкільна</a:t>
            </a:r>
            <a:r>
              <a:rPr lang="ru-RU" dirty="0" smtClean="0"/>
              <a:t> </a:t>
            </a:r>
            <a:r>
              <a:rPr lang="ru-RU" dirty="0" err="1" smtClean="0"/>
              <a:t>фізика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sp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bdpu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36195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91922"/>
            <a:ext cx="4038600" cy="444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Физика</a:t>
            </a:r>
            <a:r>
              <a:rPr lang="ru-RU" b="1" dirty="0" smtClean="0"/>
              <a:t> </a:t>
            </a:r>
            <a:r>
              <a:rPr lang="ru-RU" dirty="0" smtClean="0"/>
              <a:t>в</a:t>
            </a:r>
            <a:r>
              <a:rPr lang="ru-RU" b="1" dirty="0" smtClean="0"/>
              <a:t> </a:t>
            </a:r>
            <a:r>
              <a:rPr lang="ru-RU" dirty="0" err="1" smtClean="0"/>
              <a:t>анимациях</a:t>
            </a:r>
            <a:r>
              <a:rPr lang="ru-RU" dirty="0" smtClean="0"/>
              <a:t> 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physics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nad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ru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2D491-2733-4B61-ADC5-3FC95FED6C8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36195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421744"/>
            <a:ext cx="5286412" cy="49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2B076-4E87-41D1-9FBD-309273F0B37E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42844" y="1785926"/>
            <a:ext cx="44285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572000" y="1571612"/>
            <a:ext cx="4429156" cy="422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214282" y="357166"/>
            <a:ext cx="4040188" cy="7334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>
                <a:solidFill>
                  <a:schemeClr val="tx1"/>
                </a:solidFill>
              </a:rPr>
              <a:t>Math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>
                <a:solidFill>
                  <a:schemeClr val="tx1"/>
                </a:solidFill>
              </a:rPr>
              <a:t>ru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математика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u="sng">
                <a:solidFill>
                  <a:schemeClr val="tx1"/>
                </a:solidFill>
                <a:hlinkClick r:id="rId4"/>
              </a:rPr>
              <a:t>http</a:t>
            </a:r>
            <a:r>
              <a:rPr lang="ru-RU" u="sng" dirty="0">
                <a:solidFill>
                  <a:schemeClr val="tx1"/>
                </a:solidFill>
                <a:hlinkClick r:id="rId4"/>
              </a:rPr>
              <a:t>://</a:t>
            </a:r>
            <a:r>
              <a:rPr u="sng">
                <a:solidFill>
                  <a:schemeClr val="tx1"/>
                </a:solidFill>
                <a:hlinkClick r:id="rId4"/>
              </a:rPr>
              <a:t>math</a:t>
            </a:r>
            <a:r>
              <a:rPr lang="ru-RU" u="sng" dirty="0">
                <a:solidFill>
                  <a:schemeClr val="tx1"/>
                </a:solidFill>
                <a:hlinkClick r:id="rId4"/>
              </a:rPr>
              <a:t>.</a:t>
            </a:r>
            <a:r>
              <a:rPr u="sng">
                <a:solidFill>
                  <a:schemeClr val="tx1"/>
                </a:solidFill>
                <a:hlinkClick r:id="rId4"/>
              </a:rPr>
              <a:t>ru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4857752" y="285728"/>
            <a:ext cx="4143406" cy="7318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Математика для </a:t>
            </a:r>
            <a:r>
              <a:rPr lang="ru-RU" dirty="0" err="1" smtClean="0"/>
              <a:t>школи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formula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co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3561-31F5-4107-8493-14190A368A66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378621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85000"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Webmath.ru (</a:t>
            </a:r>
            <a:r>
              <a:rPr kumimoji="0" lang="en-US" sz="25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http://www.webmath.ru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1625" y="1811425"/>
            <a:ext cx="4038600" cy="38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algn="ctr"/>
            <a:r>
              <a:rPr lang="ru-RU" sz="2400" dirty="0" err="1" smtClean="0"/>
              <a:t>Хімічний</a:t>
            </a:r>
            <a:r>
              <a:rPr lang="ru-RU" sz="2400" dirty="0" smtClean="0"/>
              <a:t> портал (</a:t>
            </a:r>
            <a:r>
              <a:rPr lang="en-US" sz="2400" u="sng" dirty="0" smtClean="0">
                <a:hlinkClick r:id="rId4"/>
              </a:rPr>
              <a:t>http</a:t>
            </a:r>
            <a:r>
              <a:rPr lang="ru-RU" sz="2400" u="sng" dirty="0" smtClean="0">
                <a:hlinkClick r:id="rId4"/>
              </a:rPr>
              <a:t>://</a:t>
            </a:r>
            <a:r>
              <a:rPr lang="en-US" sz="2400" u="sng" dirty="0" smtClean="0">
                <a:hlinkClick r:id="rId4"/>
              </a:rPr>
              <a:t>www</a:t>
            </a:r>
            <a:r>
              <a:rPr lang="ru-RU" sz="2400" u="sng" dirty="0" smtClean="0">
                <a:hlinkClick r:id="rId4"/>
              </a:rPr>
              <a:t>.</a:t>
            </a:r>
            <a:r>
              <a:rPr lang="en-US" sz="2400" u="sng" dirty="0" err="1" smtClean="0">
                <a:hlinkClick r:id="rId4"/>
              </a:rPr>
              <a:t>chemportal</a:t>
            </a:r>
            <a:r>
              <a:rPr lang="ru-RU" sz="2400" u="sng" dirty="0" smtClean="0">
                <a:hlinkClick r:id="rId4"/>
              </a:rPr>
              <a:t>.</a:t>
            </a:r>
            <a:r>
              <a:rPr lang="en-US" sz="2400" u="sng" dirty="0" smtClean="0">
                <a:hlinkClick r:id="rId4"/>
              </a:rPr>
              <a:t>org</a:t>
            </a:r>
            <a:r>
              <a:rPr lang="ru-RU" sz="2400" u="sng" dirty="0" smtClean="0">
                <a:hlinkClick r:id="rId4"/>
              </a:rPr>
              <a:t>.</a:t>
            </a:r>
            <a:r>
              <a:rPr lang="en-US" sz="2400" u="sng" dirty="0" err="1" smtClean="0">
                <a:hlinkClick r:id="rId4"/>
              </a:rPr>
              <a:t>ua</a:t>
            </a:r>
            <a:r>
              <a:rPr lang="ru-RU" sz="2400" dirty="0" smtClean="0"/>
              <a:t>)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08595"/>
            <a:ext cx="4038600" cy="380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160A-F807-4E1C-9E94-7B7609CD9982}" type="datetime1">
              <a:rPr lang="uk-UA" smtClean="0"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46FA0-D732-46C8-BB68-FA8F5E8E16B7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282" y="142852"/>
            <a:ext cx="4143404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2400" dirty="0" err="1" smtClean="0"/>
              <a:t>Віртуальна</a:t>
            </a:r>
            <a:r>
              <a:rPr lang="ru-RU" sz="2400" dirty="0" smtClean="0"/>
              <a:t> </a:t>
            </a:r>
            <a:r>
              <a:rPr lang="ru-RU" sz="2400" dirty="0" err="1" smtClean="0"/>
              <a:t>хімічна</a:t>
            </a:r>
            <a:r>
              <a:rPr lang="ru-RU" sz="2400" dirty="0" smtClean="0"/>
              <a:t> школа (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ru-RU" sz="2400" u="sng" dirty="0" smtClean="0">
                <a:hlinkClick r:id="rId2"/>
              </a:rPr>
              <a:t>://</a:t>
            </a:r>
            <a:r>
              <a:rPr lang="en-US" sz="2400" u="sng" dirty="0" err="1" smtClean="0">
                <a:hlinkClick r:id="rId2"/>
              </a:rPr>
              <a:t>maratakm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narod</a:t>
            </a:r>
            <a:r>
              <a:rPr lang="ru-RU" sz="2400" u="sng" dirty="0" smtClean="0">
                <a:hlinkClick r:id="rId2"/>
              </a:rPr>
              <a:t>.</a:t>
            </a:r>
            <a:r>
              <a:rPr lang="en-US" sz="2400" u="sng" dirty="0" err="1" smtClean="0">
                <a:hlinkClick r:id="rId2"/>
              </a:rPr>
              <a:t>ru</a:t>
            </a:r>
            <a:r>
              <a:rPr lang="ru-RU" sz="2400" dirty="0" smtClean="0"/>
              <a:t>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6" y="214290"/>
            <a:ext cx="4286280" cy="8996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>
              <a:buNone/>
            </a:pPr>
            <a:r>
              <a:rPr lang="en-US" sz="2400" dirty="0" smtClean="0"/>
              <a:t>College</a:t>
            </a:r>
            <a:r>
              <a:rPr lang="ru-RU" sz="2400" dirty="0" smtClean="0"/>
              <a:t>.</a:t>
            </a:r>
            <a:r>
              <a:rPr lang="en-US" sz="2400" dirty="0" err="1" smtClean="0"/>
              <a:t>ru</a:t>
            </a:r>
            <a:r>
              <a:rPr lang="ru-RU" sz="2400" dirty="0" smtClean="0"/>
              <a:t>: </a:t>
            </a:r>
            <a:r>
              <a:rPr lang="ru-RU" sz="2400" dirty="0" err="1" smtClean="0"/>
              <a:t>хімія</a:t>
            </a:r>
            <a:r>
              <a:rPr lang="ru-RU" sz="2400" dirty="0" smtClean="0"/>
              <a:t> (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ru-RU" sz="2400" u="sng" dirty="0" smtClean="0">
                <a:hlinkClick r:id="rId3"/>
              </a:rPr>
              <a:t>://</a:t>
            </a:r>
            <a:r>
              <a:rPr lang="en-US" sz="2400" u="sng" dirty="0" smtClean="0">
                <a:hlinkClick r:id="rId3"/>
              </a:rPr>
              <a:t>chemistry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ru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1625" y="1813265"/>
            <a:ext cx="4038600" cy="379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809009"/>
            <a:ext cx="4038600" cy="380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224</TotalTime>
  <Words>2641</Words>
  <Application>Microsoft Office PowerPoint</Application>
  <PresentationFormat>Экран (4:3)</PresentationFormat>
  <Paragraphs>261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Официальная</vt:lpstr>
      <vt:lpstr>Вивчаємо інформатику</vt:lpstr>
      <vt:lpstr>Розділ 4 Програмні засоби навчального призначення. Інформаційні технології у навчанні</vt:lpstr>
      <vt:lpstr>4.2. Навчання в Інтернеті</vt:lpstr>
      <vt:lpstr>Освітні ресурси Інтернету</vt:lpstr>
      <vt:lpstr>Слайд 5</vt:lpstr>
      <vt:lpstr>Физика в анимациях  (http://physics.nad.ru)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Підготовка до участі в олімпіадах</vt:lpstr>
      <vt:lpstr>Сайт Інформатика для всіх (http://allinf.at.ua)</vt:lpstr>
      <vt:lpstr>Сайт Internet4Classrooms</vt:lpstr>
      <vt:lpstr>Сайти Міністерства освіти і науки України</vt:lpstr>
      <vt:lpstr>Сайти Міністерства освіти і науки України</vt:lpstr>
      <vt:lpstr>Веб-енциклопедії</vt:lpstr>
      <vt:lpstr>Веб-енциклопедії</vt:lpstr>
      <vt:lpstr>Світова цифрова бібліотека) (http://www.wdl.org/ru)</vt:lpstr>
      <vt:lpstr>Веб-енциклопедії</vt:lpstr>
      <vt:lpstr>Вікіпедія</vt:lpstr>
      <vt:lpstr>Вікіпедія</vt:lpstr>
      <vt:lpstr>Вікі-проекти</vt:lpstr>
      <vt:lpstr>Слайд 36</vt:lpstr>
      <vt:lpstr>Слайд 37</vt:lpstr>
      <vt:lpstr>Слайд 38</vt:lpstr>
      <vt:lpstr>Слайд 39</vt:lpstr>
      <vt:lpstr>Слайд 40</vt:lpstr>
      <vt:lpstr>Дистанційне навчання</vt:lpstr>
      <vt:lpstr>Дистанційне навчання</vt:lpstr>
      <vt:lpstr>Дистанційне навчання</vt:lpstr>
      <vt:lpstr>Дистанційне навчання</vt:lpstr>
      <vt:lpstr>Слайд 45</vt:lpstr>
      <vt:lpstr>Слайд 46</vt:lpstr>
      <vt:lpstr>Вебінари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Вивчаємо інформатику</dc:title>
  <dc:creator>KEK$</dc:creator>
  <cp:lastModifiedBy>Admin</cp:lastModifiedBy>
  <cp:revision>48</cp:revision>
  <dcterms:created xsi:type="dcterms:W3CDTF">2011-06-30T05:49:19Z</dcterms:created>
  <dcterms:modified xsi:type="dcterms:W3CDTF">2013-01-13T17:29:41Z</dcterms:modified>
</cp:coreProperties>
</file>