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2" r:id="rId4"/>
    <p:sldId id="266" r:id="rId5"/>
    <p:sldId id="263" r:id="rId6"/>
    <p:sldId id="265" r:id="rId7"/>
    <p:sldId id="261" r:id="rId8"/>
    <p:sldId id="270" r:id="rId9"/>
    <p:sldId id="267" r:id="rId10"/>
    <p:sldId id="268" r:id="rId11"/>
    <p:sldId id="272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18" autoAdjust="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2012-10-18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‹№›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00034" y="285728"/>
            <a:ext cx="8429654" cy="135732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Тестування як засіб оцінки знань та вмінь учнів</a:t>
            </a:r>
            <a:endParaRPr lang="zh-CN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72066" y="3429000"/>
            <a:ext cx="3857652" cy="1323439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uk-UA" altLang="zh-CN" sz="2000" b="1" kern="1700" spc="100" dirty="0" smtClean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Вчитель інформатики Мельнице-Подільської ЗОШ І-ІІІ ступенів</a:t>
            </a:r>
          </a:p>
          <a:p>
            <a:r>
              <a:rPr lang="uk-UA" altLang="zh-CN" sz="2000" b="1" kern="1700" spc="100" dirty="0" err="1" smtClean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Голик</a:t>
            </a:r>
            <a:r>
              <a:rPr lang="uk-UA" altLang="zh-CN" sz="2000" b="1" kern="1700" spc="100" dirty="0" smtClean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Іван Петрович</a:t>
            </a:r>
            <a:endParaRPr lang="zh-CN" altLang="en-US" sz="2000" b="1" kern="1700" spc="100" dirty="0" smtClean="0">
              <a:solidFill>
                <a:srgbClr val="00B0F0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4"/>
          <p:cNvSpPr txBox="1">
            <a:spLocks/>
          </p:cNvSpPr>
          <p:nvPr/>
        </p:nvSpPr>
        <p:spPr>
          <a:xfrm>
            <a:off x="642910" y="571480"/>
            <a:ext cx="8143932" cy="78581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MyTest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Server</a:t>
            </a:r>
            <a:r>
              <a:rPr kumimoji="0" lang="uk-U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ж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урнал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тестування</a:t>
            </a:r>
            <a:endParaRPr kumimoji="0" lang="uk-UA" sz="4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 descr="E:\Інформатика 2013\Учитель року\Допоміжні матеріали\Журнал тестуванн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71612"/>
            <a:ext cx="5143535" cy="38576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428737"/>
            <a:ext cx="3143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</a:rPr>
              <a:t>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роздача тестів по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мережі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отримання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результатів від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кожного учня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спостереження за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ходом тестування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збереження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результатів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тестування</a:t>
            </a:r>
          </a:p>
          <a:p>
            <a:endPara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000100" y="1428736"/>
            <a:ext cx="7715304" cy="31085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використання сучасних статистичних методів та персонального комп’ютера при розробці, </a:t>
            </a:r>
            <a:r>
              <a:rPr lang="uk-UA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обгрунтуванні</a:t>
            </a:r>
            <a:r>
              <a:rPr lang="uk-UA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та апробації тестів дає можливість ліквідувати зазначені недоліки, що дозволяє вважати тестування одним із найбільш прийнятних і перспективних методів оцінки знань учнів</a:t>
            </a:r>
            <a:endParaRPr lang="uk-UA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85728"/>
            <a:ext cx="2714644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ОТЖЕ</a:t>
            </a:r>
            <a:endParaRPr lang="uk-UA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радуга01"/>
          <p:cNvPicPr>
            <a:picLocks noChangeAspect="1" noChangeArrowheads="1"/>
          </p:cNvPicPr>
          <p:nvPr/>
        </p:nvPicPr>
        <p:blipFill>
          <a:blip r:embed="rId2"/>
          <a:srcRect r="11629"/>
          <a:stretch>
            <a:fillRect/>
          </a:stretch>
        </p:blipFill>
        <p:spPr bwMode="auto">
          <a:xfrm>
            <a:off x="-71438" y="-76200"/>
            <a:ext cx="9215438" cy="7010400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1000100" y="642918"/>
            <a:ext cx="612462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Результативність використання тестів</a:t>
            </a:r>
            <a:endParaRPr lang="uk-UA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571472" y="357166"/>
            <a:ext cx="5072098" cy="785812"/>
          </a:xfrm>
        </p:spPr>
        <p:txBody>
          <a:bodyPr/>
          <a:lstStyle/>
          <a:p>
            <a:r>
              <a:rPr lang="uk-UA" sz="5400" b="1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Оцінка знань ... </a:t>
            </a:r>
          </a:p>
          <a:p>
            <a:endParaRPr lang="uk-UA" dirty="0"/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2500298" y="1285860"/>
            <a:ext cx="6286544" cy="4500594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b="1" dirty="0" smtClean="0"/>
              <a:t>   </a:t>
            </a:r>
            <a:r>
              <a:rPr lang="uk-UA" sz="3200" b="1" dirty="0" smtClean="0">
                <a:solidFill>
                  <a:srgbClr val="FF0000"/>
                </a:solidFill>
              </a:rPr>
              <a:t>Повинна: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/>
              <a:t>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відбивати рівень знань учня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обов’язково зумовити визнання з боку суспільства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бути ефективним за своїми наслідками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мати чітко сформульовані критерії в рамках кожного навчального предмета</a:t>
            </a:r>
            <a:r>
              <a:rPr lang="uk-UA" sz="3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571472" y="285728"/>
            <a:ext cx="4214842" cy="785812"/>
          </a:xfrm>
        </p:spPr>
        <p:txBody>
          <a:bodyPr/>
          <a:lstStyle/>
          <a:p>
            <a:r>
              <a:rPr lang="uk-UA" sz="5400" b="1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Контроль</a:t>
            </a:r>
            <a:r>
              <a:rPr lang="uk-UA" sz="4000" b="1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... </a:t>
            </a:r>
          </a:p>
          <a:p>
            <a:endParaRPr lang="uk-UA" dirty="0"/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2428860" y="1071546"/>
            <a:ext cx="6357982" cy="4929222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b="1" dirty="0" smtClean="0"/>
              <a:t>   </a:t>
            </a:r>
            <a:r>
              <a:rPr lang="uk-UA" sz="4000" b="1" dirty="0" smtClean="0">
                <a:solidFill>
                  <a:srgbClr val="FF0000"/>
                </a:solidFill>
              </a:rPr>
              <a:t>Вимоги:</a:t>
            </a:r>
            <a:endParaRPr lang="uk-UA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визначити цілі, відповідно поставленій меті навчання;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знайти методи об’єктивного аналізу й оцінки висновків контролю.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встановити конкретні, об’єктивно необхідні результати контролю знань; </a:t>
            </a:r>
          </a:p>
          <a:p>
            <a:pPr>
              <a:buFont typeface="Wingdings" pitchFamily="2" charset="2"/>
              <a:buChar char="q"/>
            </a:pPr>
            <a:endParaRPr lang="uk-UA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571472" y="285728"/>
            <a:ext cx="7929618" cy="785812"/>
          </a:xfrm>
        </p:spPr>
        <p:txBody>
          <a:bodyPr/>
          <a:lstStyle/>
          <a:p>
            <a:r>
              <a:rPr lang="uk-UA" sz="5400" b="1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Актуальніть тестування</a:t>
            </a:r>
            <a:endParaRPr lang="uk-UA" dirty="0"/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500034" y="1285860"/>
            <a:ext cx="7072362" cy="107157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Пропедевтичний тест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Виявлення обсягу початкових знань учнів з конкретної дисципліни</a:t>
            </a: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857224" y="2643182"/>
            <a:ext cx="7429552" cy="1500198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Тематичний тест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іагностування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розвитку дидактичного процесу, стимулювання регулярної навчальної роботи учня протягом семестру.</a:t>
            </a: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2857488" y="4429132"/>
            <a:ext cx="5786478" cy="1285884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rgbClr val="C00000"/>
                </a:solidFill>
              </a:rPr>
              <a:t>Підсумковий</a:t>
            </a:r>
            <a:r>
              <a:rPr lang="ru-RU" sz="2400" b="1" dirty="0" smtClean="0">
                <a:solidFill>
                  <a:srgbClr val="C00000"/>
                </a:solidFill>
              </a:rPr>
              <a:t> тест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Систематизаціята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узагальнення навчального матеріалу.</a:t>
            </a: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увати 2"/>
          <p:cNvGrpSpPr/>
          <p:nvPr/>
        </p:nvGrpSpPr>
        <p:grpSpPr>
          <a:xfrm>
            <a:off x="714348" y="928670"/>
            <a:ext cx="3214710" cy="1571636"/>
            <a:chOff x="1343907" y="69177"/>
            <a:chExt cx="806820" cy="691305"/>
          </a:xfrm>
        </p:grpSpPr>
        <p:sp>
          <p:nvSpPr>
            <p:cNvPr id="4" name="Овал 3"/>
            <p:cNvSpPr/>
            <p:nvPr/>
          </p:nvSpPr>
          <p:spPr>
            <a:xfrm>
              <a:off x="1343907" y="69177"/>
              <a:ext cx="806820" cy="69130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Овал 4"/>
            <p:cNvSpPr/>
            <p:nvPr/>
          </p:nvSpPr>
          <p:spPr>
            <a:xfrm>
              <a:off x="1462063" y="170416"/>
              <a:ext cx="570508" cy="488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b="1" kern="1200" spc="100" dirty="0" smtClean="0">
                  <a:solidFill>
                    <a:srgbClr val="FF0000"/>
                  </a:solidFill>
                  <a:latin typeface="Arial Black" pitchFamily="34" charset="0"/>
                </a:rPr>
                <a:t>Недоліки</a:t>
              </a:r>
              <a:endParaRPr lang="uk-UA" sz="1000" b="1" kern="1200" spc="100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" name="Групувати 5"/>
          <p:cNvGrpSpPr/>
          <p:nvPr/>
        </p:nvGrpSpPr>
        <p:grpSpPr>
          <a:xfrm>
            <a:off x="5072066" y="1000108"/>
            <a:ext cx="3214710" cy="1571636"/>
            <a:chOff x="1343907" y="69177"/>
            <a:chExt cx="806820" cy="691305"/>
          </a:xfrm>
          <a:solidFill>
            <a:srgbClr val="00B050"/>
          </a:solidFill>
        </p:grpSpPr>
        <p:sp>
          <p:nvSpPr>
            <p:cNvPr id="7" name="Овал 6"/>
            <p:cNvSpPr/>
            <p:nvPr/>
          </p:nvSpPr>
          <p:spPr>
            <a:xfrm>
              <a:off x="1343907" y="69177"/>
              <a:ext cx="806820" cy="69130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1462063" y="170416"/>
              <a:ext cx="570508" cy="4888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b="1" kern="1200" spc="100" dirty="0" smtClean="0">
                  <a:solidFill>
                    <a:srgbClr val="FFFF00"/>
                  </a:solidFill>
                  <a:latin typeface="Arial Black" pitchFamily="34" charset="0"/>
                </a:rPr>
                <a:t>Переваги</a:t>
              </a:r>
              <a:endParaRPr lang="uk-UA" sz="1000" b="1" kern="1200" spc="100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</p:grpSp>
      <p:sp>
        <p:nvSpPr>
          <p:cNvPr id="18" name="Округлений прямокутник 17"/>
          <p:cNvSpPr/>
          <p:nvPr/>
        </p:nvSpPr>
        <p:spPr>
          <a:xfrm>
            <a:off x="214282" y="2214554"/>
            <a:ext cx="3500462" cy="157163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не задіяний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мовленевий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апарат, що унеможливлює дослідження логіки міркування учня.</a:t>
            </a:r>
          </a:p>
          <a:p>
            <a:pPr algn="ctr"/>
            <a:endParaRPr lang="uk-UA" dirty="0"/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1500166" y="3643314"/>
            <a:ext cx="3357586" cy="1285884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 виключають випадкового вибору відповідей навздогад або методом виключення</a:t>
            </a:r>
          </a:p>
          <a:p>
            <a:pPr algn="ctr"/>
            <a:endParaRPr lang="uk-UA" dirty="0"/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4714876" y="2357430"/>
            <a:ext cx="3929090" cy="914400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Одночасна перевірку знань учнів усієї групи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5214910" y="3214686"/>
            <a:ext cx="3357618" cy="914400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Швидкість обробки одержаних результатів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5500694" y="4071942"/>
            <a:ext cx="3357618" cy="914400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Об’єктивність одержаної оцінки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4929190" y="4929198"/>
            <a:ext cx="3714776" cy="914400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Раціональне використовувати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зворотнього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зв'язку зі учнями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2"/>
          <p:cNvSpPr/>
          <p:nvPr/>
        </p:nvSpPr>
        <p:spPr>
          <a:xfrm>
            <a:off x="2928926" y="285728"/>
            <a:ext cx="3286148" cy="1000132"/>
          </a:xfrm>
          <a:prstGeom prst="roundRect">
            <a:avLst>
              <a:gd name="adj" fmla="val 6578"/>
            </a:avLst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Тестування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4"/>
          <p:cNvSpPr txBox="1">
            <a:spLocks/>
          </p:cNvSpPr>
          <p:nvPr/>
        </p:nvSpPr>
        <p:spPr>
          <a:xfrm>
            <a:off x="571472" y="285728"/>
            <a:ext cx="7929618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5400" b="1" i="0" u="none" strike="noStrike" kern="1200" cap="none" spc="1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Вимоги</a:t>
            </a:r>
            <a:r>
              <a:rPr kumimoji="0" lang="uk-UA" sz="5400" b="1" i="0" u="none" strike="noStrike" kern="1200" cap="none" spc="100" normalizeH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до тестів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1357290" y="1285860"/>
            <a:ext cx="6858048" cy="3500462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b="1" kern="1500" dirty="0" smtClean="0"/>
              <a:t>   </a:t>
            </a:r>
            <a:endParaRPr lang="uk-UA" sz="3200" b="1" kern="15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повинні належати до однієї теми</a:t>
            </a:r>
          </a:p>
          <a:p>
            <a:pPr>
              <a:buFont typeface="Wingdings" pitchFamily="2" charset="2"/>
              <a:buChar char="Ø"/>
            </a:pPr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бути взаємопов’язаними між собою</a:t>
            </a:r>
          </a:p>
          <a:p>
            <a:pPr>
              <a:buFont typeface="Wingdings" pitchFamily="2" charset="2"/>
              <a:buChar char="Ø"/>
            </a:pPr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тесту повинна бути</a:t>
            </a:r>
          </a:p>
          <a:p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уніфікованою, звичною, зручною</a:t>
            </a:r>
          </a:p>
          <a:p>
            <a:pPr>
              <a:buFont typeface="Wingdings" pitchFamily="2" charset="2"/>
              <a:buChar char="Ø"/>
            </a:pPr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повинні бути стислими</a:t>
            </a:r>
          </a:p>
          <a:p>
            <a:pPr>
              <a:buFont typeface="Wingdings" pitchFamily="2" charset="2"/>
              <a:buChar char="Ø"/>
            </a:pPr>
            <a:r>
              <a:rPr lang="uk-UA" sz="2800" b="1" kern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терміни та поняття загальновідомі</a:t>
            </a:r>
            <a:endParaRPr lang="uk-UA" sz="3000" b="1" kern="1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иховна робота\m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582958" cy="12858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428860" y="2357430"/>
            <a:ext cx="6386530" cy="307183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 програм для створення та проведення комп'ютерного тестування, збору і аналізу результатів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85786" y="571480"/>
            <a:ext cx="8001056" cy="7858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MyTestEditor</a:t>
            </a:r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редактор</a:t>
            </a:r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тестів</a:t>
            </a:r>
            <a:endParaRPr lang="uk-UA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E:\Інформатика 2013\Учитель року\Допоміжні матеріали\Редактор тесті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643050"/>
            <a:ext cx="5143535" cy="38576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500175"/>
            <a:ext cx="3214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</a:rPr>
              <a:t>  </a:t>
            </a:r>
            <a:r>
              <a:rPr lang="uk-UA" sz="2000" b="1" dirty="0" smtClean="0">
                <a:solidFill>
                  <a:srgbClr val="002060"/>
                </a:solidFill>
              </a:rPr>
              <a:t>9 типів завдань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  зміна порядку  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      завдань та варіантів 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       відповідей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   обмеження часу  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   шкала оцінювання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   зміна режимів 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       контролю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</a:rPr>
              <a:t>   перетворення в </a:t>
            </a:r>
          </a:p>
          <a:p>
            <a:r>
              <a:rPr lang="uk-UA" sz="2000" b="1" dirty="0" smtClean="0">
                <a:solidFill>
                  <a:srgbClr val="002060"/>
                </a:solidFill>
              </a:rPr>
              <a:t>       паперовий тест</a:t>
            </a:r>
            <a:endParaRPr lang="uk-UA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4"/>
          <p:cNvSpPr txBox="1">
            <a:spLocks/>
          </p:cNvSpPr>
          <p:nvPr/>
        </p:nvSpPr>
        <p:spPr>
          <a:xfrm>
            <a:off x="785786" y="285728"/>
            <a:ext cx="8001056" cy="78581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4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MyTestEditor</a:t>
            </a: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програвач тестів</a:t>
            </a:r>
            <a:endParaRPr kumimoji="0" lang="uk-UA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E:\Інформатика 2013\Учитель року\Допоміжні матеріали\Програвач тесті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00174"/>
            <a:ext cx="5734056" cy="4300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785926"/>
            <a:ext cx="26432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зручний інтерфейс</a:t>
            </a:r>
          </a:p>
          <a:p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різні режими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тестування</a:t>
            </a:r>
          </a:p>
          <a:p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звіт про </a:t>
            </a: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проходження тесту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227</TotalTime>
  <Words>332</Words>
  <Application>Microsoft Office PowerPoint</Application>
  <PresentationFormat>Екран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Prime Auditor</cp:lastModifiedBy>
  <cp:revision>28</cp:revision>
  <dcterms:created xsi:type="dcterms:W3CDTF">2012-07-31T13:58:46Z</dcterms:created>
  <dcterms:modified xsi:type="dcterms:W3CDTF">2012-10-18T07:43:42Z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