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62" r:id="rId4"/>
    <p:sldId id="266" r:id="rId5"/>
    <p:sldId id="263" r:id="rId6"/>
    <p:sldId id="265" r:id="rId7"/>
    <p:sldId id="261" r:id="rId8"/>
    <p:sldId id="270" r:id="rId9"/>
    <p:sldId id="267" r:id="rId10"/>
    <p:sldId id="268" r:id="rId11"/>
    <p:sldId id="272" r:id="rId12"/>
    <p:sldId id="26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E006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8" autoAdjust="0"/>
    <p:restoredTop sz="94718" autoAdjust="0"/>
  </p:normalViewPr>
  <p:slideViewPr>
    <p:cSldViewPr>
      <p:cViewPr>
        <p:scale>
          <a:sx n="70" d="100"/>
          <a:sy n="70" d="100"/>
        </p:scale>
        <p:origin x="-7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88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5665B-D7E9-4DEF-8FC5-CF97FB764938}" type="datetimeFigureOut">
              <a:rPr lang="zh-CN" altLang="en-US" smtClean="0"/>
              <a:pPr/>
              <a:t>2012-10-18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0D62A-0EDC-4DC8-9C32-FB765812F04D}" type="slidenum">
              <a:rPr lang="zh-CN" altLang="en-US" smtClean="0"/>
              <a:pPr/>
              <a:t>‹№›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44472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/>
          <p:cNvSpPr>
            <a:spLocks noGrp="1"/>
          </p:cNvSpPr>
          <p:nvPr>
            <p:ph type="body" sz="quarter" idx="10"/>
          </p:nvPr>
        </p:nvSpPr>
        <p:spPr>
          <a:xfrm>
            <a:off x="2571750" y="142875"/>
            <a:ext cx="6357938" cy="15716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表格占位符 13"/>
          <p:cNvSpPr>
            <a:spLocks noGrp="1"/>
          </p:cNvSpPr>
          <p:nvPr>
            <p:ph type="tbl" sz="quarter" idx="10"/>
          </p:nvPr>
        </p:nvSpPr>
        <p:spPr>
          <a:xfrm>
            <a:off x="3143239" y="2714625"/>
            <a:ext cx="5572165" cy="2857515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таблицы</a:t>
            </a:r>
            <a:endParaRPr lang="zh-CN" altLang="en-US"/>
          </a:p>
        </p:txBody>
      </p:sp>
      <p:sp>
        <p:nvSpPr>
          <p:cNvPr id="16" name="图片占位符 15"/>
          <p:cNvSpPr>
            <a:spLocks noGrp="1"/>
          </p:cNvSpPr>
          <p:nvPr>
            <p:ph type="pic" sz="quarter" idx="11"/>
          </p:nvPr>
        </p:nvSpPr>
        <p:spPr>
          <a:xfrm>
            <a:off x="428596" y="428604"/>
            <a:ext cx="2500313" cy="2214563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2"/>
          </p:nvPr>
        </p:nvSpPr>
        <p:spPr>
          <a:xfrm>
            <a:off x="3143240" y="1428736"/>
            <a:ext cx="5572136" cy="1143014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3143250" y="500063"/>
            <a:ext cx="3714750" cy="785812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martArt 占位符 6"/>
          <p:cNvSpPr>
            <a:spLocks noGrp="1"/>
          </p:cNvSpPr>
          <p:nvPr>
            <p:ph type="dgm" sz="quarter" idx="10"/>
          </p:nvPr>
        </p:nvSpPr>
        <p:spPr>
          <a:xfrm>
            <a:off x="3071802" y="571480"/>
            <a:ext cx="5214974" cy="4071966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рисунка SmartArt</a:t>
            </a:r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1"/>
          </p:nvPr>
        </p:nvSpPr>
        <p:spPr>
          <a:xfrm>
            <a:off x="714375" y="571480"/>
            <a:ext cx="2143125" cy="4000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2"/>
          </p:nvPr>
        </p:nvSpPr>
        <p:spPr>
          <a:xfrm>
            <a:off x="3071813" y="4786313"/>
            <a:ext cx="3429000" cy="7858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表占位符 2"/>
          <p:cNvSpPr>
            <a:spLocks noGrp="1"/>
          </p:cNvSpPr>
          <p:nvPr>
            <p:ph type="chart" sz="quarter" idx="10"/>
          </p:nvPr>
        </p:nvSpPr>
        <p:spPr>
          <a:xfrm>
            <a:off x="1785918" y="714356"/>
            <a:ext cx="5572125" cy="4143375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диаграммы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1"/>
          </p:nvPr>
        </p:nvSpPr>
        <p:spPr>
          <a:xfrm>
            <a:off x="4500563" y="5000625"/>
            <a:ext cx="2857500" cy="857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500063" y="1143000"/>
            <a:ext cx="8143875" cy="1428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3857620" y="142875"/>
            <a:ext cx="5000630" cy="16430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0"/>
          </p:nvPr>
        </p:nvSpPr>
        <p:spPr>
          <a:xfrm>
            <a:off x="500034" y="285728"/>
            <a:ext cx="8429654" cy="135732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uk-U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Тестування як засіб оцінки знань та вмінь учнів</a:t>
            </a:r>
            <a:endParaRPr lang="zh-CN" alt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5072066" y="3429000"/>
            <a:ext cx="3857652" cy="1323439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uk-UA" altLang="zh-CN" sz="2000" b="1" kern="1700" spc="100" dirty="0" smtClean="0">
                <a:ln>
                  <a:solidFill>
                    <a:schemeClr val="tx2"/>
                  </a:solidFill>
                </a:ln>
                <a:solidFill>
                  <a:srgbClr val="00B0F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Вчитель інформатики Мельнице-Подільської ЗОШ І-ІІІ ступенів</a:t>
            </a:r>
          </a:p>
          <a:p>
            <a:r>
              <a:rPr lang="uk-UA" altLang="zh-CN" sz="2000" b="1" kern="1700" spc="100" dirty="0" err="1" smtClean="0">
                <a:ln>
                  <a:solidFill>
                    <a:schemeClr val="tx2"/>
                  </a:solidFill>
                </a:ln>
                <a:solidFill>
                  <a:srgbClr val="00B0F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Голик</a:t>
            </a:r>
            <a:r>
              <a:rPr lang="uk-UA" altLang="zh-CN" sz="2000" b="1" kern="1700" spc="100" dirty="0" smtClean="0">
                <a:ln>
                  <a:solidFill>
                    <a:schemeClr val="tx2"/>
                  </a:solidFill>
                </a:ln>
                <a:solidFill>
                  <a:srgbClr val="00B0F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Іван Петрович</a:t>
            </a:r>
            <a:endParaRPr lang="zh-CN" altLang="en-US" sz="2000" b="1" kern="1700" spc="100" dirty="0" smtClean="0">
              <a:solidFill>
                <a:srgbClr val="00B0F0"/>
              </a:solidFill>
              <a:latin typeface="MS PGothic" pitchFamily="34" charset="-128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4"/>
          <p:cNvSpPr txBox="1">
            <a:spLocks/>
          </p:cNvSpPr>
          <p:nvPr/>
        </p:nvSpPr>
        <p:spPr>
          <a:xfrm>
            <a:off x="642910" y="571480"/>
            <a:ext cx="8143932" cy="785812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uk-UA" sz="4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MyTest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Server</a:t>
            </a:r>
            <a:r>
              <a:rPr kumimoji="0" lang="uk-U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– ж</a:t>
            </a:r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урнал</a:t>
            </a: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тестування</a:t>
            </a:r>
            <a:endParaRPr kumimoji="0" lang="uk-UA" sz="40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434" name="Picture 2" descr="E:\Інформатика 2013\Учитель року\Допоміжні матеріали\Журнал тестування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1571612"/>
            <a:ext cx="5143535" cy="385765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1428737"/>
            <a:ext cx="314327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000" dirty="0" smtClean="0">
                <a:solidFill>
                  <a:srgbClr val="002060"/>
                </a:solidFill>
              </a:rPr>
              <a:t> </a:t>
            </a:r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роздача тестів по</a:t>
            </a:r>
          </a:p>
          <a:p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мережі</a:t>
            </a:r>
          </a:p>
          <a:p>
            <a:pPr>
              <a:buFont typeface="Wingdings" pitchFamily="2" charset="2"/>
              <a:buChar char="Ø"/>
            </a:pPr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отримання </a:t>
            </a:r>
          </a:p>
          <a:p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результатів від </a:t>
            </a:r>
          </a:p>
          <a:p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кожного учня</a:t>
            </a:r>
          </a:p>
          <a:p>
            <a:pPr>
              <a:buFont typeface="Wingdings" pitchFamily="2" charset="2"/>
              <a:buChar char="Ø"/>
            </a:pPr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спостереження за</a:t>
            </a:r>
          </a:p>
          <a:p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ходом тестування</a:t>
            </a:r>
          </a:p>
          <a:p>
            <a:pPr>
              <a:buFont typeface="Wingdings" pitchFamily="2" charset="2"/>
              <a:buChar char="Ø"/>
            </a:pPr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збереження </a:t>
            </a:r>
          </a:p>
          <a:p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результатів </a:t>
            </a:r>
          </a:p>
          <a:p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тестування</a:t>
            </a:r>
          </a:p>
          <a:p>
            <a:endParaRPr lang="uk-UA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/>
          <p:cNvSpPr/>
          <p:nvPr/>
        </p:nvSpPr>
        <p:spPr>
          <a:xfrm>
            <a:off x="1000100" y="1428736"/>
            <a:ext cx="7715304" cy="310854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використання сучасних статистичних методів та персонального комп’ютера при розробці, </a:t>
            </a:r>
            <a:r>
              <a:rPr lang="uk-UA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обгрунтуванні</a:t>
            </a:r>
            <a:r>
              <a:rPr lang="uk-UA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та апробації тестів дає можливість ліквідувати зазначені недоліки, що дозволяє вважати тестування одним із найбільш прийнятних і перспективних методів оцінки знань учнів</a:t>
            </a:r>
            <a:endParaRPr lang="uk-UA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3240" y="285728"/>
            <a:ext cx="2714644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ОТЖЕ</a:t>
            </a:r>
            <a:endParaRPr lang="uk-UA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2" descr="радуга01"/>
          <p:cNvPicPr>
            <a:picLocks noChangeAspect="1" noChangeArrowheads="1"/>
          </p:cNvPicPr>
          <p:nvPr/>
        </p:nvPicPr>
        <p:blipFill>
          <a:blip r:embed="rId2"/>
          <a:srcRect r="11629"/>
          <a:stretch>
            <a:fillRect/>
          </a:stretch>
        </p:blipFill>
        <p:spPr bwMode="auto">
          <a:xfrm>
            <a:off x="-71438" y="-76200"/>
            <a:ext cx="9215438" cy="7010400"/>
          </a:xfrm>
          <a:prstGeom prst="rect">
            <a:avLst/>
          </a:prstGeom>
          <a:noFill/>
        </p:spPr>
      </p:pic>
      <p:sp>
        <p:nvSpPr>
          <p:cNvPr id="5" name="Прямокутник 4"/>
          <p:cNvSpPr/>
          <p:nvPr/>
        </p:nvSpPr>
        <p:spPr>
          <a:xfrm>
            <a:off x="1000100" y="642918"/>
            <a:ext cx="612462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Результативність використання тестів</a:t>
            </a:r>
            <a:endParaRPr lang="uk-UA" sz="6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тексту 4"/>
          <p:cNvSpPr>
            <a:spLocks noGrp="1"/>
          </p:cNvSpPr>
          <p:nvPr>
            <p:ph type="body" sz="quarter" idx="13"/>
          </p:nvPr>
        </p:nvSpPr>
        <p:spPr>
          <a:xfrm>
            <a:off x="571472" y="357166"/>
            <a:ext cx="5072098" cy="785812"/>
          </a:xfrm>
        </p:spPr>
        <p:txBody>
          <a:bodyPr/>
          <a:lstStyle/>
          <a:p>
            <a:r>
              <a:rPr lang="uk-UA" sz="5400" b="1" spc="1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Оцінка знань ... </a:t>
            </a:r>
          </a:p>
          <a:p>
            <a:endParaRPr lang="uk-UA" dirty="0"/>
          </a:p>
        </p:txBody>
      </p:sp>
      <p:sp>
        <p:nvSpPr>
          <p:cNvPr id="6" name="Скругленный прямоугольник 2"/>
          <p:cNvSpPr/>
          <p:nvPr/>
        </p:nvSpPr>
        <p:spPr>
          <a:xfrm>
            <a:off x="2500298" y="1285860"/>
            <a:ext cx="6286544" cy="4500594"/>
          </a:xfrm>
          <a:prstGeom prst="roundRect">
            <a:avLst>
              <a:gd name="adj" fmla="val 6578"/>
            </a:avLst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3200" b="1" dirty="0" smtClean="0"/>
              <a:t>   </a:t>
            </a:r>
            <a:r>
              <a:rPr lang="uk-UA" sz="3200" b="1" dirty="0" smtClean="0">
                <a:solidFill>
                  <a:srgbClr val="FF0000"/>
                </a:solidFill>
              </a:rPr>
              <a:t>Повинна:</a:t>
            </a:r>
          </a:p>
          <a:p>
            <a:pPr>
              <a:buFont typeface="Wingdings" pitchFamily="2" charset="2"/>
              <a:buChar char="q"/>
            </a:pPr>
            <a:r>
              <a:rPr lang="uk-UA" sz="3200" dirty="0" smtClean="0"/>
              <a:t> </a:t>
            </a:r>
            <a:r>
              <a:rPr lang="uk-UA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відбивати рівень знань учня</a:t>
            </a:r>
          </a:p>
          <a:p>
            <a:pPr>
              <a:buFont typeface="Wingdings" pitchFamily="2" charset="2"/>
              <a:buChar char="q"/>
            </a:pPr>
            <a:r>
              <a:rPr lang="uk-UA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обов’язково зумовити визнання з боку суспільства </a:t>
            </a:r>
          </a:p>
          <a:p>
            <a:pPr>
              <a:buFont typeface="Wingdings" pitchFamily="2" charset="2"/>
              <a:buChar char="q"/>
            </a:pPr>
            <a:r>
              <a:rPr lang="uk-UA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бути ефективним за своїми наслідками</a:t>
            </a:r>
          </a:p>
          <a:p>
            <a:pPr>
              <a:buFont typeface="Wingdings" pitchFamily="2" charset="2"/>
              <a:buChar char="q"/>
            </a:pPr>
            <a:r>
              <a:rPr lang="uk-UA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мати чітко сформульовані критерії в рамках кожного навчального предмета</a:t>
            </a:r>
            <a:r>
              <a:rPr lang="uk-UA" sz="32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тексту 4"/>
          <p:cNvSpPr>
            <a:spLocks noGrp="1"/>
          </p:cNvSpPr>
          <p:nvPr>
            <p:ph type="body" sz="quarter" idx="13"/>
          </p:nvPr>
        </p:nvSpPr>
        <p:spPr>
          <a:xfrm>
            <a:off x="571472" y="285728"/>
            <a:ext cx="4214842" cy="785812"/>
          </a:xfrm>
        </p:spPr>
        <p:txBody>
          <a:bodyPr/>
          <a:lstStyle/>
          <a:p>
            <a:r>
              <a:rPr lang="uk-UA" sz="5400" b="1" spc="1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Контроль</a:t>
            </a:r>
            <a:r>
              <a:rPr lang="uk-UA" sz="4000" b="1" spc="1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... </a:t>
            </a:r>
          </a:p>
          <a:p>
            <a:endParaRPr lang="uk-UA" dirty="0"/>
          </a:p>
        </p:txBody>
      </p:sp>
      <p:sp>
        <p:nvSpPr>
          <p:cNvPr id="6" name="Скругленный прямоугольник 2"/>
          <p:cNvSpPr/>
          <p:nvPr/>
        </p:nvSpPr>
        <p:spPr>
          <a:xfrm>
            <a:off x="2428860" y="1071546"/>
            <a:ext cx="6357982" cy="4929222"/>
          </a:xfrm>
          <a:prstGeom prst="roundRect">
            <a:avLst>
              <a:gd name="adj" fmla="val 6578"/>
            </a:avLst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3200" b="1" dirty="0" smtClean="0"/>
              <a:t>   </a:t>
            </a:r>
            <a:r>
              <a:rPr lang="uk-UA" sz="4000" b="1" dirty="0" smtClean="0">
                <a:solidFill>
                  <a:srgbClr val="FF0000"/>
                </a:solidFill>
              </a:rPr>
              <a:t>Вимоги:</a:t>
            </a:r>
            <a:endParaRPr lang="uk-UA" sz="32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uk-UA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визначити цілі, відповідно поставленій меті навчання;</a:t>
            </a:r>
          </a:p>
          <a:p>
            <a:pPr>
              <a:buFont typeface="Wingdings" pitchFamily="2" charset="2"/>
              <a:buChar char="q"/>
            </a:pPr>
            <a:r>
              <a:rPr lang="uk-UA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знайти методи об’єктивного аналізу й оцінки висновків контролю. </a:t>
            </a:r>
          </a:p>
          <a:p>
            <a:pPr>
              <a:buFont typeface="Wingdings" pitchFamily="2" charset="2"/>
              <a:buChar char="q"/>
            </a:pPr>
            <a:r>
              <a:rPr lang="uk-UA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встановити конкретні, об’єктивно необхідні результати контролю знань; </a:t>
            </a:r>
          </a:p>
          <a:p>
            <a:pPr>
              <a:buFont typeface="Wingdings" pitchFamily="2" charset="2"/>
              <a:buChar char="q"/>
            </a:pPr>
            <a:endParaRPr lang="uk-UA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тексту 4"/>
          <p:cNvSpPr>
            <a:spLocks noGrp="1"/>
          </p:cNvSpPr>
          <p:nvPr>
            <p:ph type="body" sz="quarter" idx="13"/>
          </p:nvPr>
        </p:nvSpPr>
        <p:spPr>
          <a:xfrm>
            <a:off x="571472" y="285728"/>
            <a:ext cx="7929618" cy="785812"/>
          </a:xfrm>
        </p:spPr>
        <p:txBody>
          <a:bodyPr/>
          <a:lstStyle/>
          <a:p>
            <a:r>
              <a:rPr lang="uk-UA" sz="5400" b="1" spc="1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Актуальніть тестування</a:t>
            </a:r>
            <a:endParaRPr lang="uk-UA" dirty="0"/>
          </a:p>
        </p:txBody>
      </p:sp>
      <p:sp>
        <p:nvSpPr>
          <p:cNvPr id="6" name="Скругленный прямоугольник 2"/>
          <p:cNvSpPr/>
          <p:nvPr/>
        </p:nvSpPr>
        <p:spPr>
          <a:xfrm>
            <a:off x="500034" y="1285860"/>
            <a:ext cx="7072362" cy="1071570"/>
          </a:xfrm>
          <a:prstGeom prst="roundRect">
            <a:avLst>
              <a:gd name="adj" fmla="val 6578"/>
            </a:avLst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2400" b="1" dirty="0" smtClean="0">
                <a:solidFill>
                  <a:srgbClr val="C00000"/>
                </a:solidFill>
              </a:rPr>
              <a:t>Пропедевтичний тест</a:t>
            </a: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Виявлення обсягу початкових знань учнів з конкретної дисципліни</a:t>
            </a:r>
            <a:endParaRPr lang="uk-UA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2"/>
          <p:cNvSpPr/>
          <p:nvPr/>
        </p:nvSpPr>
        <p:spPr>
          <a:xfrm>
            <a:off x="857224" y="2643182"/>
            <a:ext cx="7429552" cy="1500198"/>
          </a:xfrm>
          <a:prstGeom prst="roundRect">
            <a:avLst>
              <a:gd name="adj" fmla="val 6578"/>
            </a:avLst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2400" b="1" dirty="0" smtClean="0">
                <a:solidFill>
                  <a:srgbClr val="C00000"/>
                </a:solidFill>
              </a:rPr>
              <a:t>Тематичний тест</a:t>
            </a:r>
            <a:r>
              <a:rPr lang="en-US" sz="2400" b="1" dirty="0" smtClean="0">
                <a:solidFill>
                  <a:srgbClr val="C00000"/>
                </a:solidFill>
              </a:rPr>
              <a:t>.</a:t>
            </a:r>
            <a:endParaRPr lang="uk-UA" sz="2400" b="1" dirty="0" smtClean="0">
              <a:solidFill>
                <a:srgbClr val="C00000"/>
              </a:solidFill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іагностування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розвитку дидактичного процесу, стимулювання регулярної навчальної роботи учня протягом семестру.</a:t>
            </a:r>
            <a:endParaRPr lang="uk-UA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2"/>
          <p:cNvSpPr/>
          <p:nvPr/>
        </p:nvSpPr>
        <p:spPr>
          <a:xfrm>
            <a:off x="2857488" y="4429132"/>
            <a:ext cx="5786478" cy="1285884"/>
          </a:xfrm>
          <a:prstGeom prst="roundRect">
            <a:avLst>
              <a:gd name="adj" fmla="val 6578"/>
            </a:avLst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err="1" smtClean="0">
                <a:solidFill>
                  <a:srgbClr val="C00000"/>
                </a:solidFill>
              </a:rPr>
              <a:t>Підсумковий</a:t>
            </a:r>
            <a:r>
              <a:rPr lang="ru-RU" sz="2400" b="1" dirty="0" smtClean="0">
                <a:solidFill>
                  <a:srgbClr val="C00000"/>
                </a:solidFill>
              </a:rPr>
              <a:t> тест</a:t>
            </a:r>
            <a:endParaRPr lang="uk-UA" sz="2400" b="1" dirty="0" smtClean="0">
              <a:solidFill>
                <a:srgbClr val="C00000"/>
              </a:solidFill>
            </a:endParaRPr>
          </a:p>
          <a:p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Систематизаціята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узагальнення навчального матеріалу.</a:t>
            </a:r>
            <a:endParaRPr lang="uk-UA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увати 2"/>
          <p:cNvGrpSpPr/>
          <p:nvPr/>
        </p:nvGrpSpPr>
        <p:grpSpPr>
          <a:xfrm>
            <a:off x="714348" y="928670"/>
            <a:ext cx="3214710" cy="1571636"/>
            <a:chOff x="1343907" y="69177"/>
            <a:chExt cx="806820" cy="691305"/>
          </a:xfrm>
        </p:grpSpPr>
        <p:sp>
          <p:nvSpPr>
            <p:cNvPr id="4" name="Овал 3"/>
            <p:cNvSpPr/>
            <p:nvPr/>
          </p:nvSpPr>
          <p:spPr>
            <a:xfrm>
              <a:off x="1343907" y="69177"/>
              <a:ext cx="806820" cy="69130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Овал 4"/>
            <p:cNvSpPr/>
            <p:nvPr/>
          </p:nvSpPr>
          <p:spPr>
            <a:xfrm>
              <a:off x="1462063" y="170416"/>
              <a:ext cx="570508" cy="4888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800" b="1" kern="1200" spc="100" dirty="0" smtClean="0">
                  <a:solidFill>
                    <a:srgbClr val="FF0000"/>
                  </a:solidFill>
                  <a:latin typeface="Arial Black" pitchFamily="34" charset="0"/>
                </a:rPr>
                <a:t>Недоліки</a:t>
              </a:r>
              <a:endParaRPr lang="uk-UA" sz="1000" b="1" kern="1200" spc="100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6" name="Групувати 5"/>
          <p:cNvGrpSpPr/>
          <p:nvPr/>
        </p:nvGrpSpPr>
        <p:grpSpPr>
          <a:xfrm>
            <a:off x="5072066" y="1000108"/>
            <a:ext cx="3214710" cy="1571636"/>
            <a:chOff x="1343907" y="69177"/>
            <a:chExt cx="806820" cy="691305"/>
          </a:xfrm>
          <a:solidFill>
            <a:srgbClr val="00B050"/>
          </a:solidFill>
        </p:grpSpPr>
        <p:sp>
          <p:nvSpPr>
            <p:cNvPr id="7" name="Овал 6"/>
            <p:cNvSpPr/>
            <p:nvPr/>
          </p:nvSpPr>
          <p:spPr>
            <a:xfrm>
              <a:off x="1343907" y="69177"/>
              <a:ext cx="806820" cy="691305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Овал 4"/>
            <p:cNvSpPr/>
            <p:nvPr/>
          </p:nvSpPr>
          <p:spPr>
            <a:xfrm>
              <a:off x="1462063" y="170416"/>
              <a:ext cx="570508" cy="48882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800" b="1" kern="1200" spc="100" dirty="0" smtClean="0">
                  <a:solidFill>
                    <a:srgbClr val="FFFF00"/>
                  </a:solidFill>
                  <a:latin typeface="Arial Black" pitchFamily="34" charset="0"/>
                </a:rPr>
                <a:t>Переваги</a:t>
              </a:r>
              <a:endParaRPr lang="uk-UA" sz="1000" b="1" kern="1200" spc="100" dirty="0">
                <a:solidFill>
                  <a:srgbClr val="FFFF00"/>
                </a:solidFill>
                <a:latin typeface="Arial Black" pitchFamily="34" charset="0"/>
              </a:endParaRPr>
            </a:p>
          </p:txBody>
        </p:sp>
      </p:grpSp>
      <p:sp>
        <p:nvSpPr>
          <p:cNvPr id="18" name="Округлений прямокутник 17"/>
          <p:cNvSpPr/>
          <p:nvPr/>
        </p:nvSpPr>
        <p:spPr>
          <a:xfrm>
            <a:off x="214282" y="2214554"/>
            <a:ext cx="3500462" cy="1571636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не задіяний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мовленевий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апарат, що унеможливлює дослідження логіки міркування учня.</a:t>
            </a:r>
          </a:p>
          <a:p>
            <a:pPr algn="ctr"/>
            <a:endParaRPr lang="uk-UA" dirty="0"/>
          </a:p>
        </p:txBody>
      </p:sp>
      <p:sp>
        <p:nvSpPr>
          <p:cNvPr id="19" name="Округлений прямокутник 18"/>
          <p:cNvSpPr/>
          <p:nvPr/>
        </p:nvSpPr>
        <p:spPr>
          <a:xfrm>
            <a:off x="1500166" y="3643314"/>
            <a:ext cx="3357586" cy="1285884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Не виключають випадкового вибору відповідей навздогад або методом виключення</a:t>
            </a:r>
          </a:p>
          <a:p>
            <a:pPr algn="ctr"/>
            <a:endParaRPr lang="uk-UA" dirty="0"/>
          </a:p>
        </p:txBody>
      </p:sp>
      <p:sp>
        <p:nvSpPr>
          <p:cNvPr id="20" name="Округлений прямокутник 19"/>
          <p:cNvSpPr/>
          <p:nvPr/>
        </p:nvSpPr>
        <p:spPr>
          <a:xfrm>
            <a:off x="4714876" y="2357430"/>
            <a:ext cx="3929090" cy="914400"/>
          </a:xfrm>
          <a:prstGeom prst="roundRect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Одночасна перевірку знань учнів усієї групи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круглений прямокутник 20"/>
          <p:cNvSpPr/>
          <p:nvPr/>
        </p:nvSpPr>
        <p:spPr>
          <a:xfrm>
            <a:off x="5214910" y="3214686"/>
            <a:ext cx="3357618" cy="914400"/>
          </a:xfrm>
          <a:prstGeom prst="roundRect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Швидкість обробки одержаних результатів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Округлений прямокутник 21"/>
          <p:cNvSpPr/>
          <p:nvPr/>
        </p:nvSpPr>
        <p:spPr>
          <a:xfrm>
            <a:off x="5500694" y="4071942"/>
            <a:ext cx="3357618" cy="914400"/>
          </a:xfrm>
          <a:prstGeom prst="roundRect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Об’єктивність одержаної оцінки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Округлений прямокутник 22"/>
          <p:cNvSpPr/>
          <p:nvPr/>
        </p:nvSpPr>
        <p:spPr>
          <a:xfrm>
            <a:off x="4929190" y="4929198"/>
            <a:ext cx="3714776" cy="914400"/>
          </a:xfrm>
          <a:prstGeom prst="roundRect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Раціональне використовувати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зворотнього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зв'язку зі учнями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кругленный прямоугольник 2"/>
          <p:cNvSpPr/>
          <p:nvPr/>
        </p:nvSpPr>
        <p:spPr>
          <a:xfrm>
            <a:off x="2928926" y="285728"/>
            <a:ext cx="3286148" cy="1000132"/>
          </a:xfrm>
          <a:prstGeom prst="roundRect">
            <a:avLst>
              <a:gd name="adj" fmla="val 6578"/>
            </a:avLst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Тестування</a:t>
            </a: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4"/>
          <p:cNvSpPr txBox="1">
            <a:spLocks/>
          </p:cNvSpPr>
          <p:nvPr/>
        </p:nvSpPr>
        <p:spPr>
          <a:xfrm>
            <a:off x="571472" y="285728"/>
            <a:ext cx="7929618" cy="78581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uk-UA" sz="5400" b="1" i="0" u="none" strike="noStrike" kern="1200" cap="none" spc="1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  <a:t>Вимоги</a:t>
            </a:r>
            <a:r>
              <a:rPr kumimoji="0" lang="uk-UA" sz="5400" b="1" i="0" u="none" strike="noStrike" kern="1200" cap="none" spc="100" normalizeH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  <a:t> до тестів</a:t>
            </a: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кругленный прямоугольник 2"/>
          <p:cNvSpPr/>
          <p:nvPr/>
        </p:nvSpPr>
        <p:spPr>
          <a:xfrm>
            <a:off x="1357290" y="1285860"/>
            <a:ext cx="6858048" cy="3500462"/>
          </a:xfrm>
          <a:prstGeom prst="roundRect">
            <a:avLst>
              <a:gd name="adj" fmla="val 6578"/>
            </a:avLst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3200" b="1" kern="1500" dirty="0" smtClean="0"/>
              <a:t>   </a:t>
            </a:r>
            <a:endParaRPr lang="uk-UA" sz="3200" b="1" kern="15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uk-UA" sz="2800" b="1" kern="1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повинні належати до однієї теми</a:t>
            </a:r>
          </a:p>
          <a:p>
            <a:pPr>
              <a:buFont typeface="Wingdings" pitchFamily="2" charset="2"/>
              <a:buChar char="Ø"/>
            </a:pPr>
            <a:r>
              <a:rPr lang="uk-UA" sz="2800" b="1" kern="1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бути взаємопов’язаними між собою</a:t>
            </a:r>
          </a:p>
          <a:p>
            <a:pPr>
              <a:buFont typeface="Wingdings" pitchFamily="2" charset="2"/>
              <a:buChar char="Ø"/>
            </a:pPr>
            <a:r>
              <a:rPr lang="uk-UA" sz="2800" b="1" kern="1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форма тесту повинна бути</a:t>
            </a:r>
          </a:p>
          <a:p>
            <a:r>
              <a:rPr lang="uk-UA" sz="2800" b="1" kern="1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уніфікованою, звичною, зручною</a:t>
            </a:r>
          </a:p>
          <a:p>
            <a:pPr>
              <a:buFont typeface="Wingdings" pitchFamily="2" charset="2"/>
              <a:buChar char="Ø"/>
            </a:pPr>
            <a:r>
              <a:rPr lang="uk-UA" sz="2800" b="1" kern="1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завдання повинні бути стислими</a:t>
            </a:r>
          </a:p>
          <a:p>
            <a:pPr>
              <a:buFont typeface="Wingdings" pitchFamily="2" charset="2"/>
              <a:buChar char="Ø"/>
            </a:pPr>
            <a:r>
              <a:rPr lang="uk-UA" sz="2800" b="1" kern="1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терміни та поняття загальновідомі</a:t>
            </a:r>
            <a:endParaRPr lang="uk-UA" sz="3000" b="1" kern="15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Виховна робота\m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571480"/>
            <a:ext cx="6582958" cy="128588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angle"/>
          </a:sp3d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2428860" y="2357430"/>
            <a:ext cx="6386530" cy="307183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Система програм для створення та проведення комп'ютерного тестування, збору і аналізу результатів</a:t>
            </a: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uk-UA" sz="44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тексту 4"/>
          <p:cNvSpPr>
            <a:spLocks noGrp="1"/>
          </p:cNvSpPr>
          <p:nvPr>
            <p:ph type="body" sz="quarter" idx="13"/>
          </p:nvPr>
        </p:nvSpPr>
        <p:spPr>
          <a:xfrm>
            <a:off x="785786" y="571480"/>
            <a:ext cx="8001056" cy="78581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MyTestEditor</a:t>
            </a:r>
            <a:r>
              <a:rPr lang="uk-UA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– </a:t>
            </a:r>
            <a:r>
              <a:rPr lang="uk-U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редактор</a:t>
            </a:r>
            <a:r>
              <a:rPr lang="uk-UA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тестів</a:t>
            </a:r>
            <a:endParaRPr lang="uk-UA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7410" name="Picture 2" descr="E:\Інформатика 2013\Учитель року\Допоміжні матеріали\Редактор тестів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1643050"/>
            <a:ext cx="5143535" cy="385765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00034" y="1500175"/>
            <a:ext cx="321471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dirty="0" smtClean="0">
                <a:solidFill>
                  <a:srgbClr val="002060"/>
                </a:solidFill>
              </a:rPr>
              <a:t>  </a:t>
            </a:r>
            <a:r>
              <a:rPr lang="uk-UA" sz="2000" b="1" dirty="0" smtClean="0">
                <a:solidFill>
                  <a:srgbClr val="002060"/>
                </a:solidFill>
              </a:rPr>
              <a:t>9 типів завдань</a:t>
            </a:r>
          </a:p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solidFill>
                  <a:srgbClr val="002060"/>
                </a:solidFill>
              </a:rPr>
              <a:t>  зміна порядку  </a:t>
            </a:r>
          </a:p>
          <a:p>
            <a:r>
              <a:rPr lang="uk-UA" sz="2000" b="1" dirty="0" smtClean="0">
                <a:solidFill>
                  <a:srgbClr val="002060"/>
                </a:solidFill>
              </a:rPr>
              <a:t>      завдань та варіантів </a:t>
            </a:r>
          </a:p>
          <a:p>
            <a:r>
              <a:rPr lang="uk-UA" sz="2000" b="1" dirty="0" smtClean="0">
                <a:solidFill>
                  <a:srgbClr val="002060"/>
                </a:solidFill>
              </a:rPr>
              <a:t>       відповідей</a:t>
            </a:r>
          </a:p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solidFill>
                  <a:srgbClr val="002060"/>
                </a:solidFill>
              </a:rPr>
              <a:t>   обмеження часу   </a:t>
            </a:r>
          </a:p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solidFill>
                  <a:srgbClr val="002060"/>
                </a:solidFill>
              </a:rPr>
              <a:t>   шкала оцінювання </a:t>
            </a:r>
          </a:p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solidFill>
                  <a:srgbClr val="002060"/>
                </a:solidFill>
              </a:rPr>
              <a:t>   зміна режимів </a:t>
            </a:r>
          </a:p>
          <a:p>
            <a:r>
              <a:rPr lang="uk-UA" sz="2000" b="1" dirty="0" smtClean="0">
                <a:solidFill>
                  <a:srgbClr val="002060"/>
                </a:solidFill>
              </a:rPr>
              <a:t>       контролю</a:t>
            </a:r>
          </a:p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solidFill>
                  <a:srgbClr val="002060"/>
                </a:solidFill>
              </a:rPr>
              <a:t>   перетворення в </a:t>
            </a:r>
          </a:p>
          <a:p>
            <a:r>
              <a:rPr lang="uk-UA" sz="2000" b="1" dirty="0" smtClean="0">
                <a:solidFill>
                  <a:srgbClr val="002060"/>
                </a:solidFill>
              </a:rPr>
              <a:t>       паперовий тест</a:t>
            </a:r>
            <a:endParaRPr lang="uk-UA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4"/>
          <p:cNvSpPr txBox="1">
            <a:spLocks/>
          </p:cNvSpPr>
          <p:nvPr/>
        </p:nvSpPr>
        <p:spPr>
          <a:xfrm>
            <a:off x="785786" y="285728"/>
            <a:ext cx="8001056" cy="785812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uk-UA" sz="44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MyTestEditor</a:t>
            </a: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– програвач тестів</a:t>
            </a:r>
            <a:endParaRPr kumimoji="0" lang="uk-UA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9458" name="Picture 2" descr="E:\Інформатика 2013\Учитель року\Допоміжні матеріали\Програвач тестів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1500174"/>
            <a:ext cx="5734056" cy="430054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1785926"/>
            <a:ext cx="264320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зручний інтерфейс</a:t>
            </a:r>
          </a:p>
          <a:p>
            <a:endParaRPr lang="uk-UA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різні режими </a:t>
            </a:r>
          </a:p>
          <a:p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тестування</a:t>
            </a:r>
          </a:p>
          <a:p>
            <a:endParaRPr lang="uk-UA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звіт про </a:t>
            </a:r>
          </a:p>
          <a:p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проходження тесту</a:t>
            </a:r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raining-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training-01</Template>
  <TotalTime>227</TotalTime>
  <Words>332</Words>
  <Application>Microsoft Office PowerPoint</Application>
  <PresentationFormat>Екран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3" baseType="lpstr">
      <vt:lpstr>training-01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Prime Auditor</cp:lastModifiedBy>
  <cp:revision>28</cp:revision>
  <dcterms:created xsi:type="dcterms:W3CDTF">2012-07-31T13:58:46Z</dcterms:created>
  <dcterms:modified xsi:type="dcterms:W3CDTF">2012-10-18T07:43:42Z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193013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