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303" r:id="rId2"/>
    <p:sldId id="316" r:id="rId3"/>
    <p:sldId id="263" r:id="rId4"/>
    <p:sldId id="259" r:id="rId5"/>
    <p:sldId id="258" r:id="rId6"/>
    <p:sldId id="304" r:id="rId7"/>
    <p:sldId id="305" r:id="rId8"/>
    <p:sldId id="260" r:id="rId9"/>
    <p:sldId id="306" r:id="rId10"/>
    <p:sldId id="262" r:id="rId11"/>
    <p:sldId id="307" r:id="rId12"/>
    <p:sldId id="308" r:id="rId13"/>
    <p:sldId id="312" r:id="rId14"/>
    <p:sldId id="313" r:id="rId15"/>
    <p:sldId id="314" r:id="rId16"/>
    <p:sldId id="315" r:id="rId17"/>
    <p:sldId id="31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728" autoAdjust="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cxnSp>
        <p:nvCxnSpPr>
          <p:cNvPr id="8" name="Пряма сполучна ліні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Місце для дати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816B6E-F4BF-4460-AF8A-C65784897AF9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C61D9-09EF-4E17-8C7F-7604D042050F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19301F-3707-4191-B7B5-55B133D038B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і текст поверх об'є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7772400" cy="1981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85800" y="4281488"/>
            <a:ext cx="7772400" cy="1981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6C869-2AAA-44C1-9DC9-0BFCBA2C5C6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49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вмісту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Місце для номера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84A5FCE-512F-4087-AD8A-0818319F4C40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6" name="Місце для нижнього колонтитула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EFFF8-FA77-4543-B7EA-F9D1928CAD10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FDBE8B-C68C-4F13-9856-38AD9B8BC336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1" name="Місце для вмісту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18BD8-573A-4F87-A54C-F62D8BE10689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32" name="Місце для вмісту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34" name="Місце для вмісту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2" name="Місце для тексту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cxnSp>
        <p:nvCxnSpPr>
          <p:cNvPr id="10" name="Пряма сполучна ліні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1F40A-01CE-4EAA-B45D-63BE063BE820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D8C2E-1F1E-4229-A68C-1BA3F5FD9BBB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Місце для вмісту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8" name="Місце для дати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4A9E5CF-E60C-43C9-8430-7320F57227B3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8" name="Місце для дати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6E2B7D-D929-4A57-AE98-4427B47DA053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тексту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24" name="Місце для дати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99DECE-3BF4-44B7-AEF2-786535C464B4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5" name="Місце для заголовка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971550" y="371924"/>
            <a:ext cx="727233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uk-UA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иникнення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принципи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функціонування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Інтернету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Всесвітня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павутина</a:t>
            </a:r>
            <a:endParaRPr lang="uk-UA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287" y="2780928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uk-UA" b="1" i="1" dirty="0">
                <a:ln/>
                <a:solidFill>
                  <a:schemeClr val="accent3"/>
                </a:solidFill>
              </a:rPr>
              <a:t>Причини виникнення Всесвітньої мережі.</a:t>
            </a:r>
            <a:endParaRPr lang="uk-UA" b="1" dirty="0">
              <a:ln/>
              <a:solidFill>
                <a:schemeClr val="accent3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uk-UA" b="1" i="1" dirty="0">
                <a:ln/>
                <a:solidFill>
                  <a:schemeClr val="accent3"/>
                </a:solidFill>
              </a:rPr>
              <a:t>Принципи, покладені в основу функціонування Інтернету.</a:t>
            </a:r>
            <a:endParaRPr lang="uk-UA" b="1" dirty="0">
              <a:ln/>
              <a:solidFill>
                <a:schemeClr val="accent3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uk-UA" b="1" i="1" dirty="0">
                <a:ln/>
                <a:solidFill>
                  <a:schemeClr val="accent3"/>
                </a:solidFill>
              </a:rPr>
              <a:t>Всесвітня павутина. Призначення браузера.</a:t>
            </a:r>
            <a:endParaRPr lang="uk-UA" b="1" dirty="0">
              <a:ln/>
              <a:solidFill>
                <a:schemeClr val="accent3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uk-UA" b="1" i="1" dirty="0">
                <a:ln/>
                <a:solidFill>
                  <a:schemeClr val="accent3"/>
                </a:solidFill>
              </a:rPr>
              <a:t>Основи навігації у Всесвітній павутині</a:t>
            </a:r>
            <a:r>
              <a:rPr lang="uk-UA" b="1" i="1" dirty="0" smtClean="0">
                <a:ln/>
                <a:solidFill>
                  <a:schemeClr val="accent3"/>
                </a:solidFill>
              </a:rPr>
              <a:t>.</a:t>
            </a:r>
            <a:endParaRPr lang="uk-UA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755650" y="1844675"/>
            <a:ext cx="374332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b="1" dirty="0"/>
              <a:t>4.</a:t>
            </a:r>
            <a:r>
              <a:rPr lang="uk-UA" dirty="0"/>
              <a:t> Отримані закодовані </a:t>
            </a:r>
            <a:r>
              <a:rPr lang="uk-UA" b="1" i="1" dirty="0"/>
              <a:t>пакети розшифровують,</a:t>
            </a:r>
            <a:r>
              <a:rPr lang="uk-UA" i="1" dirty="0"/>
              <a:t> </a:t>
            </a:r>
            <a:r>
              <a:rPr lang="uk-UA" dirty="0"/>
              <a:t>відновлюючи закладену в них інформацію, та </a:t>
            </a:r>
            <a:r>
              <a:rPr lang="uk-UA" b="1" i="1" dirty="0"/>
              <a:t>поєднують відокремлені блоки,</a:t>
            </a:r>
            <a:r>
              <a:rPr lang="uk-UA" i="1" dirty="0"/>
              <a:t> </a:t>
            </a:r>
            <a:r>
              <a:rPr lang="uk-UA" dirty="0"/>
              <a:t>формуючи з них дані, доступні для інших </a:t>
            </a:r>
            <a:r>
              <a:rPr lang="uk-UA" dirty="0" err="1"/>
              <a:t>застосунків</a:t>
            </a:r>
            <a:r>
              <a:rPr lang="uk-UA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260648"/>
            <a:ext cx="878497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8750" h="254000"/>
          </a:sp3d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6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uk-UA" dirty="0"/>
              <a:t>Робота протоколу </a:t>
            </a:r>
            <a:r>
              <a:rPr lang="en-US" dirty="0"/>
              <a:t>TCP</a:t>
            </a:r>
            <a:r>
              <a:rPr lang="uk-UA" dirty="0"/>
              <a:t>/</a:t>
            </a:r>
            <a:r>
              <a:rPr lang="en-US" dirty="0"/>
              <a:t>IP</a:t>
            </a:r>
            <a:endParaRPr lang="uk-UA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6"/>
          <a:stretch/>
        </p:blipFill>
        <p:spPr bwMode="auto">
          <a:xfrm>
            <a:off x="5670829" y="1365608"/>
            <a:ext cx="2847446" cy="52317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015" y="980728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Служба Інтернету</a:t>
            </a:r>
            <a:r>
              <a:rPr lang="uk-UA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– це набір послуг, які надаються клієнтам програмним забезпеченням серверів Інтернету з використанням певних мережевих протоколів</a:t>
            </a:r>
            <a:r>
              <a:rPr lang="uk-UA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  <a:endParaRPr lang="uk-UA" sz="2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015" y="2924944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Основні служби Інтернету:</a:t>
            </a:r>
            <a:endParaRPr lang="uk-UA" sz="20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uk-UA" dirty="0" smtClean="0"/>
              <a:t>Гіпертекстова система WWW (</a:t>
            </a:r>
            <a:r>
              <a:rPr lang="uk-UA" dirty="0" err="1" smtClean="0"/>
              <a:t>World</a:t>
            </a:r>
            <a:r>
              <a:rPr lang="uk-UA" dirty="0" smtClean="0"/>
              <a:t> </a:t>
            </a:r>
            <a:r>
              <a:rPr lang="uk-UA" dirty="0" err="1" smtClean="0"/>
              <a:t>Wide</a:t>
            </a:r>
            <a:r>
              <a:rPr lang="uk-UA" dirty="0" smtClean="0"/>
              <a:t> </a:t>
            </a:r>
            <a:r>
              <a:rPr lang="uk-UA" dirty="0" err="1" smtClean="0"/>
              <a:t>Web</a:t>
            </a:r>
            <a:r>
              <a:rPr lang="uk-UA" dirty="0" smtClean="0"/>
              <a:t>)</a:t>
            </a:r>
            <a:endParaRPr lang="uk-UA" sz="20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uk-UA" dirty="0" smtClean="0"/>
              <a:t>Електронна пошта</a:t>
            </a:r>
            <a:endParaRPr lang="uk-UA" sz="20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uk-UA" dirty="0" smtClean="0"/>
              <a:t>Віддалений доступ до мережі</a:t>
            </a:r>
            <a:endParaRPr lang="uk-UA" sz="20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uk-UA" dirty="0" smtClean="0"/>
              <a:t>Тематичні конференції </a:t>
            </a:r>
            <a:r>
              <a:rPr lang="uk-UA" dirty="0" err="1" smtClean="0"/>
              <a:t>Usenet</a:t>
            </a:r>
            <a:endParaRPr lang="uk-UA" sz="20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uk-UA" dirty="0" smtClean="0"/>
              <a:t>Розмова в мережі або IRC (Internet </a:t>
            </a:r>
            <a:r>
              <a:rPr lang="uk-UA" dirty="0" err="1" smtClean="0"/>
              <a:t>Relay</a:t>
            </a:r>
            <a:r>
              <a:rPr lang="uk-UA" dirty="0" smtClean="0"/>
              <a:t> Chat)</a:t>
            </a:r>
            <a:endParaRPr lang="uk-UA" sz="20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uk-UA" dirty="0" smtClean="0"/>
              <a:t>Голосове спілкування і </a:t>
            </a:r>
            <a:r>
              <a:rPr lang="uk-UA" dirty="0" err="1" smtClean="0"/>
              <a:t>відеоконференції</a:t>
            </a:r>
            <a:endParaRPr lang="uk-UA" sz="20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uk-UA" dirty="0" smtClean="0"/>
              <a:t>FTP (</a:t>
            </a:r>
            <a:r>
              <a:rPr lang="uk-UA" dirty="0" err="1" smtClean="0"/>
              <a:t>File</a:t>
            </a:r>
            <a:r>
              <a:rPr lang="uk-UA" dirty="0" smtClean="0"/>
              <a:t> </a:t>
            </a:r>
            <a:r>
              <a:rPr lang="uk-UA" dirty="0" err="1" smtClean="0"/>
              <a:t>Transfer</a:t>
            </a:r>
            <a:r>
              <a:rPr lang="uk-UA" dirty="0" smtClean="0"/>
              <a:t> </a:t>
            </a:r>
            <a:r>
              <a:rPr lang="uk-UA" dirty="0" err="1" smtClean="0"/>
              <a:t>Protocol</a:t>
            </a:r>
            <a:r>
              <a:rPr lang="uk-UA" dirty="0" smtClean="0"/>
              <a:t> - протокол передавання файлів)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260648"/>
            <a:ext cx="878497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234950" h="234950"/>
          </a:sp3d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Служби Інтернету</a:t>
            </a:r>
            <a:endParaRPr lang="uk-UA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7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260648"/>
            <a:ext cx="878497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234950" h="234950"/>
          </a:sp3d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6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defRPr>
            </a:lvl1pPr>
          </a:lstStyle>
          <a:p>
            <a:r>
              <a:rPr lang="uk-UA" dirty="0"/>
              <a:t>Служби Інтернету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853877"/>
            <a:ext cx="8229600" cy="918939"/>
          </a:xfrm>
        </p:spPr>
        <p:txBody>
          <a:bodyPr anchor="ctr"/>
          <a:lstStyle/>
          <a:p>
            <a:pPr algn="r"/>
            <a:r>
              <a:rPr lang="uk-UA" dirty="0"/>
              <a:t>Пошукові системи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59992"/>
            <a:ext cx="6921500" cy="1397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uk-UA" sz="1700" dirty="0"/>
              <a:t>Так називають веб-сайти, що надають можливості для пошуку інформації в Інтернеті. </a:t>
            </a:r>
          </a:p>
          <a:p>
            <a:pPr marL="0" indent="0">
              <a:buFont typeface="Wingdings" pitchFamily="2" charset="2"/>
              <a:buNone/>
            </a:pPr>
            <a:r>
              <a:rPr lang="uk-UA" sz="1700" dirty="0"/>
              <a:t>Найпопулярніші серед них — </a:t>
            </a:r>
            <a:r>
              <a:rPr lang="uk-UA" sz="1700" b="1" dirty="0" err="1"/>
              <a:t>Google</a:t>
            </a:r>
            <a:r>
              <a:rPr lang="uk-UA" sz="1700" dirty="0"/>
              <a:t> та </a:t>
            </a:r>
            <a:r>
              <a:rPr lang="uk-UA" sz="1700" b="1" dirty="0" err="1"/>
              <a:t>Yahoo</a:t>
            </a:r>
            <a:r>
              <a:rPr lang="uk-UA" sz="1700" b="1" dirty="0"/>
              <a:t>!</a:t>
            </a:r>
            <a:r>
              <a:rPr lang="uk-UA" sz="1700" dirty="0"/>
              <a:t>. </a:t>
            </a:r>
          </a:p>
          <a:p>
            <a:pPr marL="0" indent="0">
              <a:buFont typeface="Wingdings" pitchFamily="2" charset="2"/>
              <a:buNone/>
            </a:pPr>
            <a:r>
              <a:rPr lang="uk-UA" sz="1700" dirty="0"/>
              <a:t>(У розділі 21 пошукові системи розглянуто детальніше.)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429000"/>
            <a:ext cx="3663950" cy="2879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429000"/>
            <a:ext cx="3663950" cy="2879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91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260648"/>
            <a:ext cx="878497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234950" h="234950"/>
          </a:sp3d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6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defRPr>
            </a:lvl1pPr>
          </a:lstStyle>
          <a:p>
            <a:r>
              <a:rPr lang="uk-UA" dirty="0"/>
              <a:t>Служби Інтернету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81869"/>
            <a:ext cx="8229600" cy="918939"/>
          </a:xfrm>
        </p:spPr>
        <p:txBody>
          <a:bodyPr anchor="ctr"/>
          <a:lstStyle/>
          <a:p>
            <a:pPr algn="r"/>
            <a:r>
              <a:rPr lang="uk-UA" dirty="0"/>
              <a:t>Служба передавання файлів (FTP)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6618288" cy="604838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uk-UA" sz="1500" b="1"/>
              <a:t>Служба передавання файлів</a:t>
            </a:r>
            <a:r>
              <a:rPr lang="uk-UA" sz="1500"/>
              <a:t> забезпечує обмін файлами між комп'ютерами за допомогою Інтернету. 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588125" y="4581525"/>
            <a:ext cx="2159000" cy="13684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sz="1600"/>
              <a:t>Для доступу до служби потрібна спеціальна програма-клієнт або веб-браузер. 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011863" y="2565400"/>
            <a:ext cx="2879725" cy="115093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sz="1800" dirty="0"/>
              <a:t>Вона використовує протокол </a:t>
            </a:r>
            <a:r>
              <a:rPr lang="uk-UA" sz="1800" b="1" dirty="0"/>
              <a:t>FTP</a:t>
            </a:r>
            <a:r>
              <a:rPr lang="uk-UA" sz="1800" dirty="0"/>
              <a:t> (</a:t>
            </a:r>
            <a:r>
              <a:rPr lang="uk-UA" sz="1800" dirty="0" err="1"/>
              <a:t>File</a:t>
            </a:r>
            <a:r>
              <a:rPr lang="uk-UA" sz="1800" dirty="0"/>
              <a:t> </a:t>
            </a:r>
            <a:r>
              <a:rPr lang="uk-UA" sz="1800" dirty="0" err="1"/>
              <a:t>Transfer</a:t>
            </a:r>
            <a:r>
              <a:rPr lang="uk-UA" sz="1800" dirty="0"/>
              <a:t> </a:t>
            </a:r>
            <a:r>
              <a:rPr lang="uk-UA" sz="1800" dirty="0" err="1"/>
              <a:t>Protocol</a:t>
            </a:r>
            <a:r>
              <a:rPr lang="uk-UA" sz="1800" dirty="0"/>
              <a:t> — протокол передавання файлів). 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7263"/>
            <a:ext cx="5580063" cy="4630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5651500" y="4941888"/>
            <a:ext cx="865188" cy="574675"/>
          </a:xfrm>
          <a:prstGeom prst="leftArrow">
            <a:avLst>
              <a:gd name="adj1" fmla="val 50000"/>
              <a:gd name="adj2" fmla="val 376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407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260648"/>
            <a:ext cx="878497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234950" h="234950"/>
          </a:sp3d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6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defRPr>
            </a:lvl1pPr>
          </a:lstStyle>
          <a:p>
            <a:r>
              <a:rPr lang="uk-UA" dirty="0"/>
              <a:t>Служби Інтернету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4704"/>
            <a:ext cx="8229600" cy="918939"/>
          </a:xfrm>
        </p:spPr>
        <p:txBody>
          <a:bodyPr anchor="ctr"/>
          <a:lstStyle/>
          <a:p>
            <a:pPr algn="r"/>
            <a:r>
              <a:rPr lang="uk-UA" dirty="0" err="1"/>
              <a:t>ІР-телефонія</a:t>
            </a:r>
            <a:endParaRPr lang="uk-UA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67627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uk-UA" sz="1700"/>
              <a:t>Так називають послугу з передавання телефонних розмов абонентів через мережу Інтернет з використанням протоколу IP.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148263" y="5300663"/>
            <a:ext cx="3527425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sz="1600"/>
              <a:t>Вартість IP-телефонії значно нижча, ніж традиційного телефонного зв'язку, особливо коли мова йде про міжнародні дзвінки.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971550" y="2349500"/>
            <a:ext cx="7772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/>
              <a:t>При цьому стандартний телефонний сигнал поділяється на пакети, що передаються мережею. 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076825" y="3284538"/>
            <a:ext cx="36671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sz="1600"/>
              <a:t>Сервер IP-телефонії підключений як до телефонних ліній (тому він може з'єднатися з будь-яким телефоном у світі), так і до Інтернету (а отже, сервер може зв'язатися з будь-яким комп'ютером, підключеним до цієї мережі). </a:t>
            </a:r>
          </a:p>
        </p:txBody>
      </p:sp>
      <p:pic>
        <p:nvPicPr>
          <p:cNvPr id="19" name="Picture 8" descr="9klasInf_19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57563"/>
            <a:ext cx="4210050" cy="318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46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260648"/>
            <a:ext cx="878497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234950" h="234950"/>
          </a:sp3d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6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defRPr>
            </a:lvl1pPr>
          </a:lstStyle>
          <a:p>
            <a:r>
              <a:rPr lang="uk-UA" dirty="0"/>
              <a:t>Служби Інтернету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836712"/>
            <a:ext cx="8229600" cy="846931"/>
          </a:xfrm>
        </p:spPr>
        <p:txBody>
          <a:bodyPr anchor="ctr"/>
          <a:lstStyle/>
          <a:p>
            <a:pPr algn="r"/>
            <a:r>
              <a:rPr lang="uk-UA" dirty="0"/>
              <a:t>Електронна пошта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7175" y="4292600"/>
            <a:ext cx="4897438" cy="1657350"/>
          </a:xfrm>
          <a:noFill/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uk-UA" sz="1300" dirty="0"/>
              <a:t>Щоб отримати можливість користуватися цією службою, ви маєте завести на поштовому сервері скриньку з певною адресою. </a:t>
            </a:r>
          </a:p>
          <a:p>
            <a:pPr marL="0" indent="0">
              <a:buFont typeface="Wingdings" pitchFamily="2" charset="2"/>
              <a:buNone/>
            </a:pPr>
            <a:r>
              <a:rPr lang="uk-UA" sz="1300" dirty="0"/>
              <a:t>Знаючи її, інші користувачі зможуть надсилати вам повідомлення не лише з текстом, а й із зображеннями та іншими вкладеними файлами.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55650" y="2636838"/>
            <a:ext cx="3960813" cy="720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sz="1400"/>
              <a:t>Основа електронної пошти — поштові сервери, які приймають, відправляють і зберігають електронні листи.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148263" y="1700213"/>
            <a:ext cx="3671887" cy="244951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sz="1400" u="sng"/>
              <a:t>Електронна пошта використовує протоколи: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uk-UA" sz="1400"/>
              <a:t> </a:t>
            </a:r>
            <a:r>
              <a:rPr lang="uk-UA" sz="1400" b="1"/>
              <a:t>РОРЗ</a:t>
            </a:r>
            <a:r>
              <a:rPr lang="uk-UA" sz="1400"/>
              <a:t> - Post Office Protocol Version 3 — протокол поштового відділення, версія 3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uk-UA" sz="1400"/>
              <a:t> </a:t>
            </a:r>
            <a:r>
              <a:rPr lang="uk-UA" sz="1400" b="1"/>
              <a:t>ІМАР</a:t>
            </a:r>
            <a:r>
              <a:rPr lang="uk-UA" sz="1400"/>
              <a:t> - Internet Message Access Protocol — протокол доступу до повідомлень в Інтернеті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uk-UA" sz="1400"/>
              <a:t> </a:t>
            </a:r>
            <a:r>
              <a:rPr lang="uk-UA" sz="1400" b="1"/>
              <a:t>SMTP - </a:t>
            </a:r>
            <a:r>
              <a:rPr lang="uk-UA" sz="1400"/>
              <a:t>Simple Mail Transfer Protocol — простий протокол передавання пошти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84213" y="1628775"/>
            <a:ext cx="5256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b="1"/>
              <a:t>Електронна пошта</a:t>
            </a:r>
            <a:r>
              <a:rPr lang="uk-UA"/>
              <a:t> – це служба обміну інформацією в режимі </a:t>
            </a:r>
            <a:r>
              <a:rPr lang="en-US"/>
              <a:t>off-line</a:t>
            </a:r>
            <a:r>
              <a:rPr lang="uk-UA"/>
              <a:t>.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211638" y="5805488"/>
            <a:ext cx="4752975" cy="7191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uk-UA" sz="1400"/>
              <a:t>Для читання та надсилання електронних листів зазвичай використовують програму-клієнт електронної пошти, зокрема Outlook Express.</a:t>
            </a:r>
          </a:p>
        </p:txBody>
      </p:sp>
      <p:pic>
        <p:nvPicPr>
          <p:cNvPr id="21" name="Picture 9" descr="800px-9klasInf_19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r="58487" b="54333"/>
          <a:stretch>
            <a:fillRect/>
          </a:stretch>
        </p:blipFill>
        <p:spPr bwMode="auto">
          <a:xfrm>
            <a:off x="0" y="3870325"/>
            <a:ext cx="4067175" cy="298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68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260648"/>
            <a:ext cx="878497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234950" h="234950"/>
          </a:sp3d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6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defRPr>
            </a:lvl1pPr>
          </a:lstStyle>
          <a:p>
            <a:r>
              <a:rPr lang="uk-UA" dirty="0"/>
              <a:t>Служби Інтернету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81869"/>
            <a:ext cx="8229600" cy="846931"/>
          </a:xfrm>
        </p:spPr>
        <p:txBody>
          <a:bodyPr anchor="ctr"/>
          <a:lstStyle/>
          <a:p>
            <a:pPr algn="r"/>
            <a:r>
              <a:rPr lang="uk-UA" dirty="0"/>
              <a:t>Служби миттєвих повідомлень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27088" y="1700213"/>
            <a:ext cx="77057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 b="1"/>
              <a:t>Служби миттєвих повідомлень</a:t>
            </a:r>
            <a:r>
              <a:rPr lang="uk-UA"/>
              <a:t> такі як </a:t>
            </a:r>
            <a:r>
              <a:rPr lang="en-US"/>
              <a:t>ICQ, MSN, Skype</a:t>
            </a:r>
            <a:r>
              <a:rPr lang="uk-UA"/>
              <a:t> дозволяють користувачам Інтернету спілкуватися в реальному часі (режим </a:t>
            </a:r>
            <a:r>
              <a:rPr lang="en-US"/>
              <a:t>on-line)</a:t>
            </a:r>
            <a:r>
              <a:rPr lang="uk-UA"/>
              <a:t>.</a:t>
            </a:r>
            <a:endParaRPr lang="ru-RU"/>
          </a:p>
        </p:txBody>
      </p:sp>
      <p:pic>
        <p:nvPicPr>
          <p:cNvPr id="12" name="Picture 8" descr="800px-9klasInf_19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3" r="55655"/>
          <a:stretch>
            <a:fillRect/>
          </a:stretch>
        </p:blipFill>
        <p:spPr bwMode="auto">
          <a:xfrm>
            <a:off x="1908175" y="2781300"/>
            <a:ext cx="5106988" cy="3436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98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utishestvie_po_internet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517960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9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971550" y="836613"/>
            <a:ext cx="7272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 dirty="0" err="1"/>
              <a:t>Комп</a:t>
            </a:r>
            <a:r>
              <a:rPr lang="en-US" b="1" dirty="0"/>
              <a:t>’</a:t>
            </a:r>
            <a:r>
              <a:rPr lang="uk-UA" b="1" dirty="0" err="1"/>
              <a:t>ютерна</a:t>
            </a:r>
            <a:r>
              <a:rPr lang="uk-UA" b="1" dirty="0"/>
              <a:t> мережа</a:t>
            </a:r>
            <a:r>
              <a:rPr lang="uk-UA" dirty="0"/>
              <a:t> – це система </a:t>
            </a:r>
            <a:r>
              <a:rPr lang="uk-UA" dirty="0" err="1"/>
              <a:t>зв</a:t>
            </a:r>
            <a:r>
              <a:rPr lang="en-US" dirty="0"/>
              <a:t>’</a:t>
            </a:r>
            <a:r>
              <a:rPr lang="uk-UA" dirty="0" err="1"/>
              <a:t>язку</a:t>
            </a:r>
            <a:r>
              <a:rPr lang="uk-UA" dirty="0"/>
              <a:t> між двома чи більшою кількістю </a:t>
            </a:r>
            <a:r>
              <a:rPr lang="uk-UA" dirty="0" err="1"/>
              <a:t>комп</a:t>
            </a:r>
            <a:r>
              <a:rPr lang="en-US" dirty="0"/>
              <a:t>’</a:t>
            </a:r>
            <a:r>
              <a:rPr lang="uk-UA" dirty="0" err="1"/>
              <a:t>ютерів</a:t>
            </a:r>
            <a:r>
              <a:rPr lang="uk-UA" dirty="0"/>
              <a:t>.</a:t>
            </a:r>
          </a:p>
        </p:txBody>
      </p:sp>
      <p:grpSp>
        <p:nvGrpSpPr>
          <p:cNvPr id="45068" name="Group 12"/>
          <p:cNvGrpSpPr>
            <a:grpSpLocks/>
          </p:cNvGrpSpPr>
          <p:nvPr/>
        </p:nvGrpSpPr>
        <p:grpSpPr bwMode="auto">
          <a:xfrm>
            <a:off x="1709801" y="1844674"/>
            <a:ext cx="6600761" cy="4020216"/>
            <a:chOff x="720" y="455"/>
            <a:chExt cx="4896" cy="3151"/>
          </a:xfrm>
        </p:grpSpPr>
        <p:sp>
          <p:nvSpPr>
            <p:cNvPr id="45058" name="Rectangle 2"/>
            <p:cNvSpPr>
              <a:spLocks noChangeArrowheads="1"/>
            </p:cNvSpPr>
            <p:nvPr/>
          </p:nvSpPr>
          <p:spPr bwMode="auto">
            <a:xfrm>
              <a:off x="720" y="455"/>
              <a:ext cx="4896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uk-UA" sz="4400" i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Види мереж</a:t>
              </a:r>
            </a:p>
          </p:txBody>
        </p:sp>
        <p:sp>
          <p:nvSpPr>
            <p:cNvPr id="2" name="WordArt 4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990" y="1170"/>
              <a:ext cx="4230" cy="67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fromWordArt="1">
              <a:prstTxWarp prst="textCanUp">
                <a:avLst>
                  <a:gd name="adj" fmla="val 66667"/>
                </a:avLst>
              </a:prstTxWarp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uk-UA" sz="4800" b="1" kern="1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cs typeface="Times New Roman" pitchFamily="18" charset="0"/>
                </a:rPr>
                <a:t>Комп’ютерні мережі</a:t>
              </a:r>
            </a:p>
          </p:txBody>
        </p:sp>
        <p:sp>
          <p:nvSpPr>
            <p:cNvPr id="4506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720" y="3060"/>
              <a:ext cx="2055" cy="54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uk-UA" sz="4800" b="1" kern="1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cs typeface="Times New Roman" pitchFamily="18" charset="0"/>
                </a:rPr>
                <a:t>Глобальні</a:t>
              </a:r>
            </a:p>
          </p:txBody>
        </p:sp>
        <p:sp>
          <p:nvSpPr>
            <p:cNvPr id="4506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465" y="3105"/>
              <a:ext cx="1836" cy="49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fromWordArt="1">
              <a:prstTxWarp prst="textWave2">
                <a:avLst>
                  <a:gd name="adj1" fmla="val 13005"/>
                  <a:gd name="adj2" fmla="val 0"/>
                </a:avLst>
              </a:prstTxWarp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uk-UA" sz="4800" b="1" kern="10" dirty="0">
                  <a:ln/>
                  <a:solidFill>
                    <a:schemeClr val="accent3"/>
                  </a:solidFill>
                  <a:cs typeface="Times New Roman" pitchFamily="18" charset="0"/>
                </a:rPr>
                <a:t>Локальні</a:t>
              </a:r>
            </a:p>
          </p:txBody>
        </p:sp>
        <p:pic>
          <p:nvPicPr>
            <p:cNvPr id="45065" name="Picture 9" descr="D:\веб сайт\веб\152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06077" flipH="1">
              <a:off x="1507" y="2146"/>
              <a:ext cx="1118" cy="46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D:\веб сайт\веб\152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526442" flipH="1">
              <a:off x="3326" y="2217"/>
              <a:ext cx="1118" cy="46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877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У 1962 році у США створено </a:t>
            </a:r>
            <a:r>
              <a:rPr lang="uk-UA" sz="28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дві організації —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76056" y="184482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Національну Аерокосмічну Асоціацію (NASA)</a:t>
            </a:r>
          </a:p>
        </p:txBody>
      </p:sp>
      <p:pic>
        <p:nvPicPr>
          <p:cNvPr id="4106" name="Picture 10" descr="D:\Поточні\Вчитель року - інформатика\Матеріали\Для презентацій\nas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7"/>
            <a:ext cx="3816424" cy="2544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653136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та Агенцію передових дослідницьких проектів ARPA</a:t>
            </a:r>
          </a:p>
        </p:txBody>
      </p:sp>
      <p:pic>
        <p:nvPicPr>
          <p:cNvPr id="4107" name="Picture 11" descr="D:\Поточні\Вчитель року - інформатика\Матеріали\Для презентацій\arpa_logo_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584" y="3284984"/>
            <a:ext cx="3528392" cy="3098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:\Поточні\Вчитель року - інформатика\Матеріали\Для презентацій\intr_1278017889_b - Копі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3692"/>
            <a:ext cx="9144000" cy="52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8784976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prstMaterial="matte">
            <a:bevelT w="304800" h="31115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Принципи, покладені в основу функціонування Інтернету</a:t>
            </a:r>
            <a:endParaRPr lang="uk-U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1578087"/>
            <a:ext cx="579664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Принцип маршрутизації</a:t>
            </a:r>
            <a:endParaRPr lang="uk-UA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D:\Поточні\Вчитель року - інформатика\Матеріали\Для презентацій\seti-dlya-samyh-malenkih-chast-tretya-staticheskaya-marshrutizaciya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19291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D:\Поточні\Вчитель року - інформатика\Матеріали\Для презентацій\os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1" y="2708920"/>
            <a:ext cx="383598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D:\Поточні\Вчитель року - інформатика\Матеріали\Для презентацій\4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55732"/>
            <a:ext cx="414061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84482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Принцип </a:t>
            </a:r>
            <a:r>
              <a:rPr lang="en-US" b="1" dirty="0" smtClean="0"/>
              <a:t>IP</a:t>
            </a:r>
            <a:r>
              <a:rPr lang="uk-UA" b="1" dirty="0" err="1" smtClean="0"/>
              <a:t>-адресації</a:t>
            </a:r>
            <a:endParaRPr lang="uk-U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260648"/>
            <a:ext cx="8784976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prstMaterial="matte">
            <a:bevelT w="304800" h="31115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Принципи, покладені в основу функціонування Інтернету</a:t>
            </a:r>
            <a:endParaRPr lang="uk-UA" sz="36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260648"/>
            <a:ext cx="878497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228600" h="2540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Доменні імена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DNS</a:t>
            </a:r>
            <a:endParaRPr lang="uk-U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6082" name="Picture 2" descr="D:\Поточні\Вчитель року - інформатика\Матеріали\Для презентацій\1_html_3dc8baf2 - Копія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2" y="1412776"/>
            <a:ext cx="794834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19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260648"/>
            <a:ext cx="878497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209550" h="2286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Всесвітня павутина</a:t>
            </a:r>
            <a:endParaRPr lang="uk-UA" sz="36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5869" r="1219" b="1512"/>
          <a:stretch/>
        </p:blipFill>
        <p:spPr bwMode="auto">
          <a:xfrm>
            <a:off x="1744549" y="440157"/>
            <a:ext cx="7147931" cy="5293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2" y="2933526"/>
            <a:ext cx="4787900" cy="3879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6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23850" y="1344947"/>
            <a:ext cx="5761038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b="1" dirty="0"/>
              <a:t>1. </a:t>
            </a:r>
            <a:r>
              <a:rPr lang="uk-UA" b="1" i="1" dirty="0"/>
              <a:t>Інформацію розбивають на окремі невеликі блоки,</a:t>
            </a:r>
            <a:r>
              <a:rPr lang="uk-UA" i="1" dirty="0"/>
              <a:t> </a:t>
            </a:r>
            <a:r>
              <a:rPr lang="uk-UA" dirty="0"/>
              <a:t>які далі ніби вкладають у спеціальні “конверти” (цю операцію називають </a:t>
            </a:r>
            <a:r>
              <a:rPr lang="uk-UA" b="1" i="1" dirty="0"/>
              <a:t>інкапсуляцією), створюючи мережний пакет.</a:t>
            </a:r>
          </a:p>
          <a:p>
            <a:endParaRPr lang="uk-UA" b="1" i="1" dirty="0"/>
          </a:p>
          <a:p>
            <a:r>
              <a:rPr lang="uk-UA" dirty="0"/>
              <a:t>Кожний такий пакет містить власне дані (сам блок) і службову інформацію про те, хто його відправив, кому його призначено, який пакет буде наступним та інше (уявіть, що на конверті, у який запакований блок, підписано, від кого та кому призначено ці дані). Максимальний та мінімальний розміри пакетів обмежено.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6"/>
          <a:stretch/>
        </p:blipFill>
        <p:spPr bwMode="auto">
          <a:xfrm>
            <a:off x="6372225" y="1673225"/>
            <a:ext cx="2474913" cy="45472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260648"/>
            <a:ext cx="878497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8750" h="254000"/>
          </a:sp3d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Робота протоколу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TCP</a:t>
            </a:r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/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IP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260648"/>
            <a:ext cx="878497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8750" h="254000"/>
          </a:sp3d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sz="36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uk-UA" dirty="0"/>
              <a:t>Робота протоколу </a:t>
            </a:r>
            <a:r>
              <a:rPr lang="en-US" dirty="0"/>
              <a:t>TCP</a:t>
            </a:r>
            <a:r>
              <a:rPr lang="uk-UA" dirty="0"/>
              <a:t>/</a:t>
            </a:r>
            <a:r>
              <a:rPr lang="en-US" dirty="0"/>
              <a:t>IP</a:t>
            </a:r>
            <a:endParaRPr lang="uk-UA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23850" y="908050"/>
            <a:ext cx="842486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b="1" dirty="0"/>
              <a:t>2. </a:t>
            </a:r>
            <a:r>
              <a:rPr lang="uk-UA" b="1" i="1" dirty="0"/>
              <a:t>Пакети кодують та передають</a:t>
            </a:r>
            <a:r>
              <a:rPr lang="uk-UA" i="1" dirty="0"/>
              <a:t> </a:t>
            </a:r>
            <a:r>
              <a:rPr lang="uk-UA" dirty="0"/>
              <a:t>за допомогою електричних або світлових сигналів мережею відповідно до обраного методу доступу.</a:t>
            </a:r>
          </a:p>
          <a:p>
            <a:endParaRPr lang="uk-UA" dirty="0"/>
          </a:p>
          <a:p>
            <a:r>
              <a:rPr lang="uk-UA" b="1" dirty="0"/>
              <a:t>3.</a:t>
            </a:r>
            <a:r>
              <a:rPr lang="uk-UA" dirty="0"/>
              <a:t> Кожна </a:t>
            </a:r>
            <a:r>
              <a:rPr lang="uk-UA" b="1" i="1" dirty="0"/>
              <a:t>робоча станція періодично </a:t>
            </a:r>
            <a:r>
              <a:rPr lang="uk-UA" b="1" i="1" dirty="0" err="1"/>
              <a:t>під'єднується</a:t>
            </a:r>
            <a:r>
              <a:rPr lang="uk-UA" b="1" i="1" dirty="0"/>
              <a:t> до мережі і перевіряє пакети, що проходять мережею. Ті, що адресовані їй, вона забирає, а інші пересилає далі.</a:t>
            </a:r>
          </a:p>
        </p:txBody>
      </p:sp>
      <p:pic>
        <p:nvPicPr>
          <p:cNvPr id="7" name="Picture 14" descr="D:\Поточні\Вчитель року - інформатика\Матеріали\Для презентацій\Безіменн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61311"/>
            <a:ext cx="7058025" cy="28479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1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пір">
  <a:themeElements>
    <a:clrScheme name="Папір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апір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апір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468</TotalTime>
  <Words>677</Words>
  <Application>Microsoft Office PowerPoint</Application>
  <PresentationFormat>Екран (4:3)</PresentationFormat>
  <Paragraphs>69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18" baseType="lpstr">
      <vt:lpstr>Папір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Пошукові системи</vt:lpstr>
      <vt:lpstr>Служба передавання файлів (FTP)</vt:lpstr>
      <vt:lpstr>ІР-телефонія</vt:lpstr>
      <vt:lpstr>Електронна пошта</vt:lpstr>
      <vt:lpstr>Служби миттєвих повідомлень</vt:lpstr>
      <vt:lpstr>Презентація PowerPoint</vt:lpstr>
    </vt:vector>
  </TitlesOfParts>
  <Company>leader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leader</dc:creator>
  <cp:lastModifiedBy>Комп'ютер</cp:lastModifiedBy>
  <cp:revision>77</cp:revision>
  <dcterms:created xsi:type="dcterms:W3CDTF">2006-10-23T21:56:54Z</dcterms:created>
  <dcterms:modified xsi:type="dcterms:W3CDTF">2013-01-16T00:32:09Z</dcterms:modified>
</cp:coreProperties>
</file>