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5" r:id="rId4"/>
    <p:sldId id="266" r:id="rId5"/>
    <p:sldId id="270" r:id="rId6"/>
    <p:sldId id="259" r:id="rId7"/>
    <p:sldId id="260" r:id="rId8"/>
    <p:sldId id="261" r:id="rId9"/>
    <p:sldId id="271" r:id="rId10"/>
    <p:sldId id="268" r:id="rId11"/>
    <p:sldId id="272" r:id="rId12"/>
    <p:sldId id="263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6600"/>
    <a:srgbClr val="99FF66"/>
    <a:srgbClr val="777777"/>
    <a:srgbClr val="FFFFCC"/>
    <a:srgbClr val="342BE9"/>
    <a:srgbClr val="8B7EE8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728" autoAdjust="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163693DB-7129-4A00-8EE3-328AF8E8BCDB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0511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9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59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15EDC175-3DE5-4B72-A4F0-0CD0A6D09CE8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10788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12F35CD-B0AE-4CEB-A8C5-2683C895DB94}" type="slidenum">
              <a:rPr lang="uk-UA" smtClean="0"/>
              <a:pPr eaLnBrk="1" hangingPunct="1">
                <a:defRPr/>
              </a:pPr>
              <a:t>1</a:t>
            </a:fld>
            <a:endParaRPr lang="uk-UA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A471D48-6C9B-4380-8FCE-9B3AB4056307}" type="slidenum">
              <a:rPr lang="uk-UA" smtClean="0"/>
              <a:pPr eaLnBrk="1" hangingPunct="1">
                <a:defRPr/>
              </a:pPr>
              <a:t>12</a:t>
            </a:fld>
            <a:endParaRPr lang="uk-UA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6A805F1-E666-452A-859A-23596452B503}" type="slidenum">
              <a:rPr lang="uk-UA" smtClean="0"/>
              <a:pPr eaLnBrk="1" hangingPunct="1">
                <a:defRPr/>
              </a:pPr>
              <a:t>2</a:t>
            </a:fld>
            <a:endParaRPr lang="uk-UA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18D06D0-DF3A-4138-9047-435098E0BD3C}" type="slidenum">
              <a:rPr lang="uk-UA" smtClean="0"/>
              <a:pPr eaLnBrk="1" hangingPunct="1">
                <a:defRPr/>
              </a:pPr>
              <a:t>3</a:t>
            </a:fld>
            <a:endParaRPr lang="uk-UA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284B7B4-FE48-40B5-95BB-EE03489B74A3}" type="slidenum">
              <a:rPr lang="uk-UA" smtClean="0"/>
              <a:pPr eaLnBrk="1" hangingPunct="1">
                <a:defRPr/>
              </a:pPr>
              <a:t>4</a:t>
            </a:fld>
            <a:endParaRPr lang="uk-UA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FB230ED-2447-4E1F-A207-2DC42AEB8155}" type="slidenum">
              <a:rPr lang="uk-UA" smtClean="0"/>
              <a:pPr eaLnBrk="1" hangingPunct="1">
                <a:defRPr/>
              </a:pPr>
              <a:t>5</a:t>
            </a:fld>
            <a:endParaRPr lang="uk-UA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5A98236-8CD3-4BBB-965D-C06938487150}" type="slidenum">
              <a:rPr lang="uk-UA" smtClean="0"/>
              <a:pPr eaLnBrk="1" hangingPunct="1">
                <a:defRPr/>
              </a:pPr>
              <a:t>6</a:t>
            </a:fld>
            <a:endParaRPr lang="uk-UA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3BBAEC4-9493-4606-B1A8-B93667AB2A6A}" type="slidenum">
              <a:rPr lang="uk-UA" smtClean="0"/>
              <a:pPr eaLnBrk="1" hangingPunct="1">
                <a:defRPr/>
              </a:pPr>
              <a:t>7</a:t>
            </a:fld>
            <a:endParaRPr lang="uk-UA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27C2592-2230-4F07-A604-B106455AD70F}" type="slidenum">
              <a:rPr lang="uk-UA" smtClean="0"/>
              <a:pPr eaLnBrk="1" hangingPunct="1">
                <a:defRPr/>
              </a:pPr>
              <a:t>8</a:t>
            </a:fld>
            <a:endParaRPr lang="uk-UA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FDF638F-7DEE-4C75-B648-A39C4BAA109E}" type="slidenum">
              <a:rPr lang="uk-UA" smtClean="0"/>
              <a:pPr eaLnBrk="1" hangingPunct="1">
                <a:defRPr/>
              </a:pPr>
              <a:t>9</a:t>
            </a:fld>
            <a:endParaRPr lang="uk-UA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22" name="Пі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  <p:sp>
        <p:nvSpPr>
          <p:cNvPr id="6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ижнього колонтитула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Місце для номера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483BAD-9774-430A-AC7E-438715554B2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26426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46E44-F475-4696-9009-BB0FA786D33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41328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3F14C-933E-44B0-905C-8AAB3975391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48814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і чотири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A0B02-11D7-4EBD-8A95-175C3FC8387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23219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486FE-5A2F-4702-925A-7CAD6211E5A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85298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кут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8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7C967C-E504-4BA4-9F5C-7F52C296E32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98511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7BFDD-CC1D-4F26-AC12-7825B0ED1B1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13856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7AACA0-5238-4FAE-8C3E-6C3AF2C2A8D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63597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дати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омера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E0BE1-7FE2-4AB3-BD03-9B14BCDB379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55496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Прямокут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7A4A5E-14BF-4CA2-A72E-2CBBB72E3AF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74645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52AC71-2FAF-47AB-A4AC-753FC013D91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49077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8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F4BE15-7AB6-4A45-94D0-AF3CDC4A021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33530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екторна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ільце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кут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Місце для заголовка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9" name="Місце для тексту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24" name="Місце для дати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Місце для номера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+mn-cs"/>
              </a:defRPr>
            </a:lvl1pPr>
            <a:extLst/>
          </a:lstStyle>
          <a:p>
            <a:pPr>
              <a:defRPr/>
            </a:pPr>
            <a:fld id="{75FD4575-7D9E-442F-A404-B0A67F65F8E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15" name="Прямокут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_________Microsoft_Excel1.xls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1052;&#1072;&#1090;&#1077;&#1088;&#1110;&#1072;&#1083;&#1080;/&#1044;&#1083;&#1103;%20&#1075;&#1110;&#1087;&#1077;&#1088;&#1087;&#1086;&#1089;&#1080;&#1083;&#1072;&#1085;&#1100;/&#1055;&#1110;&#1079;&#1085;&#1072;&#1074;&#1083;&#1100;&#1085;&#1110;%20&#1087;&#1088;&#1086;&#1094;&#1077;&#1089;&#1080;%20&#1079;&#1075;&#1076;&#1085;&#1086;%20&#1110;&#1079;%20&#1087;&#1077;&#1088;&#1077;&#1075;&#1083;&#1103;&#1085;&#1091;&#1090;&#1086;&#1102;%20&#1090;&#1072;&#1082;&#1089;&#1086;&#1085;&#1086;&#1084;&#1110;&#1108;&#1102;%20&#1041;&#1083;&#1091;&#1084;&#1072;.m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&#1052;&#1072;&#1090;&#1077;&#1088;&#1110;&#1072;&#1083;&#1080;/&#1044;&#1083;&#1103;%20&#1075;&#1110;&#1087;&#1077;&#1088;&#1087;&#1086;&#1089;&#1080;&#1083;&#1072;&#1085;&#1100;/&#1056;&#1086;&#1083;&#1100;&#1086;&#1074;&#1072;%20&#1075;&#1088;&#1072;%20-%20&#1084;&#1077;&#1090;&#1086;&#1076;%20&#1087;&#1088;&#1086;&#1077;&#1082;&#1090;&#1110;&#1074;.doc" TargetMode="External"/><Relationship Id="rId3" Type="http://schemas.openxmlformats.org/officeDocument/2006/relationships/hyperlink" Target="&#1052;&#1072;&#1090;&#1077;&#1088;&#1110;&#1072;&#1083;&#1080;/&#1044;&#1083;&#1103;%20&#1075;&#1110;&#1087;&#1077;&#1088;&#1087;&#1086;&#1089;&#1080;&#1083;&#1072;&#1085;&#1100;/&#1045;&#1074;&#1088;&#1080;&#1089;&#1090;&#1080;&#1095;&#1085;&#1072;%20&#1073;&#1077;&#1089;&#1110;&#1076;&#1072;.doc" TargetMode="External"/><Relationship Id="rId7" Type="http://schemas.openxmlformats.org/officeDocument/2006/relationships/hyperlink" Target="&#1052;&#1072;&#1090;&#1077;&#1088;&#1110;&#1072;&#1083;&#1080;/&#1044;&#1083;&#1103;%20&#1075;&#1110;&#1087;&#1077;&#1088;&#1087;&#1086;&#1089;&#1080;&#1083;&#1072;&#1085;&#1100;/&#1052;&#1086;&#1079;&#1082;&#1086;&#1074;&#1080;&#1081;%20&#1096;&#1090;&#1091;&#1088;&#1084;.doc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1052;&#1072;&#1090;&#1077;&#1088;&#1110;&#1072;&#1083;&#1080;/&#1044;&#1083;&#1103;%20&#1075;&#1110;&#1087;&#1077;&#1088;&#1087;&#1086;&#1089;&#1080;&#1083;&#1072;&#1085;&#1100;/&#1044;&#1080;&#1092;&#1077;&#1088;&#1077;&#1085;&#1094;&#1110;&#1081;&#1086;&#1074;&#1072;&#1085;&#1110;%20&#1079;&#1072;&#1074;&#1076;&#1072;&#1085;&#1085;&#1103;.doc" TargetMode="External"/><Relationship Id="rId11" Type="http://schemas.openxmlformats.org/officeDocument/2006/relationships/hyperlink" Target="&#1052;&#1072;&#1090;&#1077;&#1088;&#1110;&#1072;&#1083;&#1080;/&#1044;&#1083;&#1103;%20&#1075;&#1110;&#1087;&#1077;&#1088;&#1087;&#1086;&#1089;&#1080;&#1083;&#1072;&#1085;&#1100;/&#1052;&#1110;&#1082;&#1088;&#1086;&#1092;&#1086;&#1085;.doc" TargetMode="External"/><Relationship Id="rId5" Type="http://schemas.openxmlformats.org/officeDocument/2006/relationships/hyperlink" Target="&#1052;&#1072;&#1090;&#1077;&#1088;&#1110;&#1072;&#1083;&#1080;/&#1044;&#1083;&#1103;%20&#1075;&#1110;&#1087;&#1077;&#1088;&#1087;&#1086;&#1089;&#1080;&#1083;&#1072;&#1085;&#1100;/&#1054;&#1073;&#1075;&#1086;&#1074;&#1086;&#1088;&#1077;&#1085;&#1085;&#1103;%20&#1089;&#1080;&#1090;&#1091;&#1072;&#1094;&#1110;&#1111;.doc" TargetMode="External"/><Relationship Id="rId10" Type="http://schemas.openxmlformats.org/officeDocument/2006/relationships/hyperlink" Target="&#1052;&#1072;&#1090;&#1077;&#1088;&#1110;&#1072;&#1083;&#1080;/&#1044;&#1083;&#1103;%20&#1075;&#1110;&#1087;&#1077;&#1088;&#1087;&#1086;&#1089;&#1080;&#1083;&#1072;&#1085;&#1100;/&#1040;&#1078;&#1091;&#1088;&#1085;&#1072;%20&#1087;&#1080;&#1083;&#1082;&#1072;.doc" TargetMode="External"/><Relationship Id="rId4" Type="http://schemas.openxmlformats.org/officeDocument/2006/relationships/hyperlink" Target="&#1052;&#1072;&#1090;&#1077;&#1088;&#1110;&#1072;&#1083;&#1080;/&#1044;&#1083;&#1103;%20&#1075;&#1110;&#1087;&#1077;&#1088;&#1087;&#1086;&#1089;&#1080;&#1083;&#1072;&#1085;&#1100;/&#1058;&#1077;&#1089;&#1090;.mtf" TargetMode="External"/><Relationship Id="rId9" Type="http://schemas.openxmlformats.org/officeDocument/2006/relationships/hyperlink" Target="&#1052;&#1072;&#1090;&#1077;&#1088;&#1110;&#1072;&#1083;&#1080;/&#1044;&#1083;&#1103;%20&#1075;&#1110;&#1087;&#1077;&#1088;&#1087;&#1086;&#1089;&#1080;&#1083;&#1072;&#1085;&#1100;/&#1044;&#1080;&#1089;&#1082;&#1091;&#1089;&#1110;&#1103;.doc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971550" y="2424113"/>
            <a:ext cx="7343775" cy="2232025"/>
          </a:xfrm>
          <a:solidFill>
            <a:schemeClr val="accent2">
              <a:lumMod val="40000"/>
              <a:lumOff val="60000"/>
            </a:schemeClr>
          </a:solidFill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228600" h="393700"/>
          </a:sp3d>
          <a:extLst/>
        </p:spPr>
        <p:txBody>
          <a:bodyPr anchor="b">
            <a:norm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4300" dirty="0">
                <a:solidFill>
                  <a:schemeClr val="bg2">
                    <a:lumMod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Розвиток інформаційної культури учнів на уроках інформатики та в позаурочний час</a:t>
            </a:r>
            <a:endParaRPr lang="ru-RU" sz="4300" dirty="0">
              <a:solidFill>
                <a:schemeClr val="bg2">
                  <a:lumMod val="2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ctrTitle"/>
          </p:nvPr>
        </p:nvSpPr>
        <p:spPr>
          <a:xfrm>
            <a:off x="684213" y="404813"/>
            <a:ext cx="7772400" cy="17367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Творчий доробок </a:t>
            </a:r>
            <a:b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з проблеми:</a:t>
            </a:r>
            <a:endParaRPr lang="ru-RU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083" name="Text Box 35"/>
          <p:cNvSpPr txBox="1">
            <a:spLocks noChangeArrowheads="1"/>
          </p:cNvSpPr>
          <p:nvPr/>
        </p:nvSpPr>
        <p:spPr bwMode="auto">
          <a:xfrm>
            <a:off x="323850" y="6237312"/>
            <a:ext cx="5040313" cy="5512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228600" h="3937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0" anchor="b">
            <a:normAutofit fontScale="77500" lnSpcReduction="20000"/>
          </a:bodyPr>
          <a:lstStyle>
            <a:lvl1pPr marL="27432" indent="0" algn="ctr" eaLnBrk="1" latinLnBrk="0" hangingPunct="1">
              <a:lnSpc>
                <a:spcPct val="100000"/>
              </a:lnSpc>
              <a:buClr>
                <a:schemeClr val="accent1"/>
              </a:buClr>
              <a:buSzPct val="80000"/>
              <a:buFont typeface="Wingdings 2"/>
              <a:buNone/>
              <a:defRPr kumimoji="0" sz="4300">
                <a:solidFill>
                  <a:schemeClr val="bg2">
                    <a:lumMod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defRPr>
            </a:lvl1pPr>
            <a:lvl2pPr indent="0" algn="ctr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>
                <a:latin typeface="+mn-lt"/>
              </a:defRPr>
            </a:lvl2pPr>
            <a:lvl3pPr indent="0" algn="ctr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>
                <a:latin typeface="+mn-lt"/>
              </a:defRPr>
            </a:lvl3pPr>
            <a:lvl4pPr indent="0" algn="ctr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>
                <a:latin typeface="+mn-lt"/>
              </a:defRPr>
            </a:lvl4pPr>
            <a:lvl5pPr indent="0" algn="ctr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>
                <a:latin typeface="+mn-lt"/>
              </a:defRPr>
            </a:lvl5pPr>
            <a:lvl6pPr indent="0" algn="ctr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>
                <a:latin typeface="+mn-lt"/>
              </a:defRPr>
            </a:lvl6pPr>
            <a:lvl7pPr indent="0" algn="ctr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>
                <a:latin typeface="+mn-lt"/>
              </a:defRPr>
            </a:lvl7pPr>
            <a:lvl8pPr indent="0" algn="ctr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>
                <a:latin typeface="+mn-lt"/>
              </a:defRPr>
            </a:lvl8pPr>
            <a:lvl9pPr indent="0" algn="ctr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>
                <a:latin typeface="+mn-lt"/>
              </a:defRPr>
            </a:lvl9pPr>
            <a:extLst/>
          </a:lstStyle>
          <a:p>
            <a:pPr>
              <a:defRPr/>
            </a:pPr>
            <a:r>
              <a:rPr lang="uk-UA" dirty="0"/>
              <a:t>Данилів Богдан Миколайович</a:t>
            </a:r>
            <a:endParaRPr lang="ru-RU" dirty="0"/>
          </a:p>
        </p:txBody>
      </p:sp>
      <p:pic>
        <p:nvPicPr>
          <p:cNvPr id="9222" name="Picture 6" descr="Портретне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330575"/>
            <a:ext cx="23272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539552" y="3789040"/>
            <a:ext cx="5760071" cy="19442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228600" h="3937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0" anchor="b">
            <a:normAutofit fontScale="92500"/>
          </a:bodyPr>
          <a:lstStyle>
            <a:lvl1pPr marL="27432" indent="0" algn="ctr" eaLnBrk="1" latinLnBrk="0" hangingPunct="1">
              <a:lnSpc>
                <a:spcPct val="100000"/>
              </a:lnSpc>
              <a:buClr>
                <a:schemeClr val="accent1"/>
              </a:buClr>
              <a:buSzPct val="80000"/>
              <a:buFont typeface="Wingdings 2"/>
              <a:buNone/>
              <a:defRPr kumimoji="0" sz="4300">
                <a:solidFill>
                  <a:schemeClr val="bg2">
                    <a:lumMod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defRPr>
            </a:lvl1pPr>
            <a:lvl2pPr indent="0" algn="ctr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>
                <a:latin typeface="+mn-lt"/>
              </a:defRPr>
            </a:lvl2pPr>
            <a:lvl3pPr indent="0" algn="ctr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>
                <a:latin typeface="+mn-lt"/>
              </a:defRPr>
            </a:lvl3pPr>
            <a:lvl4pPr indent="0" algn="ctr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>
                <a:latin typeface="+mn-lt"/>
              </a:defRPr>
            </a:lvl4pPr>
            <a:lvl5pPr indent="0" algn="ctr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>
                <a:latin typeface="+mn-lt"/>
              </a:defRPr>
            </a:lvl5pPr>
            <a:lvl6pPr indent="0" algn="ctr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>
                <a:latin typeface="+mn-lt"/>
              </a:defRPr>
            </a:lvl6pPr>
            <a:lvl7pPr indent="0" algn="ctr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>
                <a:latin typeface="+mn-lt"/>
              </a:defRPr>
            </a:lvl7pPr>
            <a:lvl8pPr indent="0" algn="ctr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>
                <a:latin typeface="+mn-lt"/>
              </a:defRPr>
            </a:lvl8pPr>
            <a:lvl9pPr indent="0" algn="ctr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>
                <a:latin typeface="+mn-lt"/>
              </a:defRPr>
            </a:lvl9pPr>
            <a:extLst/>
          </a:lstStyle>
          <a:p>
            <a:pPr algn="l">
              <a:defRPr/>
            </a:pP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Вчитель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інформатики</a:t>
            </a:r>
            <a:endParaRPr lang="ru-RU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Угринівської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ЗОШ І – ІІ ст.</a:t>
            </a:r>
            <a:b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Підгаєцького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рафону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0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22865 -0.1078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24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L -0.00712 -0.2041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77813"/>
            <a:ext cx="9144000" cy="558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228600" h="393700"/>
          </a:sp3d>
        </p:spPr>
        <p:txBody>
          <a:bodyPr tIns="0" anchor="b"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9pPr>
            <a:extLst/>
          </a:lstStyle>
          <a:p>
            <a:pPr marL="27432" algn="ctr" eaLnBrk="1" fontAlgn="auto" hangingPunct="1"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uk-UA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Практичне застосування і творчий доробок</a:t>
            </a:r>
            <a:endParaRPr lang="uk-UA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grpSp>
        <p:nvGrpSpPr>
          <p:cNvPr id="7" name="Групувати 6"/>
          <p:cNvGrpSpPr/>
          <p:nvPr/>
        </p:nvGrpSpPr>
        <p:grpSpPr>
          <a:xfrm>
            <a:off x="338775" y="1268760"/>
            <a:ext cx="3657600" cy="5419764"/>
            <a:chOff x="338775" y="1268760"/>
            <a:chExt cx="3657600" cy="5419764"/>
          </a:xfrm>
        </p:grpSpPr>
        <p:pic>
          <p:nvPicPr>
            <p:cNvPr id="3074" name="Picture 2" descr="D:\Поточні\Створити папку\Вчитель року - інформатика\Фото\З уроків та позакласних заходів\2013011652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775" y="1268760"/>
              <a:ext cx="3657600" cy="487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67544" y="6165304"/>
              <a:ext cx="32403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dirty="0" smtClean="0"/>
                <a:t>Представлення результатів розробки індивідуального проекту</a:t>
              </a:r>
              <a:endParaRPr lang="uk-UA" sz="1400" dirty="0"/>
            </a:p>
          </p:txBody>
        </p:sp>
      </p:grpSp>
      <p:grpSp>
        <p:nvGrpSpPr>
          <p:cNvPr id="8" name="Групувати 7"/>
          <p:cNvGrpSpPr/>
          <p:nvPr/>
        </p:nvGrpSpPr>
        <p:grpSpPr>
          <a:xfrm>
            <a:off x="4087120" y="1543608"/>
            <a:ext cx="5027712" cy="4198940"/>
            <a:chOff x="4087120" y="1543608"/>
            <a:chExt cx="5027712" cy="4198940"/>
          </a:xfrm>
        </p:grpSpPr>
        <p:pic>
          <p:nvPicPr>
            <p:cNvPr id="3075" name="Picture 3" descr="D:\Поточні\Створити папку\Вчитель року - інформатика\Фото\З уроків та позакласних заходів\Зобр010вальвм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7120" y="1543608"/>
              <a:ext cx="5027712" cy="3770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355976" y="5373216"/>
              <a:ext cx="446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/>
                <a:t>Засідання круглого столу</a:t>
              </a:r>
              <a:endParaRPr lang="uk-UA" dirty="0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77813"/>
            <a:ext cx="9144000" cy="558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228600" h="393700"/>
          </a:sp3d>
        </p:spPr>
        <p:txBody>
          <a:bodyPr tIns="0" anchor="b"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9pPr>
            <a:extLst/>
          </a:lstStyle>
          <a:p>
            <a:pPr marL="27432" algn="ctr" eaLnBrk="1" fontAlgn="auto" hangingPunct="1"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uk-UA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Практичне застосування і творчий доробок</a:t>
            </a:r>
            <a:endParaRPr lang="uk-UA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grpSp>
        <p:nvGrpSpPr>
          <p:cNvPr id="5" name="Групувати 4"/>
          <p:cNvGrpSpPr/>
          <p:nvPr/>
        </p:nvGrpSpPr>
        <p:grpSpPr>
          <a:xfrm>
            <a:off x="1043608" y="1196752"/>
            <a:ext cx="6840760" cy="5553908"/>
            <a:chOff x="1043608" y="1196752"/>
            <a:chExt cx="6840760" cy="5553908"/>
          </a:xfrm>
        </p:grpSpPr>
        <p:pic>
          <p:nvPicPr>
            <p:cNvPr id="4098" name="Picture 2" descr="D:\Поточні\Створити папку\Вчитель року - інформатика\Фото\З уроків та позакласних заходів\Зображення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196752"/>
              <a:ext cx="6840760" cy="5130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259632" y="6381328"/>
              <a:ext cx="6408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/>
                <a:t>Реалізація групового проекту</a:t>
              </a:r>
              <a:endParaRPr lang="uk-UA" dirty="0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'є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762279"/>
              </p:ext>
            </p:extLst>
          </p:nvPr>
        </p:nvGraphicFramePr>
        <p:xfrm>
          <a:off x="611188" y="1125538"/>
          <a:ext cx="8064500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Діаграма" r:id="rId4" imgW="5800641" imgH="3648143" progId="Excel.Chart.8">
                  <p:embed/>
                </p:oleObj>
              </mc:Choice>
              <mc:Fallback>
                <p:oleObj name="Діаграма" r:id="rId4" imgW="5800641" imgH="3648143" progId="Excel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125538"/>
                        <a:ext cx="8064500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558800"/>
          </a:xfrm>
          <a:solidFill>
            <a:schemeClr val="accent2">
              <a:lumMod val="40000"/>
              <a:lumOff val="60000"/>
            </a:schemeClr>
          </a:solidFill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228600" h="393700"/>
          </a:sp3d>
        </p:spPr>
        <p:txBody>
          <a:bodyPr tIns="0" anchor="b">
            <a:normAutofit fontScale="90000"/>
          </a:bodyPr>
          <a:lstStyle/>
          <a:p>
            <a:pPr marL="27432" algn="ctr" eaLnBrk="1" fontAlgn="auto" hangingPunct="1"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uk-UA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Практичне застосування і творчий доробок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774700"/>
          </a:xfrm>
          <a:solidFill>
            <a:schemeClr val="accent2">
              <a:lumMod val="40000"/>
              <a:lumOff val="60000"/>
            </a:schemeClr>
          </a:solidFill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228600" h="393700"/>
          </a:sp3d>
        </p:spPr>
        <p:txBody>
          <a:bodyPr tIns="0" anchor="b"/>
          <a:lstStyle/>
          <a:p>
            <a:pPr marL="27432" algn="ctr" eaLnBrk="1" fontAlgn="auto" hangingPunct="1"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uk-UA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Очікувані результати:</a:t>
            </a:r>
          </a:p>
        </p:txBody>
      </p:sp>
      <p:sp>
        <p:nvSpPr>
          <p:cNvPr id="185351" name="Text Box 7"/>
          <p:cNvSpPr txBox="1">
            <a:spLocks noChangeArrowheads="1"/>
          </p:cNvSpPr>
          <p:nvPr/>
        </p:nvSpPr>
        <p:spPr bwMode="auto">
          <a:xfrm>
            <a:off x="395288" y="1404938"/>
            <a:ext cx="7920037" cy="48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uk-UA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вироблення в учнів уміння формулювати власні інформаційні запити;</a:t>
            </a:r>
          </a:p>
          <a:p>
            <a:pPr eaLnBrk="0" hangingPunct="0">
              <a:defRPr/>
            </a:pPr>
            <a:endParaRPr lang="uk-UA" sz="220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  <a:p>
            <a:pPr eaLnBrk="0" hangingPunct="0">
              <a:buFontTx/>
              <a:buChar char="•"/>
              <a:defRPr/>
            </a:pPr>
            <a:r>
              <a:rPr lang="uk-UA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формування навичок знаходження, систематизації, класифікації, аналізу, синтезу, оцінювання інформації;</a:t>
            </a:r>
          </a:p>
          <a:p>
            <a:pPr eaLnBrk="0" hangingPunct="0">
              <a:defRPr/>
            </a:pPr>
            <a:endParaRPr lang="uk-UA" sz="220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  <a:p>
            <a:pPr eaLnBrk="0" hangingPunct="0">
              <a:buFontTx/>
              <a:buChar char="•"/>
              <a:defRPr/>
            </a:pPr>
            <a:r>
              <a:rPr lang="uk-UA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підвищення рівня концептуального мислення учнів;</a:t>
            </a:r>
          </a:p>
          <a:p>
            <a:pPr eaLnBrk="0" hangingPunct="0">
              <a:defRPr/>
            </a:pPr>
            <a:endParaRPr lang="uk-UA" sz="220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  <a:p>
            <a:pPr eaLnBrk="0" hangingPunct="0">
              <a:buFontTx/>
              <a:buChar char="•"/>
              <a:defRPr/>
            </a:pPr>
            <a:r>
              <a:rPr lang="uk-UA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розвиток вмінь формулювати власну думку та аргументовано обстоювати її під час дискусії, подавати інформацію в доступному, естетичному вигляді;</a:t>
            </a:r>
          </a:p>
          <a:p>
            <a:pPr eaLnBrk="0" hangingPunct="0">
              <a:buFontTx/>
              <a:buChar char="•"/>
              <a:defRPr/>
            </a:pPr>
            <a:endParaRPr lang="uk-UA" sz="220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  <a:p>
            <a:pPr eaLnBrk="0" hangingPunct="0">
              <a:buFontTx/>
              <a:buChar char="•"/>
              <a:defRPr/>
            </a:pPr>
            <a:r>
              <a:rPr lang="uk-UA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формування навичок самостійного добору джерел інформації при розробці певної проблеми та їх аналізу.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276475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7200" dirty="0" smtClean="0">
                <a:solidFill>
                  <a:schemeClr val="tx2">
                    <a:satMod val="130000"/>
                  </a:schemeClr>
                </a:solidFill>
                <a:latin typeface="Monotype Corsiva" pitchFamily="66" charset="0"/>
              </a:rPr>
              <a:t>Дякую за увагу!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4" name="Rectangle 32"/>
          <p:cNvSpPr>
            <a:spLocks noGrp="1" noChangeArrowheads="1"/>
          </p:cNvSpPr>
          <p:nvPr>
            <p:ph type="ctrTitle"/>
          </p:nvPr>
        </p:nvSpPr>
        <p:spPr>
          <a:xfrm>
            <a:off x="0" y="260648"/>
            <a:ext cx="9144000" cy="864095"/>
          </a:xfrm>
          <a:solidFill>
            <a:schemeClr val="accent2">
              <a:lumMod val="40000"/>
              <a:lumOff val="60000"/>
            </a:schemeClr>
          </a:solidFill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228600" h="393700"/>
          </a:sp3d>
        </p:spPr>
        <p:txBody>
          <a:bodyPr tIns="0">
            <a:normAutofit/>
          </a:bodyPr>
          <a:lstStyle/>
          <a:p>
            <a:pPr marL="27432" algn="ctr" eaLnBrk="1" fontAlgn="auto" hangingPunct="1"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Актуальність творчого доробку</a:t>
            </a:r>
            <a:endParaRPr lang="uk-UA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117" name="Text Box 45"/>
          <p:cNvSpPr txBox="1">
            <a:spLocks noChangeArrowheads="1"/>
          </p:cNvSpPr>
          <p:nvPr/>
        </p:nvSpPr>
        <p:spPr bwMode="auto">
          <a:xfrm>
            <a:off x="323850" y="1557338"/>
            <a:ext cx="8569325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3200" b="1">
                <a:latin typeface="Comic Sans MS" pitchFamily="66" charset="0"/>
              </a:rPr>
              <a:t> </a:t>
            </a:r>
            <a:r>
              <a:rPr lang="en-US" sz="3200" b="1">
                <a:latin typeface="Comic Sans MS" pitchFamily="66" charset="0"/>
              </a:rPr>
              <a:t>    </a:t>
            </a:r>
            <a:r>
              <a:rPr lang="uk-UA" sz="2800" b="1">
                <a:latin typeface="Comic Sans MS" pitchFamily="66" charset="0"/>
              </a:rPr>
              <a:t>В сучасному інформаційному суспільстві людині вже не достатнього володіти певними (цілком конкретними) навичками професійної діяльності, сформованими на початковому етапі її соціалізації. Сучасна школа повинна давати людині, яка житиме в інформаційному суспільстві майбутнього, не лише фактичні знання, а й методику їх здобуття, тобто формувати інформаційну культуру учнів.</a:t>
            </a:r>
          </a:p>
        </p:txBody>
      </p:sp>
      <p:pic>
        <p:nvPicPr>
          <p:cNvPr id="15372" name="Рисунок 35" descr="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8775"/>
            <a:ext cx="50641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8913"/>
            <a:ext cx="9144000" cy="863600"/>
          </a:xfrm>
          <a:solidFill>
            <a:schemeClr val="accent2">
              <a:lumMod val="40000"/>
              <a:lumOff val="60000"/>
            </a:schemeClr>
          </a:solidFill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228600" h="393700"/>
          </a:sp3d>
        </p:spPr>
        <p:txBody>
          <a:bodyPr tIns="0"/>
          <a:lstStyle/>
          <a:p>
            <a:pPr marL="27432" algn="ctr" eaLnBrk="1" fontAlgn="auto" hangingPunct="1"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Мета та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завдання</a:t>
            </a:r>
            <a:endParaRPr lang="ru-RU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179388" y="1268413"/>
            <a:ext cx="87852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uk-UA" sz="2000" b="1">
                <a:latin typeface="Comic Sans MS" pitchFamily="66" charset="0"/>
              </a:rPr>
              <a:t>Формування творчої особистості, здатної забезпечити оптимальне здійснення індивідуальної інформаційної діяльності, спрямованої на забезпечення власних інформаційних потреб</a:t>
            </a:r>
          </a:p>
        </p:txBody>
      </p:sp>
      <p:pic>
        <p:nvPicPr>
          <p:cNvPr id="15372" name="Рисунок 35" descr="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81300"/>
            <a:ext cx="50641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2" name="Text Box 6"/>
          <p:cNvSpPr txBox="1">
            <a:spLocks noChangeArrowheads="1"/>
          </p:cNvSpPr>
          <p:nvPr/>
        </p:nvSpPr>
        <p:spPr bwMode="auto">
          <a:xfrm>
            <a:off x="971550" y="2492375"/>
            <a:ext cx="81724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>
                <a:latin typeface="Comic Sans MS" pitchFamily="66" charset="0"/>
              </a:rPr>
              <a:t>Формувати інформаційний світогляд учнів, уміння формулювати власні інформаційні запити, здатність здійснювати самостійний пошук інформації з різних джерел, поданої в різних формах, аналізувати і синтезувати її</a:t>
            </a:r>
          </a:p>
        </p:txBody>
      </p:sp>
      <p:pic>
        <p:nvPicPr>
          <p:cNvPr id="2" name="Рисунок 35" descr="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933825"/>
            <a:ext cx="50641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4" name="Text Box 8"/>
          <p:cNvSpPr txBox="1">
            <a:spLocks noChangeArrowheads="1"/>
          </p:cNvSpPr>
          <p:nvPr/>
        </p:nvSpPr>
        <p:spPr bwMode="auto">
          <a:xfrm>
            <a:off x="971550" y="4868863"/>
            <a:ext cx="79930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>
                <a:latin typeface="Comic Sans MS" pitchFamily="66" charset="0"/>
              </a:rPr>
              <a:t>Надавати практичним навичкам учнів теоретичного підґрунтя, розвивати вміння розглядати інформаційні процеси з концептуальної точки зору з метою подальшого вироблення індивідуального стилю власної навчальної або пізнавальної діяльності</a:t>
            </a:r>
          </a:p>
        </p:txBody>
      </p:sp>
      <p:pic>
        <p:nvPicPr>
          <p:cNvPr id="3" name="Рисунок 35" descr="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084763"/>
            <a:ext cx="506413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6" name="Text Box 10"/>
          <p:cNvSpPr txBox="1">
            <a:spLocks noChangeArrowheads="1"/>
          </p:cNvSpPr>
          <p:nvPr/>
        </p:nvSpPr>
        <p:spPr bwMode="auto">
          <a:xfrm>
            <a:off x="971550" y="3789363"/>
            <a:ext cx="81724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>
                <a:latin typeface="Comic Sans MS" pitchFamily="66" charset="0"/>
              </a:rPr>
              <a:t>Забезпечити вироблення стійких навичок використання категоріального апарату та методології інформатики для їхнього майбутнього використання в індивідуальній інформаційній діяльності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7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0" grpId="0"/>
      <p:bldP spid="173062" grpId="0"/>
      <p:bldP spid="173064" grpId="0"/>
      <p:bldP spid="1730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8913"/>
            <a:ext cx="9144000" cy="863600"/>
          </a:xfrm>
          <a:solidFill>
            <a:schemeClr val="accent2">
              <a:lumMod val="40000"/>
              <a:lumOff val="60000"/>
            </a:schemeClr>
          </a:solidFill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228600" h="393700"/>
          </a:sp3d>
        </p:spPr>
        <p:txBody>
          <a:bodyPr tIns="0"/>
          <a:lstStyle/>
          <a:p>
            <a:pPr marL="27432" algn="ctr" eaLnBrk="1" fontAlgn="auto" hangingPunct="1"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Основна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ідея</a:t>
            </a:r>
            <a:endParaRPr lang="ru-RU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79211" name="Text Box 11"/>
          <p:cNvSpPr txBox="1">
            <a:spLocks noChangeArrowheads="1"/>
          </p:cNvSpPr>
          <p:nvPr/>
        </p:nvSpPr>
        <p:spPr bwMode="auto">
          <a:xfrm>
            <a:off x="179388" y="1196975"/>
            <a:ext cx="88931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2400">
                <a:latin typeface="Comic Sans MS" pitchFamily="66" charset="0"/>
              </a:rPr>
              <a:t>Формування такого рівня інформаційної культури учнів, який дозволить їм у майбутньому самостійно отримувати знання, потрібні в повсякденному житті. </a:t>
            </a:r>
          </a:p>
        </p:txBody>
      </p:sp>
      <p:sp>
        <p:nvSpPr>
          <p:cNvPr id="179213" name="Rectangle 13"/>
          <p:cNvSpPr>
            <a:spLocks noChangeArrowheads="1"/>
          </p:cNvSpPr>
          <p:nvPr/>
        </p:nvSpPr>
        <p:spPr bwMode="auto">
          <a:xfrm>
            <a:off x="1547813" y="2636838"/>
            <a:ext cx="6119812" cy="863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228600" h="3937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0" anchor="b">
            <a:normAutofit/>
          </a:bodyPr>
          <a:lstStyle/>
          <a:p>
            <a:pPr marL="27432" algn="ctr"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4300" dirty="0" err="1">
                <a:solidFill>
                  <a:schemeClr val="bg2">
                    <a:lumMod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Практичне</a:t>
            </a:r>
            <a:r>
              <a:rPr lang="ru-RU" sz="4300" dirty="0">
                <a:solidFill>
                  <a:schemeClr val="bg2">
                    <a:lumMod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ru-RU" sz="4300" dirty="0" err="1">
                <a:solidFill>
                  <a:schemeClr val="bg2">
                    <a:lumMod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значення</a:t>
            </a:r>
            <a:endParaRPr lang="ru-RU" sz="4300" dirty="0">
              <a:solidFill>
                <a:schemeClr val="bg2">
                  <a:lumMod val="2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79216" name="Text Box 16"/>
          <p:cNvSpPr txBox="1">
            <a:spLocks noChangeArrowheads="1"/>
          </p:cNvSpPr>
          <p:nvPr/>
        </p:nvSpPr>
        <p:spPr bwMode="auto">
          <a:xfrm>
            <a:off x="250825" y="3789363"/>
            <a:ext cx="856932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2400">
                <a:latin typeface="Comic Sans MS" pitchFamily="66" charset="0"/>
              </a:rPr>
              <a:t>В процесі роботи над проблемою вчитель самовдосконалюється, займається самоосвітою, освоєнням методики формування інформаційної культури учнів, а, отже, і підвищенням рівня власної інформаційної культури.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9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79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9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7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1" grpId="0"/>
      <p:bldP spid="1792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ext Box 2"/>
          <p:cNvSpPr txBox="1">
            <a:spLocks noChangeArrowheads="1"/>
          </p:cNvSpPr>
          <p:nvPr/>
        </p:nvSpPr>
        <p:spPr bwMode="auto">
          <a:xfrm>
            <a:off x="0" y="-27384"/>
            <a:ext cx="9144000" cy="7200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228600" h="3937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0" anchor="b">
            <a:normAutofit/>
          </a:bodyPr>
          <a:lstStyle>
            <a:lvl1pPr marL="27432" indent="0" algn="ctr" eaLnBrk="1" latinLnBrk="0" hangingPunct="1">
              <a:lnSpc>
                <a:spcPct val="100000"/>
              </a:lnSpc>
              <a:buClr>
                <a:schemeClr val="accent1"/>
              </a:buClr>
              <a:buSzPct val="80000"/>
              <a:buFont typeface="Wingdings 2"/>
              <a:buNone/>
              <a:defRPr kumimoji="0" sz="4300">
                <a:solidFill>
                  <a:schemeClr val="bg2">
                    <a:lumMod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defRPr>
            </a:lvl1pPr>
            <a:lvl2pPr indent="0" algn="ctr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>
                <a:latin typeface="+mn-lt"/>
              </a:defRPr>
            </a:lvl2pPr>
            <a:lvl3pPr indent="0" algn="ctr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>
                <a:latin typeface="+mn-lt"/>
              </a:defRPr>
            </a:lvl3pPr>
            <a:lvl4pPr indent="0" algn="ctr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>
                <a:latin typeface="+mn-lt"/>
              </a:defRPr>
            </a:lvl4pPr>
            <a:lvl5pPr indent="0" algn="ctr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>
                <a:latin typeface="+mn-lt"/>
              </a:defRPr>
            </a:lvl5pPr>
            <a:lvl6pPr indent="0" algn="ctr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>
                <a:latin typeface="+mn-lt"/>
              </a:defRPr>
            </a:lvl6pPr>
            <a:lvl7pPr indent="0" algn="ctr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>
                <a:latin typeface="+mn-lt"/>
              </a:defRPr>
            </a:lvl7pPr>
            <a:lvl8pPr indent="0" algn="ctr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>
                <a:latin typeface="+mn-lt"/>
              </a:defRPr>
            </a:lvl8pPr>
            <a:lvl9pPr indent="0" algn="ctr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>
                <a:latin typeface="+mn-lt"/>
              </a:defRPr>
            </a:lvl9pPr>
            <a:extLst/>
          </a:lstStyle>
          <a:p>
            <a:pPr>
              <a:defRPr/>
            </a:pPr>
            <a:r>
              <a:rPr lang="uk-UA" dirty="0"/>
              <a:t>Структура інформаційної культури</a:t>
            </a:r>
          </a:p>
        </p:txBody>
      </p:sp>
      <p:grpSp>
        <p:nvGrpSpPr>
          <p:cNvPr id="196641" name="Group 33"/>
          <p:cNvGrpSpPr>
            <a:grpSpLocks/>
          </p:cNvGrpSpPr>
          <p:nvPr/>
        </p:nvGrpSpPr>
        <p:grpSpPr bwMode="auto">
          <a:xfrm>
            <a:off x="395288" y="989013"/>
            <a:ext cx="8353425" cy="5319712"/>
            <a:chOff x="249" y="346"/>
            <a:chExt cx="5262" cy="3351"/>
          </a:xfrm>
        </p:grpSpPr>
        <p:sp>
          <p:nvSpPr>
            <p:cNvPr id="196618" name="Oval 10"/>
            <p:cNvSpPr>
              <a:spLocks noChangeArrowheads="1"/>
            </p:cNvSpPr>
            <p:nvPr/>
          </p:nvSpPr>
          <p:spPr bwMode="auto">
            <a:xfrm>
              <a:off x="1791" y="346"/>
              <a:ext cx="2086" cy="36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46050" h="24765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uk-UA">
                <a:cs typeface="+mn-cs"/>
              </a:endParaRPr>
            </a:p>
          </p:txBody>
        </p:sp>
        <p:sp>
          <p:nvSpPr>
            <p:cNvPr id="8197" name="Text Box 4"/>
            <p:cNvSpPr txBox="1">
              <a:spLocks noChangeArrowheads="1"/>
            </p:cNvSpPr>
            <p:nvPr/>
          </p:nvSpPr>
          <p:spPr bwMode="auto">
            <a:xfrm>
              <a:off x="1927" y="391"/>
              <a:ext cx="1814" cy="23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46050" h="247650"/>
            </a:sp3d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rgbClr val="767647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  <a:defRPr/>
              </a:pPr>
              <a:r>
                <a:rPr lang="uk-UA" dirty="0">
                  <a:solidFill>
                    <a:srgbClr val="000000"/>
                  </a:solidFill>
                  <a:cs typeface="+mn-cs"/>
                </a:rPr>
                <a:t>Інформаційна культура</a:t>
              </a:r>
            </a:p>
          </p:txBody>
        </p:sp>
        <p:sp>
          <p:nvSpPr>
            <p:cNvPr id="196613" name="Text Box 5"/>
            <p:cNvSpPr txBox="1">
              <a:spLocks noChangeArrowheads="1"/>
            </p:cNvSpPr>
            <p:nvPr/>
          </p:nvSpPr>
          <p:spPr bwMode="auto">
            <a:xfrm>
              <a:off x="249" y="981"/>
              <a:ext cx="1633" cy="231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46050" h="24765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uk-UA">
                  <a:solidFill>
                    <a:srgbClr val="000000"/>
                  </a:solidFill>
                  <a:cs typeface="+mn-cs"/>
                </a:rPr>
                <a:t>Методичний аспект</a:t>
              </a:r>
            </a:p>
          </p:txBody>
        </p:sp>
        <p:sp>
          <p:nvSpPr>
            <p:cNvPr id="8199" name="Text Box 6"/>
            <p:cNvSpPr txBox="1">
              <a:spLocks noChangeArrowheads="1"/>
            </p:cNvSpPr>
            <p:nvPr/>
          </p:nvSpPr>
          <p:spPr bwMode="auto">
            <a:xfrm>
              <a:off x="3878" y="890"/>
              <a:ext cx="1633" cy="577"/>
            </a:xfrm>
            <a:prstGeom prst="rect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336600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46050" h="24765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  <a:defRPr/>
              </a:pPr>
              <a:r>
                <a:rPr lang="uk-UA">
                  <a:solidFill>
                    <a:srgbClr val="000000"/>
                  </a:solidFill>
                  <a:cs typeface="+mn-cs"/>
                </a:rPr>
                <a:t>Технологічний аспект (інформатична компетентність)</a:t>
              </a:r>
            </a:p>
          </p:txBody>
        </p:sp>
        <p:cxnSp>
          <p:nvCxnSpPr>
            <p:cNvPr id="8200" name="AutoShape 8"/>
            <p:cNvCxnSpPr>
              <a:cxnSpLocks noChangeShapeType="1"/>
              <a:stCxn id="196618" idx="4"/>
              <a:endCxn id="8199" idx="0"/>
            </p:cNvCxnSpPr>
            <p:nvPr/>
          </p:nvCxnSpPr>
          <p:spPr bwMode="auto">
            <a:xfrm rot="16200000" flipH="1">
              <a:off x="3674" y="-131"/>
              <a:ext cx="181" cy="1861"/>
            </a:xfrm>
            <a:prstGeom prst="curvedConnector3">
              <a:avLst>
                <a:gd name="adj1" fmla="val 49722"/>
              </a:avLst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 w="190500" h="368300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01" name="AutoShape 9"/>
            <p:cNvCxnSpPr>
              <a:cxnSpLocks noChangeShapeType="1"/>
              <a:stCxn id="196618" idx="4"/>
              <a:endCxn id="196613" idx="0"/>
            </p:cNvCxnSpPr>
            <p:nvPr/>
          </p:nvCxnSpPr>
          <p:spPr bwMode="auto">
            <a:xfrm rot="5400000">
              <a:off x="1814" y="-39"/>
              <a:ext cx="272" cy="1768"/>
            </a:xfrm>
            <a:prstGeom prst="curvedConnector3">
              <a:avLst>
                <a:gd name="adj1" fmla="val 49634"/>
              </a:avLst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 w="190500" h="368300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202" name="Text Box 11"/>
            <p:cNvSpPr txBox="1">
              <a:spLocks noChangeArrowheads="1"/>
            </p:cNvSpPr>
            <p:nvPr/>
          </p:nvSpPr>
          <p:spPr bwMode="auto">
            <a:xfrm>
              <a:off x="295" y="1389"/>
              <a:ext cx="2404" cy="173"/>
            </a:xfrm>
            <a:prstGeom prst="rect">
              <a:avLst/>
            </a:prstGeom>
            <a:gradFill rotWithShape="1">
              <a:gsLst>
                <a:gs pos="0">
                  <a:srgbClr val="FF9999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46050" h="24765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  <a:defRPr/>
              </a:pPr>
              <a:r>
                <a:rPr lang="uk-UA" sz="1200" b="1" dirty="0">
                  <a:solidFill>
                    <a:srgbClr val="000000"/>
                  </a:solidFill>
                  <a:cs typeface="+mn-cs"/>
                </a:rPr>
                <a:t>Наявність інформаційного світогляду </a:t>
              </a:r>
            </a:p>
          </p:txBody>
        </p:sp>
        <p:sp>
          <p:nvSpPr>
            <p:cNvPr id="8203" name="Text Box 13"/>
            <p:cNvSpPr txBox="1">
              <a:spLocks noChangeArrowheads="1"/>
            </p:cNvSpPr>
            <p:nvPr/>
          </p:nvSpPr>
          <p:spPr bwMode="auto">
            <a:xfrm>
              <a:off x="295" y="1706"/>
              <a:ext cx="2404" cy="288"/>
            </a:xfrm>
            <a:prstGeom prst="rect">
              <a:avLst/>
            </a:prstGeom>
            <a:gradFill rotWithShape="1">
              <a:gsLst>
                <a:gs pos="0">
                  <a:srgbClr val="FF9999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46050" h="24765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  <a:defRPr/>
              </a:pPr>
              <a:r>
                <a:rPr lang="uk-UA" sz="1200" b="1">
                  <a:solidFill>
                    <a:srgbClr val="000000"/>
                  </a:solidFill>
                  <a:cs typeface="+mn-cs"/>
                </a:rPr>
                <a:t>Уміння формулювати власні інформаційні запити </a:t>
              </a:r>
            </a:p>
          </p:txBody>
        </p:sp>
        <p:sp>
          <p:nvSpPr>
            <p:cNvPr id="8204" name="Text Box 15"/>
            <p:cNvSpPr txBox="1">
              <a:spLocks noChangeArrowheads="1"/>
            </p:cNvSpPr>
            <p:nvPr/>
          </p:nvSpPr>
          <p:spPr bwMode="auto">
            <a:xfrm>
              <a:off x="295" y="2115"/>
              <a:ext cx="2404" cy="403"/>
            </a:xfrm>
            <a:prstGeom prst="rect">
              <a:avLst/>
            </a:prstGeom>
            <a:gradFill rotWithShape="1">
              <a:gsLst>
                <a:gs pos="0">
                  <a:srgbClr val="FF9999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46050" h="24765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  <a:defRPr/>
              </a:pPr>
              <a:r>
                <a:rPr lang="uk-UA" sz="1200" b="1">
                  <a:solidFill>
                    <a:srgbClr val="000000"/>
                  </a:solidFill>
                  <a:cs typeface="+mn-cs"/>
                </a:rPr>
                <a:t>Здатність здійснювати самостійний пошук інформації з різних джерел, поданої в різних формах</a:t>
              </a:r>
              <a:r>
                <a:rPr lang="uk-UA" sz="1200">
                  <a:solidFill>
                    <a:srgbClr val="000000"/>
                  </a:solidFill>
                  <a:cs typeface="+mn-cs"/>
                </a:rPr>
                <a:t> </a:t>
              </a:r>
            </a:p>
          </p:txBody>
        </p:sp>
        <p:sp>
          <p:nvSpPr>
            <p:cNvPr id="8205" name="Text Box 16"/>
            <p:cNvSpPr txBox="1">
              <a:spLocks noChangeArrowheads="1"/>
            </p:cNvSpPr>
            <p:nvPr/>
          </p:nvSpPr>
          <p:spPr bwMode="auto">
            <a:xfrm>
              <a:off x="295" y="2659"/>
              <a:ext cx="2404" cy="461"/>
            </a:xfrm>
            <a:prstGeom prst="rect">
              <a:avLst/>
            </a:prstGeom>
            <a:gradFill rotWithShape="1">
              <a:gsLst>
                <a:gs pos="0">
                  <a:srgbClr val="FF9999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46050" h="24765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  <a:defRPr/>
              </a:pPr>
              <a:r>
                <a:rPr lang="uk-UA" sz="1200" b="1" dirty="0">
                  <a:solidFill>
                    <a:srgbClr val="000000"/>
                  </a:solidFill>
                  <a:cs typeface="+mn-cs"/>
                </a:rPr>
                <a:t>Уміння аналізувати і синтезувати інформацію, подавати її у формі, доступній та зручній для подальшої роботи</a:t>
              </a:r>
              <a:r>
                <a:rPr lang="uk-UA" dirty="0">
                  <a:solidFill>
                    <a:srgbClr val="000000"/>
                  </a:solidFill>
                  <a:cs typeface="+mn-cs"/>
                </a:rPr>
                <a:t> </a:t>
              </a:r>
            </a:p>
          </p:txBody>
        </p:sp>
        <p:sp>
          <p:nvSpPr>
            <p:cNvPr id="8206" name="Text Box 17"/>
            <p:cNvSpPr txBox="1">
              <a:spLocks noChangeArrowheads="1"/>
            </p:cNvSpPr>
            <p:nvPr/>
          </p:nvSpPr>
          <p:spPr bwMode="auto">
            <a:xfrm>
              <a:off x="295" y="3249"/>
              <a:ext cx="2404" cy="403"/>
            </a:xfrm>
            <a:prstGeom prst="rect">
              <a:avLst/>
            </a:prstGeom>
            <a:gradFill rotWithShape="1">
              <a:gsLst>
                <a:gs pos="0">
                  <a:srgbClr val="FF9999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46050" h="24765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  <a:defRPr/>
              </a:pPr>
              <a:r>
                <a:rPr lang="uk-UA" sz="1200" b="1">
                  <a:solidFill>
                    <a:srgbClr val="000000"/>
                  </a:solidFill>
                  <a:cs typeface="+mn-cs"/>
                </a:rPr>
                <a:t>Уміння  використовувати  отриману інформацію для  власної навчальної або пізнавальної діяльності</a:t>
              </a:r>
              <a:r>
                <a:rPr lang="uk-UA" sz="1200">
                  <a:solidFill>
                    <a:srgbClr val="000000"/>
                  </a:solidFill>
                  <a:cs typeface="+mn-cs"/>
                </a:rPr>
                <a:t> </a:t>
              </a:r>
            </a:p>
          </p:txBody>
        </p:sp>
        <p:sp>
          <p:nvSpPr>
            <p:cNvPr id="8207" name="Text Box 18"/>
            <p:cNvSpPr txBox="1">
              <a:spLocks noChangeArrowheads="1"/>
            </p:cNvSpPr>
            <p:nvPr/>
          </p:nvSpPr>
          <p:spPr bwMode="auto">
            <a:xfrm>
              <a:off x="3198" y="1616"/>
              <a:ext cx="2222" cy="461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46050" h="24765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uk-UA" sz="1200" b="1">
                  <a:solidFill>
                    <a:srgbClr val="000000"/>
                  </a:solidFill>
                  <a:cs typeface="+mn-cs"/>
                </a:rPr>
                <a:t>Уміння використовувати в різних сферах життя сучасні інформаційно-комунікаційні технології та різноманітні технічні засоби</a:t>
              </a:r>
              <a:r>
                <a:rPr lang="uk-UA" b="1">
                  <a:cs typeface="+mn-cs"/>
                </a:rPr>
                <a:t> </a:t>
              </a:r>
            </a:p>
          </p:txBody>
        </p:sp>
        <p:sp>
          <p:nvSpPr>
            <p:cNvPr id="8208" name="Text Box 19"/>
            <p:cNvSpPr txBox="1">
              <a:spLocks noChangeArrowheads="1"/>
            </p:cNvSpPr>
            <p:nvPr/>
          </p:nvSpPr>
          <p:spPr bwMode="auto">
            <a:xfrm>
              <a:off x="3198" y="2205"/>
              <a:ext cx="2222" cy="346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46050" h="24765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uk-UA" sz="1200" b="1">
                  <a:solidFill>
                    <a:srgbClr val="000000"/>
                  </a:solidFill>
                  <a:cs typeface="+mn-cs"/>
                </a:rPr>
                <a:t>Уміння ефективно працювати з інформацією в усіх формах її подавання</a:t>
              </a:r>
              <a:r>
                <a:rPr lang="uk-UA">
                  <a:cs typeface="+mn-cs"/>
                </a:rPr>
                <a:t> </a:t>
              </a:r>
            </a:p>
          </p:txBody>
        </p:sp>
        <p:sp>
          <p:nvSpPr>
            <p:cNvPr id="8209" name="Text Box 20"/>
            <p:cNvSpPr txBox="1">
              <a:spLocks noChangeArrowheads="1"/>
            </p:cNvSpPr>
            <p:nvPr/>
          </p:nvSpPr>
          <p:spPr bwMode="auto">
            <a:xfrm>
              <a:off x="3198" y="2704"/>
              <a:ext cx="2222" cy="461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46050" h="24765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uk-UA" sz="1200" b="1">
                  <a:solidFill>
                    <a:srgbClr val="000000"/>
                  </a:solidFill>
                  <a:cs typeface="+mn-cs"/>
                </a:rPr>
                <a:t>Наявність відповідних вмінь та навичок роботи із сучасними технічними засобами й відповідним програмним забезпеченням</a:t>
              </a:r>
              <a:r>
                <a:rPr lang="uk-UA">
                  <a:solidFill>
                    <a:srgbClr val="000000"/>
                  </a:solidFill>
                  <a:cs typeface="+mn-cs"/>
                </a:rPr>
                <a:t> </a:t>
              </a:r>
            </a:p>
          </p:txBody>
        </p:sp>
        <p:sp>
          <p:nvSpPr>
            <p:cNvPr id="8210" name="Text Box 21"/>
            <p:cNvSpPr txBox="1">
              <a:spLocks noChangeArrowheads="1"/>
            </p:cNvSpPr>
            <p:nvPr/>
          </p:nvSpPr>
          <p:spPr bwMode="auto">
            <a:xfrm>
              <a:off x="3198" y="3294"/>
              <a:ext cx="2222" cy="403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46050" h="24765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uk-UA" sz="1200" b="1">
                  <a:solidFill>
                    <a:srgbClr val="000000"/>
                  </a:solidFill>
                  <a:cs typeface="+mn-cs"/>
                </a:rPr>
                <a:t>Вміння застосовувати сучасні засоби ІКТ для роботи з інформацією та розв'язання різного класу задач</a:t>
              </a:r>
              <a:r>
                <a:rPr lang="uk-UA" sz="1200">
                  <a:solidFill>
                    <a:srgbClr val="000000"/>
                  </a:solidFill>
                  <a:cs typeface="+mn-cs"/>
                </a:rPr>
                <a:t> </a:t>
              </a:r>
            </a:p>
          </p:txBody>
        </p:sp>
        <p:cxnSp>
          <p:nvCxnSpPr>
            <p:cNvPr id="8211" name="AutoShape 22"/>
            <p:cNvCxnSpPr>
              <a:cxnSpLocks noChangeShapeType="1"/>
              <a:stCxn id="8199" idx="3"/>
              <a:endCxn id="8207" idx="3"/>
            </p:cNvCxnSpPr>
            <p:nvPr/>
          </p:nvCxnSpPr>
          <p:spPr bwMode="auto">
            <a:xfrm flipH="1">
              <a:off x="5420" y="1179"/>
              <a:ext cx="91" cy="668"/>
            </a:xfrm>
            <a:prstGeom prst="bentConnector3">
              <a:avLst>
                <a:gd name="adj1" fmla="val -157144"/>
              </a:avLst>
            </a:prstGeom>
            <a:noFill/>
            <a:ln w="28575">
              <a:solidFill>
                <a:schemeClr val="tx2"/>
              </a:solidFill>
              <a:miter lim="800000"/>
              <a:headEnd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 w="190500" h="368300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12" name="AutoShape 24"/>
            <p:cNvCxnSpPr>
              <a:cxnSpLocks noChangeShapeType="1"/>
              <a:stCxn id="8199" idx="3"/>
              <a:endCxn id="8208" idx="3"/>
            </p:cNvCxnSpPr>
            <p:nvPr/>
          </p:nvCxnSpPr>
          <p:spPr bwMode="auto">
            <a:xfrm flipH="1">
              <a:off x="5420" y="1179"/>
              <a:ext cx="91" cy="1199"/>
            </a:xfrm>
            <a:prstGeom prst="bentConnector3">
              <a:avLst>
                <a:gd name="adj1" fmla="val -157144"/>
              </a:avLst>
            </a:prstGeom>
            <a:noFill/>
            <a:ln w="28575">
              <a:solidFill>
                <a:schemeClr val="tx2"/>
              </a:solidFill>
              <a:miter lim="800000"/>
              <a:headEnd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 w="190500" h="368300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13" name="AutoShape 26"/>
            <p:cNvCxnSpPr>
              <a:cxnSpLocks noChangeShapeType="1"/>
              <a:stCxn id="8199" idx="3"/>
              <a:endCxn id="8209" idx="3"/>
            </p:cNvCxnSpPr>
            <p:nvPr/>
          </p:nvCxnSpPr>
          <p:spPr bwMode="auto">
            <a:xfrm flipH="1">
              <a:off x="5420" y="1179"/>
              <a:ext cx="91" cy="1756"/>
            </a:xfrm>
            <a:prstGeom prst="bentConnector3">
              <a:avLst>
                <a:gd name="adj1" fmla="val -157144"/>
              </a:avLst>
            </a:prstGeom>
            <a:noFill/>
            <a:ln w="28575">
              <a:solidFill>
                <a:schemeClr val="tx2"/>
              </a:solidFill>
              <a:miter lim="800000"/>
              <a:headEnd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 w="190500" h="368300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14" name="AutoShape 27"/>
            <p:cNvCxnSpPr>
              <a:cxnSpLocks noChangeShapeType="1"/>
              <a:stCxn id="8199" idx="3"/>
              <a:endCxn id="8210" idx="3"/>
            </p:cNvCxnSpPr>
            <p:nvPr/>
          </p:nvCxnSpPr>
          <p:spPr bwMode="auto">
            <a:xfrm flipH="1">
              <a:off x="5420" y="1179"/>
              <a:ext cx="91" cy="2317"/>
            </a:xfrm>
            <a:prstGeom prst="bentConnector3">
              <a:avLst>
                <a:gd name="adj1" fmla="val -157144"/>
              </a:avLst>
            </a:prstGeom>
            <a:noFill/>
            <a:ln w="28575">
              <a:solidFill>
                <a:schemeClr val="tx2"/>
              </a:solidFill>
              <a:miter lim="800000"/>
              <a:headEnd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 w="190500" h="368300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15" name="AutoShape 28"/>
            <p:cNvCxnSpPr>
              <a:cxnSpLocks noChangeShapeType="1"/>
              <a:stCxn id="196613" idx="1"/>
              <a:endCxn id="8202" idx="1"/>
            </p:cNvCxnSpPr>
            <p:nvPr/>
          </p:nvCxnSpPr>
          <p:spPr bwMode="auto">
            <a:xfrm rot="10800000" flipH="1" flipV="1">
              <a:off x="249" y="1097"/>
              <a:ext cx="46" cy="379"/>
            </a:xfrm>
            <a:prstGeom prst="bentConnector3">
              <a:avLst>
                <a:gd name="adj1" fmla="val -313042"/>
              </a:avLst>
            </a:prstGeom>
            <a:noFill/>
            <a:ln w="28575">
              <a:solidFill>
                <a:schemeClr val="tx2"/>
              </a:solidFill>
              <a:miter lim="800000"/>
              <a:headEnd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 w="190500" h="368300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16" name="AutoShape 29"/>
            <p:cNvCxnSpPr>
              <a:cxnSpLocks noChangeShapeType="1"/>
              <a:stCxn id="196613" idx="1"/>
              <a:endCxn id="8203" idx="1"/>
            </p:cNvCxnSpPr>
            <p:nvPr/>
          </p:nvCxnSpPr>
          <p:spPr bwMode="auto">
            <a:xfrm rot="10800000" flipH="1" flipV="1">
              <a:off x="249" y="1097"/>
              <a:ext cx="46" cy="753"/>
            </a:xfrm>
            <a:prstGeom prst="bentConnector3">
              <a:avLst>
                <a:gd name="adj1" fmla="val -313042"/>
              </a:avLst>
            </a:prstGeom>
            <a:noFill/>
            <a:ln w="28575">
              <a:solidFill>
                <a:schemeClr val="tx2"/>
              </a:solidFill>
              <a:miter lim="800000"/>
              <a:headEnd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 w="190500" h="368300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17" name="AutoShape 30"/>
            <p:cNvCxnSpPr>
              <a:cxnSpLocks noChangeShapeType="1"/>
              <a:stCxn id="196613" idx="1"/>
              <a:endCxn id="8204" idx="1"/>
            </p:cNvCxnSpPr>
            <p:nvPr/>
          </p:nvCxnSpPr>
          <p:spPr bwMode="auto">
            <a:xfrm rot="10800000" flipH="1" flipV="1">
              <a:off x="249" y="1097"/>
              <a:ext cx="46" cy="1220"/>
            </a:xfrm>
            <a:prstGeom prst="bentConnector3">
              <a:avLst>
                <a:gd name="adj1" fmla="val -313042"/>
              </a:avLst>
            </a:prstGeom>
            <a:noFill/>
            <a:ln w="28575">
              <a:solidFill>
                <a:schemeClr val="tx2"/>
              </a:solidFill>
              <a:miter lim="800000"/>
              <a:headEnd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 w="190500" h="368300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18" name="AutoShape 31"/>
            <p:cNvCxnSpPr>
              <a:cxnSpLocks noChangeShapeType="1"/>
              <a:stCxn id="196613" idx="1"/>
              <a:endCxn id="8205" idx="1"/>
            </p:cNvCxnSpPr>
            <p:nvPr/>
          </p:nvCxnSpPr>
          <p:spPr bwMode="auto">
            <a:xfrm rot="10800000" flipH="1" flipV="1">
              <a:off x="249" y="1097"/>
              <a:ext cx="46" cy="1793"/>
            </a:xfrm>
            <a:prstGeom prst="bentConnector3">
              <a:avLst>
                <a:gd name="adj1" fmla="val -313042"/>
              </a:avLst>
            </a:prstGeom>
            <a:noFill/>
            <a:ln w="28575">
              <a:solidFill>
                <a:schemeClr val="tx2"/>
              </a:solidFill>
              <a:miter lim="800000"/>
              <a:headEnd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 w="190500" h="368300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19" name="AutoShape 32"/>
            <p:cNvCxnSpPr>
              <a:cxnSpLocks noChangeShapeType="1"/>
              <a:stCxn id="196613" idx="1"/>
              <a:endCxn id="8206" idx="1"/>
            </p:cNvCxnSpPr>
            <p:nvPr/>
          </p:nvCxnSpPr>
          <p:spPr bwMode="auto">
            <a:xfrm rot="10800000" flipH="1" flipV="1">
              <a:off x="249" y="1097"/>
              <a:ext cx="46" cy="2354"/>
            </a:xfrm>
            <a:prstGeom prst="bentConnector3">
              <a:avLst>
                <a:gd name="adj1" fmla="val -313042"/>
              </a:avLst>
            </a:prstGeom>
            <a:noFill/>
            <a:ln w="28575">
              <a:solidFill>
                <a:schemeClr val="tx2"/>
              </a:solidFill>
              <a:miter lim="800000"/>
              <a:headEnd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 w="190500" h="368300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51" name="Group 167"/>
          <p:cNvGrpSpPr>
            <a:grpSpLocks/>
          </p:cNvGrpSpPr>
          <p:nvPr/>
        </p:nvGrpSpPr>
        <p:grpSpPr bwMode="auto">
          <a:xfrm>
            <a:off x="1908175" y="1341438"/>
            <a:ext cx="5688013" cy="4608512"/>
            <a:chOff x="1202" y="845"/>
            <a:chExt cx="3583" cy="290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9230" name="AutoShape 158"/>
            <p:cNvSpPr>
              <a:spLocks noChangeArrowheads="1"/>
            </p:cNvSpPr>
            <p:nvPr/>
          </p:nvSpPr>
          <p:spPr bwMode="auto">
            <a:xfrm>
              <a:off x="1202" y="845"/>
              <a:ext cx="3583" cy="2903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215900" h="27940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uk-UA">
                <a:cs typeface="+mn-cs"/>
              </a:endParaRPr>
            </a:p>
          </p:txBody>
        </p:sp>
        <p:sp>
          <p:nvSpPr>
            <p:cNvPr id="9231" name="Text Box 163"/>
            <p:cNvSpPr txBox="1">
              <a:spLocks noChangeArrowheads="1"/>
            </p:cNvSpPr>
            <p:nvPr/>
          </p:nvSpPr>
          <p:spPr bwMode="auto">
            <a:xfrm>
              <a:off x="2291" y="3204"/>
              <a:ext cx="1406" cy="32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15900" h="2794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  <a:defRPr/>
              </a:pPr>
              <a:r>
                <a:rPr lang="uk-UA" sz="2800" b="1" dirty="0">
                  <a:solidFill>
                    <a:srgbClr val="000000"/>
                  </a:solidFill>
                  <a:latin typeface="Comic Sans MS" pitchFamily="66" charset="0"/>
                  <a:cs typeface="+mn-cs"/>
                </a:rPr>
                <a:t>Методика</a:t>
              </a:r>
            </a:p>
          </p:txBody>
        </p:sp>
      </p:grpSp>
      <p:sp>
        <p:nvSpPr>
          <p:cNvPr id="1187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44462"/>
            <a:ext cx="9144000" cy="980281"/>
          </a:xfrm>
          <a:solidFill>
            <a:schemeClr val="accent2">
              <a:lumMod val="40000"/>
              <a:lumOff val="60000"/>
            </a:schemeClr>
          </a:solidFill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228600" h="393700"/>
          </a:sp3d>
        </p:spPr>
        <p:txBody>
          <a:bodyPr tIns="0">
            <a:noAutofit/>
          </a:bodyPr>
          <a:lstStyle/>
          <a:p>
            <a:pPr marL="27432" algn="ctr" eaLnBrk="1" fontAlgn="auto" hangingPunct="1"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uk-UA" sz="32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Алгоритм формування в учнів методики самостійного здобуття знань</a:t>
            </a:r>
          </a:p>
        </p:txBody>
      </p:sp>
      <p:sp>
        <p:nvSpPr>
          <p:cNvPr id="19460" name="Rectangle 140"/>
          <p:cNvSpPr>
            <a:spLocks noChangeArrowheads="1"/>
          </p:cNvSpPr>
          <p:nvPr/>
        </p:nvSpPr>
        <p:spPr bwMode="auto">
          <a:xfrm>
            <a:off x="-396875" y="14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uk-UA"/>
          </a:p>
        </p:txBody>
      </p:sp>
      <p:sp>
        <p:nvSpPr>
          <p:cNvPr id="19461" name="Rectangle 157"/>
          <p:cNvSpPr>
            <a:spLocks noChangeArrowheads="1"/>
          </p:cNvSpPr>
          <p:nvPr/>
        </p:nvSpPr>
        <p:spPr bwMode="auto">
          <a:xfrm>
            <a:off x="-400050" y="64468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>
              <a:solidFill>
                <a:srgbClr val="000000"/>
              </a:solidFill>
            </a:endParaRPr>
          </a:p>
        </p:txBody>
      </p:sp>
      <p:grpSp>
        <p:nvGrpSpPr>
          <p:cNvPr id="118950" name="Group 166"/>
          <p:cNvGrpSpPr>
            <a:grpSpLocks/>
          </p:cNvGrpSpPr>
          <p:nvPr/>
        </p:nvGrpSpPr>
        <p:grpSpPr bwMode="auto">
          <a:xfrm>
            <a:off x="2124075" y="1557338"/>
            <a:ext cx="3887788" cy="3313112"/>
            <a:chOff x="1338" y="981"/>
            <a:chExt cx="2449" cy="2087"/>
          </a:xfrm>
        </p:grpSpPr>
        <p:sp>
          <p:nvSpPr>
            <p:cNvPr id="9228" name="AutoShape 159"/>
            <p:cNvSpPr>
              <a:spLocks noChangeArrowheads="1"/>
            </p:cNvSpPr>
            <p:nvPr/>
          </p:nvSpPr>
          <p:spPr bwMode="auto">
            <a:xfrm>
              <a:off x="1338" y="981"/>
              <a:ext cx="2449" cy="2087"/>
            </a:xfrm>
            <a:prstGeom prst="roundRect">
              <a:avLst>
                <a:gd name="adj" fmla="val 16667"/>
              </a:avLst>
            </a:prstGeom>
            <a:solidFill>
              <a:srgbClr val="777777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215900" h="27940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uk-UA">
                <a:cs typeface="+mn-cs"/>
              </a:endParaRPr>
            </a:p>
          </p:txBody>
        </p:sp>
        <p:sp>
          <p:nvSpPr>
            <p:cNvPr id="9229" name="Text Box 162"/>
            <p:cNvSpPr txBox="1">
              <a:spLocks noChangeArrowheads="1"/>
            </p:cNvSpPr>
            <p:nvPr/>
          </p:nvSpPr>
          <p:spPr bwMode="auto">
            <a:xfrm>
              <a:off x="2064" y="2614"/>
              <a:ext cx="998" cy="32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15900" h="2794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  <a:defRPr/>
              </a:pPr>
              <a:r>
                <a:rPr lang="uk-UA" sz="2800" b="1">
                  <a:solidFill>
                    <a:srgbClr val="000000"/>
                  </a:solidFill>
                  <a:latin typeface="Comic Sans MS" pitchFamily="66" charset="0"/>
                  <a:cs typeface="+mn-cs"/>
                </a:rPr>
                <a:t>Метод</a:t>
              </a:r>
            </a:p>
          </p:txBody>
        </p:sp>
      </p:grpSp>
      <p:grpSp>
        <p:nvGrpSpPr>
          <p:cNvPr id="118949" name="Group 165"/>
          <p:cNvGrpSpPr>
            <a:grpSpLocks/>
          </p:cNvGrpSpPr>
          <p:nvPr/>
        </p:nvGrpSpPr>
        <p:grpSpPr bwMode="auto">
          <a:xfrm>
            <a:off x="2339975" y="1773238"/>
            <a:ext cx="2592388" cy="2233612"/>
            <a:chOff x="1474" y="1117"/>
            <a:chExt cx="1633" cy="140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9226" name="AutoShape 160"/>
            <p:cNvSpPr>
              <a:spLocks noChangeArrowheads="1"/>
            </p:cNvSpPr>
            <p:nvPr/>
          </p:nvSpPr>
          <p:spPr bwMode="auto">
            <a:xfrm>
              <a:off x="1474" y="1117"/>
              <a:ext cx="1633" cy="1407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215900" h="27940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uk-UA">
                <a:cs typeface="+mn-cs"/>
              </a:endParaRPr>
            </a:p>
          </p:txBody>
        </p:sp>
        <p:sp>
          <p:nvSpPr>
            <p:cNvPr id="9227" name="Text Box 161"/>
            <p:cNvSpPr txBox="1">
              <a:spLocks noChangeArrowheads="1"/>
            </p:cNvSpPr>
            <p:nvPr/>
          </p:nvSpPr>
          <p:spPr bwMode="auto">
            <a:xfrm>
              <a:off x="1655" y="1616"/>
              <a:ext cx="1225" cy="32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15900" h="2794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  <a:defRPr/>
              </a:pPr>
              <a:r>
                <a:rPr lang="uk-UA" sz="2800" b="1" dirty="0">
                  <a:solidFill>
                    <a:srgbClr val="000000"/>
                  </a:solidFill>
                  <a:latin typeface="Comic Sans MS" pitchFamily="66" charset="0"/>
                  <a:cs typeface="+mn-cs"/>
                </a:rPr>
                <a:t>Прийом</a:t>
              </a:r>
            </a:p>
          </p:txBody>
        </p:sp>
      </p:grpSp>
      <p:pic>
        <p:nvPicPr>
          <p:cNvPr id="17413" name="Picture 11" descr="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1346200"/>
            <a:ext cx="290036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AG00024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4932363"/>
            <a:ext cx="3698875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8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8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558800"/>
          </a:xfrm>
          <a:solidFill>
            <a:schemeClr val="accent2">
              <a:lumMod val="40000"/>
              <a:lumOff val="60000"/>
            </a:schemeClr>
          </a:solidFill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228600" h="393700"/>
          </a:sp3d>
        </p:spPr>
        <p:txBody>
          <a:bodyPr tIns="0" anchor="b">
            <a:normAutofit fontScale="90000"/>
          </a:bodyPr>
          <a:lstStyle/>
          <a:p>
            <a:pPr marL="27432" algn="ctr" eaLnBrk="1" fontAlgn="auto" hangingPunct="1"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uk-UA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Практичне застосування і творчий доробок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684213" y="260350"/>
            <a:ext cx="7561262" cy="7540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228600" h="3937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anchor="b">
            <a:normAutofit/>
          </a:bodyPr>
          <a:lstStyle>
            <a:lvl1pPr marL="27432" indent="0" algn="ctr" eaLnBrk="1" latinLnBrk="0" hangingPunct="1">
              <a:lnSpc>
                <a:spcPct val="100000"/>
              </a:lnSpc>
              <a:buClr>
                <a:schemeClr val="accent1"/>
              </a:buClr>
              <a:buSzPct val="80000"/>
              <a:buFont typeface="Wingdings 2"/>
              <a:buNone/>
              <a:defRPr kumimoji="0" sz="4300">
                <a:solidFill>
                  <a:schemeClr val="bg2">
                    <a:lumMod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defRPr>
            </a:lvl1pPr>
            <a:lvl2pPr indent="0" algn="ctr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>
                <a:latin typeface="+mn-lt"/>
              </a:defRPr>
            </a:lvl2pPr>
            <a:lvl3pPr indent="0" algn="ctr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>
                <a:latin typeface="+mn-lt"/>
              </a:defRPr>
            </a:lvl3pPr>
            <a:lvl4pPr indent="0" algn="ctr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>
                <a:latin typeface="+mn-lt"/>
              </a:defRPr>
            </a:lvl4pPr>
            <a:lvl5pPr indent="0" algn="ctr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>
                <a:latin typeface="+mn-lt"/>
              </a:defRPr>
            </a:lvl5pPr>
            <a:lvl6pPr indent="0" algn="ctr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>
                <a:latin typeface="+mn-lt"/>
              </a:defRPr>
            </a:lvl6pPr>
            <a:lvl7pPr indent="0" algn="ctr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>
                <a:latin typeface="+mn-lt"/>
              </a:defRPr>
            </a:lvl7pPr>
            <a:lvl8pPr indent="0" algn="ctr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>
                <a:latin typeface="+mn-lt"/>
              </a:defRPr>
            </a:lvl8pPr>
            <a:lvl9pPr indent="0" algn="ctr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>
                <a:latin typeface="+mn-lt"/>
              </a:defRPr>
            </a:lvl9pPr>
            <a:extLst/>
          </a:lstStyle>
          <a:p>
            <a:pPr>
              <a:defRPr/>
            </a:pPr>
            <a:r>
              <a:rPr lang="uk-UA" dirty="0"/>
              <a:t>Таксономія </a:t>
            </a:r>
            <a:r>
              <a:rPr lang="uk-UA" dirty="0" err="1"/>
              <a:t>Блума</a:t>
            </a:r>
            <a:endParaRPr lang="ru-RU" dirty="0"/>
          </a:p>
        </p:txBody>
      </p:sp>
      <p:grpSp>
        <p:nvGrpSpPr>
          <p:cNvPr id="119828" name="Group 20"/>
          <p:cNvGrpSpPr>
            <a:grpSpLocks/>
          </p:cNvGrpSpPr>
          <p:nvPr/>
        </p:nvGrpSpPr>
        <p:grpSpPr bwMode="auto">
          <a:xfrm>
            <a:off x="1403350" y="1125538"/>
            <a:ext cx="6337300" cy="5199062"/>
            <a:chOff x="884" y="754"/>
            <a:chExt cx="3992" cy="3275"/>
          </a:xfrm>
        </p:grpSpPr>
        <p:sp>
          <p:nvSpPr>
            <p:cNvPr id="10245" name="AutoShape 4"/>
            <p:cNvSpPr>
              <a:spLocks noChangeArrowheads="1"/>
            </p:cNvSpPr>
            <p:nvPr/>
          </p:nvSpPr>
          <p:spPr bwMode="auto">
            <a:xfrm>
              <a:off x="884" y="754"/>
              <a:ext cx="3992" cy="3266"/>
            </a:xfrm>
            <a:prstGeom prst="triangle">
              <a:avLst>
                <a:gd name="adj" fmla="val 50000"/>
              </a:avLst>
            </a:prstGeom>
            <a:noFill/>
            <a:ln w="76200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  <a:effectLst>
              <a:outerShdw dist="80322" dir="1106097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uk-UA">
                <a:cs typeface="+mn-cs"/>
              </a:endParaRPr>
            </a:p>
          </p:txBody>
        </p:sp>
        <p:sp>
          <p:nvSpPr>
            <p:cNvPr id="10246" name="Line 5"/>
            <p:cNvSpPr>
              <a:spLocks noChangeShapeType="1"/>
            </p:cNvSpPr>
            <p:nvPr/>
          </p:nvSpPr>
          <p:spPr bwMode="auto">
            <a:xfrm>
              <a:off x="2336" y="1661"/>
              <a:ext cx="1088" cy="0"/>
            </a:xfrm>
            <a:prstGeom prst="line">
              <a:avLst/>
            </a:prstGeom>
            <a:noFill/>
            <a:ln w="76200">
              <a:solidFill>
                <a:schemeClr val="bg2">
                  <a:lumMod val="25000"/>
                </a:schemeClr>
              </a:solidFill>
              <a:round/>
              <a:headEnd/>
              <a:tailEnd/>
            </a:ln>
            <a:effectLst>
              <a:outerShdw dist="136783" dir="1308085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uk-UA">
                <a:cs typeface="+mn-cs"/>
              </a:endParaRPr>
            </a:p>
          </p:txBody>
        </p:sp>
        <p:sp>
          <p:nvSpPr>
            <p:cNvPr id="10247" name="Line 6"/>
            <p:cNvSpPr>
              <a:spLocks noChangeShapeType="1"/>
            </p:cNvSpPr>
            <p:nvPr/>
          </p:nvSpPr>
          <p:spPr bwMode="auto">
            <a:xfrm>
              <a:off x="2018" y="2205"/>
              <a:ext cx="1724" cy="0"/>
            </a:xfrm>
            <a:prstGeom prst="line">
              <a:avLst/>
            </a:prstGeom>
            <a:noFill/>
            <a:ln w="76200">
              <a:solidFill>
                <a:schemeClr val="bg2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uk-UA">
                <a:cs typeface="+mn-cs"/>
              </a:endParaRPr>
            </a:p>
          </p:txBody>
        </p:sp>
        <p:sp>
          <p:nvSpPr>
            <p:cNvPr id="10248" name="Line 7"/>
            <p:cNvSpPr>
              <a:spLocks noChangeShapeType="1"/>
            </p:cNvSpPr>
            <p:nvPr/>
          </p:nvSpPr>
          <p:spPr bwMode="auto">
            <a:xfrm>
              <a:off x="1701" y="2704"/>
              <a:ext cx="2358" cy="0"/>
            </a:xfrm>
            <a:prstGeom prst="line">
              <a:avLst/>
            </a:prstGeom>
            <a:noFill/>
            <a:ln w="88900">
              <a:solidFill>
                <a:schemeClr val="bg2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uk-UA">
                <a:cs typeface="+mn-cs"/>
              </a:endParaRPr>
            </a:p>
          </p:txBody>
        </p:sp>
        <p:sp>
          <p:nvSpPr>
            <p:cNvPr id="10249" name="Line 8"/>
            <p:cNvSpPr>
              <a:spLocks noChangeShapeType="1"/>
            </p:cNvSpPr>
            <p:nvPr/>
          </p:nvSpPr>
          <p:spPr bwMode="auto">
            <a:xfrm>
              <a:off x="1429" y="3158"/>
              <a:ext cx="2903" cy="0"/>
            </a:xfrm>
            <a:prstGeom prst="line">
              <a:avLst/>
            </a:prstGeom>
            <a:noFill/>
            <a:ln w="76200">
              <a:solidFill>
                <a:schemeClr val="bg2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uk-UA">
                <a:cs typeface="+mn-cs"/>
              </a:endParaRPr>
            </a:p>
          </p:txBody>
        </p:sp>
        <p:sp>
          <p:nvSpPr>
            <p:cNvPr id="10250" name="Line 9"/>
            <p:cNvSpPr>
              <a:spLocks noChangeShapeType="1"/>
            </p:cNvSpPr>
            <p:nvPr/>
          </p:nvSpPr>
          <p:spPr bwMode="auto">
            <a:xfrm>
              <a:off x="1156" y="3566"/>
              <a:ext cx="3448" cy="0"/>
            </a:xfrm>
            <a:prstGeom prst="line">
              <a:avLst/>
            </a:prstGeom>
            <a:noFill/>
            <a:ln w="76200">
              <a:solidFill>
                <a:schemeClr val="bg2">
                  <a:lumMod val="2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uk-UA">
                <a:cs typeface="+mn-cs"/>
              </a:endParaRPr>
            </a:p>
          </p:txBody>
        </p:sp>
        <p:sp>
          <p:nvSpPr>
            <p:cNvPr id="20492" name="Text Box 12"/>
            <p:cNvSpPr txBox="1">
              <a:spLocks noChangeArrowheads="1"/>
            </p:cNvSpPr>
            <p:nvPr/>
          </p:nvSpPr>
          <p:spPr bwMode="auto">
            <a:xfrm>
              <a:off x="1202" y="3702"/>
              <a:ext cx="32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uk-UA" sz="2800" b="1"/>
                <a:t>Знання</a:t>
              </a:r>
              <a:endParaRPr lang="ru-RU" sz="2800" b="1"/>
            </a:p>
          </p:txBody>
        </p:sp>
        <p:sp>
          <p:nvSpPr>
            <p:cNvPr id="20493" name="Text Box 13"/>
            <p:cNvSpPr txBox="1">
              <a:spLocks noChangeArrowheads="1"/>
            </p:cNvSpPr>
            <p:nvPr/>
          </p:nvSpPr>
          <p:spPr bwMode="auto">
            <a:xfrm>
              <a:off x="1519" y="3203"/>
              <a:ext cx="263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uk-UA" sz="2800" b="1"/>
                <a:t>Розуміння</a:t>
              </a:r>
              <a:endParaRPr lang="ru-RU" sz="2800" b="1"/>
            </a:p>
          </p:txBody>
        </p:sp>
        <p:sp>
          <p:nvSpPr>
            <p:cNvPr id="20494" name="Text Box 14"/>
            <p:cNvSpPr txBox="1">
              <a:spLocks noChangeArrowheads="1"/>
            </p:cNvSpPr>
            <p:nvPr/>
          </p:nvSpPr>
          <p:spPr bwMode="auto">
            <a:xfrm>
              <a:off x="1701" y="2840"/>
              <a:ext cx="226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uk-UA" sz="2800" b="1"/>
                <a:t>Використання</a:t>
              </a:r>
              <a:endParaRPr lang="ru-RU" sz="2800" b="1"/>
            </a:p>
          </p:txBody>
        </p:sp>
        <p:sp>
          <p:nvSpPr>
            <p:cNvPr id="20495" name="Text Box 15"/>
            <p:cNvSpPr txBox="1">
              <a:spLocks noChangeArrowheads="1"/>
            </p:cNvSpPr>
            <p:nvPr/>
          </p:nvSpPr>
          <p:spPr bwMode="auto">
            <a:xfrm>
              <a:off x="1973" y="2387"/>
              <a:ext cx="181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uk-UA" sz="2800" b="1"/>
                <a:t>Аналіз</a:t>
              </a:r>
              <a:endParaRPr lang="ru-RU" sz="2800" b="1"/>
            </a:p>
          </p:txBody>
        </p:sp>
        <p:sp>
          <p:nvSpPr>
            <p:cNvPr id="20496" name="Text Box 17"/>
            <p:cNvSpPr txBox="1">
              <a:spLocks noChangeArrowheads="1"/>
            </p:cNvSpPr>
            <p:nvPr/>
          </p:nvSpPr>
          <p:spPr bwMode="auto">
            <a:xfrm>
              <a:off x="2381" y="1842"/>
              <a:ext cx="9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uk-UA" sz="2800" b="1"/>
                <a:t>Синтез</a:t>
              </a:r>
              <a:endParaRPr lang="ru-RU" sz="2800" b="1"/>
            </a:p>
          </p:txBody>
        </p:sp>
        <p:sp>
          <p:nvSpPr>
            <p:cNvPr id="20497" name="Text Box 18"/>
            <p:cNvSpPr txBox="1">
              <a:spLocks noChangeArrowheads="1"/>
            </p:cNvSpPr>
            <p:nvPr/>
          </p:nvSpPr>
          <p:spPr bwMode="auto">
            <a:xfrm>
              <a:off x="2154" y="1253"/>
              <a:ext cx="149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uk-UA" sz="2800" b="1"/>
                <a:t>Оцінювання</a:t>
              </a:r>
              <a:endParaRPr lang="ru-RU" sz="2800" b="1"/>
            </a:p>
          </p:txBody>
        </p:sp>
        <p:sp>
          <p:nvSpPr>
            <p:cNvPr id="10257" name="Line 19"/>
            <p:cNvSpPr>
              <a:spLocks noChangeShapeType="1"/>
            </p:cNvSpPr>
            <p:nvPr/>
          </p:nvSpPr>
          <p:spPr bwMode="auto">
            <a:xfrm>
              <a:off x="2018" y="2205"/>
              <a:ext cx="1724" cy="0"/>
            </a:xfrm>
            <a:prstGeom prst="line">
              <a:avLst/>
            </a:prstGeom>
            <a:noFill/>
            <a:ln w="76200">
              <a:solidFill>
                <a:schemeClr val="bg2">
                  <a:lumMod val="25000"/>
                </a:schemeClr>
              </a:solidFill>
              <a:round/>
              <a:headEnd/>
              <a:tailEnd/>
            </a:ln>
            <a:effectLst>
              <a:outerShdw dist="136783" dir="1308085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uk-UA">
                <a:cs typeface="+mn-cs"/>
              </a:endParaRPr>
            </a:p>
          </p:txBody>
        </p:sp>
        <p:sp>
          <p:nvSpPr>
            <p:cNvPr id="10258" name="Line 20"/>
            <p:cNvSpPr>
              <a:spLocks noChangeShapeType="1"/>
            </p:cNvSpPr>
            <p:nvPr/>
          </p:nvSpPr>
          <p:spPr bwMode="auto">
            <a:xfrm>
              <a:off x="1701" y="2704"/>
              <a:ext cx="2358" cy="0"/>
            </a:xfrm>
            <a:prstGeom prst="line">
              <a:avLst/>
            </a:prstGeom>
            <a:noFill/>
            <a:ln w="88900">
              <a:solidFill>
                <a:schemeClr val="bg2">
                  <a:lumMod val="25000"/>
                </a:schemeClr>
              </a:solidFill>
              <a:round/>
              <a:headEnd/>
              <a:tailEnd/>
            </a:ln>
            <a:effectLst>
              <a:outerShdw dist="136783" dir="1308085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uk-UA">
                <a:cs typeface="+mn-cs"/>
              </a:endParaRPr>
            </a:p>
          </p:txBody>
        </p:sp>
        <p:sp>
          <p:nvSpPr>
            <p:cNvPr id="10259" name="Line 21"/>
            <p:cNvSpPr>
              <a:spLocks noChangeShapeType="1"/>
            </p:cNvSpPr>
            <p:nvPr/>
          </p:nvSpPr>
          <p:spPr bwMode="auto">
            <a:xfrm>
              <a:off x="1429" y="3158"/>
              <a:ext cx="2903" cy="0"/>
            </a:xfrm>
            <a:prstGeom prst="line">
              <a:avLst/>
            </a:prstGeom>
            <a:noFill/>
            <a:ln w="76200">
              <a:solidFill>
                <a:schemeClr val="bg2">
                  <a:lumMod val="25000"/>
                </a:schemeClr>
              </a:solidFill>
              <a:round/>
              <a:headEnd/>
              <a:tailEnd/>
            </a:ln>
            <a:effectLst>
              <a:outerShdw dist="136783" dir="1308085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uk-UA">
                <a:cs typeface="+mn-cs"/>
              </a:endParaRPr>
            </a:p>
          </p:txBody>
        </p:sp>
        <p:sp>
          <p:nvSpPr>
            <p:cNvPr id="10260" name="Line 22"/>
            <p:cNvSpPr>
              <a:spLocks noChangeShapeType="1"/>
            </p:cNvSpPr>
            <p:nvPr/>
          </p:nvSpPr>
          <p:spPr bwMode="auto">
            <a:xfrm>
              <a:off x="1156" y="3566"/>
              <a:ext cx="3448" cy="0"/>
            </a:xfrm>
            <a:prstGeom prst="line">
              <a:avLst/>
            </a:prstGeom>
            <a:noFill/>
            <a:ln w="76200">
              <a:solidFill>
                <a:schemeClr val="bg2">
                  <a:lumMod val="25000"/>
                </a:schemeClr>
              </a:solidFill>
              <a:round/>
              <a:headEnd/>
              <a:tailEnd/>
            </a:ln>
            <a:effectLst>
              <a:outerShdw dist="136783" dir="1308085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uk-UA">
                <a:cs typeface="+mn-cs"/>
              </a:endParaRPr>
            </a:p>
          </p:txBody>
        </p:sp>
      </p:grp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5192713" y="1101725"/>
            <a:ext cx="3887787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dirty="0">
                <a:solidFill>
                  <a:srgbClr val="342BE9"/>
                </a:solidFill>
                <a:latin typeface="Comic Sans MS" pitchFamily="66" charset="0"/>
                <a:hlinkClick r:id="rId3" action="ppaction://hlinkfile" tooltip="Посилання на ментальну карту &quot;Пізнавальні процеси згідно із переглянутою таксономією Блума&quot;"/>
              </a:rPr>
              <a:t>Пізнавальні процеси</a:t>
            </a:r>
          </a:p>
          <a:p>
            <a:pPr algn="ctr" eaLnBrk="1" hangingPunct="1">
              <a:spcBef>
                <a:spcPct val="50000"/>
              </a:spcBef>
            </a:pPr>
            <a:r>
              <a:rPr lang="uk-UA" dirty="0">
                <a:solidFill>
                  <a:srgbClr val="342BE9"/>
                </a:solidFill>
                <a:latin typeface="Comic Sans MS" pitchFamily="66" charset="0"/>
                <a:hlinkClick r:id="rId3" action="ppaction://hlinkfile" tooltip="Посилання на ментальну карту &quot;Пізнавальні процеси згідно із переглянутою таксономією Блума&quot;"/>
              </a:rPr>
              <a:t>згідно із переглянутою</a:t>
            </a:r>
          </a:p>
          <a:p>
            <a:pPr algn="ctr" eaLnBrk="1" hangingPunct="1">
              <a:spcBef>
                <a:spcPct val="50000"/>
              </a:spcBef>
            </a:pPr>
            <a:r>
              <a:rPr lang="uk-UA" dirty="0">
                <a:solidFill>
                  <a:srgbClr val="342BE9"/>
                </a:solidFill>
                <a:latin typeface="Comic Sans MS" pitchFamily="66" charset="0"/>
                <a:hlinkClick r:id="rId3" action="ppaction://hlinkfile" tooltip="Посилання на ментальну карту &quot;Пізнавальні процеси згідно із переглянутою таксономією Блума&quot;"/>
              </a:rPr>
              <a:t>таксономією </a:t>
            </a:r>
            <a:r>
              <a:rPr lang="uk-UA" dirty="0" err="1">
                <a:solidFill>
                  <a:srgbClr val="342BE9"/>
                </a:solidFill>
                <a:latin typeface="Comic Sans MS" pitchFamily="66" charset="0"/>
                <a:hlinkClick r:id="rId3" action="ppaction://hlinkfile" tooltip="Посилання на ментальну карту &quot;Пізнавальні процеси згідно із переглянутою таксономією Блума&quot;"/>
              </a:rPr>
              <a:t>Блума</a:t>
            </a:r>
            <a:endParaRPr lang="uk-UA" dirty="0">
              <a:solidFill>
                <a:srgbClr val="342BE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9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558800"/>
          </a:xfrm>
          <a:solidFill>
            <a:schemeClr val="accent2">
              <a:lumMod val="40000"/>
              <a:lumOff val="60000"/>
            </a:schemeClr>
          </a:solidFill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228600" h="393700"/>
          </a:sp3d>
        </p:spPr>
        <p:txBody>
          <a:bodyPr tIns="0" anchor="b">
            <a:normAutofit fontScale="90000"/>
          </a:bodyPr>
          <a:lstStyle/>
          <a:p>
            <a:pPr marL="27432" algn="ctr" eaLnBrk="1" fontAlgn="auto" hangingPunct="1"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uk-UA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Практичне застосування і творчий доробок</a:t>
            </a:r>
          </a:p>
        </p:txBody>
      </p:sp>
      <p:grpSp>
        <p:nvGrpSpPr>
          <p:cNvPr id="120880" name="Group 48"/>
          <p:cNvGrpSpPr>
            <a:grpSpLocks/>
          </p:cNvGrpSpPr>
          <p:nvPr/>
        </p:nvGrpSpPr>
        <p:grpSpPr bwMode="auto">
          <a:xfrm>
            <a:off x="250825" y="1268414"/>
            <a:ext cx="8640766" cy="4681542"/>
            <a:chOff x="158" y="799"/>
            <a:chExt cx="5443" cy="2949"/>
          </a:xfrm>
        </p:grpSpPr>
        <p:sp>
          <p:nvSpPr>
            <p:cNvPr id="12292" name="Oval 6"/>
            <p:cNvSpPr>
              <a:spLocks noChangeArrowheads="1"/>
            </p:cNvSpPr>
            <p:nvPr/>
          </p:nvSpPr>
          <p:spPr bwMode="auto">
            <a:xfrm>
              <a:off x="1973" y="1752"/>
              <a:ext cx="1815" cy="816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uk-UA" sz="2800" b="1" dirty="0">
                  <a:solidFill>
                    <a:srgbClr val="000000"/>
                  </a:solidFill>
                  <a:latin typeface="Kristen ITC" pitchFamily="66" charset="0"/>
                  <a:cs typeface="+mn-cs"/>
                </a:rPr>
                <a:t>Методи</a:t>
              </a:r>
            </a:p>
          </p:txBody>
        </p:sp>
        <p:sp>
          <p:nvSpPr>
            <p:cNvPr id="120840" name="Oval 8"/>
            <p:cNvSpPr>
              <a:spLocks noChangeArrowheads="1"/>
            </p:cNvSpPr>
            <p:nvPr/>
          </p:nvSpPr>
          <p:spPr bwMode="auto">
            <a:xfrm>
              <a:off x="2245" y="799"/>
              <a:ext cx="1225" cy="40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uk-UA" b="1" dirty="0">
                  <a:solidFill>
                    <a:srgbClr val="000000"/>
                  </a:solidFill>
                  <a:latin typeface="Kristen ITC" pitchFamily="66" charset="0"/>
                  <a:cs typeface="+mn-cs"/>
                </a:rPr>
                <a:t>Активні</a:t>
              </a:r>
            </a:p>
          </p:txBody>
        </p:sp>
        <p:cxnSp>
          <p:nvCxnSpPr>
            <p:cNvPr id="21514" name="AutoShape 10"/>
            <p:cNvCxnSpPr>
              <a:cxnSpLocks noChangeShapeType="1"/>
            </p:cNvCxnSpPr>
            <p:nvPr/>
          </p:nvCxnSpPr>
          <p:spPr bwMode="auto">
            <a:xfrm flipH="1" flipV="1">
              <a:off x="2858" y="1208"/>
              <a:ext cx="23" cy="54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0843" name="Oval 11">
              <a:hlinkClick r:id="rId3" action="ppaction://hlinkfile"/>
            </p:cNvPr>
            <p:cNvSpPr>
              <a:spLocks noChangeArrowheads="1"/>
            </p:cNvSpPr>
            <p:nvPr/>
          </p:nvSpPr>
          <p:spPr bwMode="auto">
            <a:xfrm>
              <a:off x="158" y="1071"/>
              <a:ext cx="1044" cy="54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uk-UA" dirty="0">
                  <a:solidFill>
                    <a:srgbClr val="000000"/>
                  </a:solidFill>
                  <a:latin typeface="Kristen ITC" pitchFamily="66" charset="0"/>
                  <a:cs typeface="+mn-cs"/>
                </a:rPr>
                <a:t>Бесіда</a:t>
              </a:r>
            </a:p>
          </p:txBody>
        </p:sp>
        <p:sp>
          <p:nvSpPr>
            <p:cNvPr id="120844" name="Oval 12">
              <a:hlinkClick r:id="rId4" action="ppaction://hlinkfile"/>
            </p:cNvPr>
            <p:cNvSpPr>
              <a:spLocks noChangeArrowheads="1"/>
            </p:cNvSpPr>
            <p:nvPr/>
          </p:nvSpPr>
          <p:spPr bwMode="auto">
            <a:xfrm>
              <a:off x="1338" y="1071"/>
              <a:ext cx="997" cy="54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uk-UA" dirty="0">
                  <a:solidFill>
                    <a:srgbClr val="000000"/>
                  </a:solidFill>
                  <a:latin typeface="Kristen ITC" pitchFamily="66" charset="0"/>
                  <a:cs typeface="+mn-cs"/>
                </a:rPr>
                <a:t>Тестування</a:t>
              </a:r>
            </a:p>
          </p:txBody>
        </p:sp>
        <p:sp>
          <p:nvSpPr>
            <p:cNvPr id="120845" name="Oval 13">
              <a:hlinkClick r:id="rId5" action="ppaction://hlinkfile"/>
            </p:cNvPr>
            <p:cNvSpPr>
              <a:spLocks noChangeArrowheads="1"/>
            </p:cNvSpPr>
            <p:nvPr/>
          </p:nvSpPr>
          <p:spPr bwMode="auto">
            <a:xfrm>
              <a:off x="3470" y="1117"/>
              <a:ext cx="952" cy="54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uk-UA" dirty="0" err="1">
                  <a:solidFill>
                    <a:srgbClr val="000000"/>
                  </a:solidFill>
                  <a:latin typeface="Kristen ITC" pitchFamily="66" charset="0"/>
                  <a:cs typeface="+mn-cs"/>
                </a:rPr>
                <a:t>Розв</a:t>
              </a:r>
              <a:r>
                <a:rPr lang="en-US" dirty="0">
                  <a:solidFill>
                    <a:srgbClr val="000000"/>
                  </a:solidFill>
                  <a:latin typeface="Kristen ITC" pitchFamily="66" charset="0"/>
                  <a:cs typeface="+mn-cs"/>
                </a:rPr>
                <a:t>’</a:t>
              </a:r>
              <a:r>
                <a:rPr lang="uk-UA" dirty="0" err="1">
                  <a:solidFill>
                    <a:srgbClr val="000000"/>
                  </a:solidFill>
                  <a:latin typeface="Kristen ITC" pitchFamily="66" charset="0"/>
                  <a:cs typeface="+mn-cs"/>
                </a:rPr>
                <a:t>язування</a:t>
              </a:r>
              <a:endParaRPr lang="uk-UA" dirty="0">
                <a:solidFill>
                  <a:srgbClr val="000000"/>
                </a:solidFill>
                <a:latin typeface="Kristen ITC" pitchFamily="66" charset="0"/>
                <a:cs typeface="+mn-cs"/>
              </a:endParaRPr>
            </a:p>
            <a:p>
              <a:pPr algn="ctr">
                <a:defRPr/>
              </a:pPr>
              <a:r>
                <a:rPr lang="uk-UA" dirty="0">
                  <a:solidFill>
                    <a:srgbClr val="000000"/>
                  </a:solidFill>
                  <a:latin typeface="Kristen ITC" pitchFamily="66" charset="0"/>
                  <a:cs typeface="+mn-cs"/>
                </a:rPr>
                <a:t>ситуацій</a:t>
              </a:r>
            </a:p>
          </p:txBody>
        </p:sp>
        <p:sp>
          <p:nvSpPr>
            <p:cNvPr id="120846" name="Oval 14">
              <a:hlinkClick r:id="rId6" action="ppaction://hlinkfile"/>
            </p:cNvPr>
            <p:cNvSpPr>
              <a:spLocks noChangeArrowheads="1"/>
            </p:cNvSpPr>
            <p:nvPr/>
          </p:nvSpPr>
          <p:spPr bwMode="auto">
            <a:xfrm>
              <a:off x="4694" y="1117"/>
              <a:ext cx="907" cy="58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uk-UA" dirty="0">
                  <a:solidFill>
                    <a:srgbClr val="000000"/>
                  </a:solidFill>
                  <a:latin typeface="Kristen ITC" pitchFamily="66" charset="0"/>
                  <a:cs typeface="+mn-cs"/>
                </a:rPr>
                <a:t>Виконання</a:t>
              </a:r>
            </a:p>
            <a:p>
              <a:pPr algn="ctr">
                <a:defRPr/>
              </a:pPr>
              <a:r>
                <a:rPr lang="uk-UA" dirty="0">
                  <a:solidFill>
                    <a:srgbClr val="000000"/>
                  </a:solidFill>
                  <a:latin typeface="Kristen ITC" pitchFamily="66" charset="0"/>
                  <a:cs typeface="+mn-cs"/>
                </a:rPr>
                <a:t>творчих</a:t>
              </a:r>
            </a:p>
            <a:p>
              <a:pPr algn="ctr">
                <a:defRPr/>
              </a:pPr>
              <a:r>
                <a:rPr lang="uk-UA" dirty="0">
                  <a:solidFill>
                    <a:srgbClr val="000000"/>
                  </a:solidFill>
                  <a:latin typeface="Kristen ITC" pitchFamily="66" charset="0"/>
                  <a:cs typeface="+mn-cs"/>
                </a:rPr>
                <a:t>завдань</a:t>
              </a:r>
            </a:p>
          </p:txBody>
        </p:sp>
        <p:cxnSp>
          <p:nvCxnSpPr>
            <p:cNvPr id="21527" name="AutoShape 19"/>
            <p:cNvCxnSpPr>
              <a:cxnSpLocks noChangeShapeType="1"/>
            </p:cNvCxnSpPr>
            <p:nvPr/>
          </p:nvCxnSpPr>
          <p:spPr bwMode="auto">
            <a:xfrm rot="16200000" flipH="1" flipV="1">
              <a:off x="2212" y="424"/>
              <a:ext cx="272" cy="1021"/>
            </a:xfrm>
            <a:prstGeom prst="bentConnector3">
              <a:avLst>
                <a:gd name="adj1" fmla="val -5294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528" name="AutoShape 20"/>
            <p:cNvCxnSpPr>
              <a:cxnSpLocks noChangeShapeType="1"/>
            </p:cNvCxnSpPr>
            <p:nvPr/>
          </p:nvCxnSpPr>
          <p:spPr bwMode="auto">
            <a:xfrm rot="16200000" flipH="1" flipV="1">
              <a:off x="1633" y="-154"/>
              <a:ext cx="272" cy="2178"/>
            </a:xfrm>
            <a:prstGeom prst="bentConnector3">
              <a:avLst>
                <a:gd name="adj1" fmla="val -5294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529" name="AutoShape 21"/>
            <p:cNvCxnSpPr>
              <a:cxnSpLocks noChangeShapeType="1"/>
            </p:cNvCxnSpPr>
            <p:nvPr/>
          </p:nvCxnSpPr>
          <p:spPr bwMode="auto">
            <a:xfrm rot="5400000" flipV="1">
              <a:off x="3243" y="414"/>
              <a:ext cx="318" cy="1088"/>
            </a:xfrm>
            <a:prstGeom prst="bentConnector3">
              <a:avLst>
                <a:gd name="adj1" fmla="val -45282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530" name="AutoShape 22"/>
            <p:cNvCxnSpPr>
              <a:cxnSpLocks noChangeShapeType="1"/>
            </p:cNvCxnSpPr>
            <p:nvPr/>
          </p:nvCxnSpPr>
          <p:spPr bwMode="auto">
            <a:xfrm rot="5400000" flipV="1">
              <a:off x="3844" y="-187"/>
              <a:ext cx="318" cy="2290"/>
            </a:xfrm>
            <a:prstGeom prst="bentConnector3">
              <a:avLst>
                <a:gd name="adj1" fmla="val -45282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303" name="Oval 23"/>
            <p:cNvSpPr>
              <a:spLocks noChangeArrowheads="1"/>
            </p:cNvSpPr>
            <p:nvPr/>
          </p:nvSpPr>
          <p:spPr bwMode="auto">
            <a:xfrm>
              <a:off x="2154" y="3385"/>
              <a:ext cx="1452" cy="36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uk-UA" dirty="0">
                  <a:solidFill>
                    <a:srgbClr val="000000"/>
                  </a:solidFill>
                  <a:latin typeface="Kristen ITC" pitchFamily="66" charset="0"/>
                  <a:cs typeface="+mn-cs"/>
                </a:rPr>
                <a:t>Інтерактивні</a:t>
              </a:r>
            </a:p>
          </p:txBody>
        </p:sp>
        <p:sp>
          <p:nvSpPr>
            <p:cNvPr id="12304" name="Oval 25">
              <a:hlinkClick r:id="rId7" action="ppaction://hlinkfile"/>
            </p:cNvPr>
            <p:cNvSpPr>
              <a:spLocks noChangeArrowheads="1"/>
            </p:cNvSpPr>
            <p:nvPr/>
          </p:nvSpPr>
          <p:spPr bwMode="auto">
            <a:xfrm>
              <a:off x="204" y="1979"/>
              <a:ext cx="1270" cy="453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uk-UA" dirty="0">
                  <a:solidFill>
                    <a:srgbClr val="000000"/>
                  </a:solidFill>
                  <a:latin typeface="Kristen ITC" pitchFamily="66" charset="0"/>
                  <a:cs typeface="+mn-cs"/>
                </a:rPr>
                <a:t>“Мозковий штурм”</a:t>
              </a:r>
            </a:p>
          </p:txBody>
        </p:sp>
        <p:sp>
          <p:nvSpPr>
            <p:cNvPr id="12305" name="Oval 26">
              <a:hlinkClick r:id="rId8" action="ppaction://hlinkfile"/>
            </p:cNvPr>
            <p:cNvSpPr>
              <a:spLocks noChangeArrowheads="1"/>
            </p:cNvSpPr>
            <p:nvPr/>
          </p:nvSpPr>
          <p:spPr bwMode="auto">
            <a:xfrm>
              <a:off x="249" y="2614"/>
              <a:ext cx="1225" cy="40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uk-UA" dirty="0">
                  <a:solidFill>
                    <a:srgbClr val="000000"/>
                  </a:solidFill>
                  <a:latin typeface="Kristen ITC" pitchFamily="66" charset="0"/>
                  <a:cs typeface="+mn-cs"/>
                </a:rPr>
                <a:t>Рольові ігри</a:t>
              </a:r>
            </a:p>
          </p:txBody>
        </p:sp>
        <p:sp>
          <p:nvSpPr>
            <p:cNvPr id="12306" name="Oval 28">
              <a:hlinkClick r:id="rId9" action="ppaction://hlinkfile"/>
            </p:cNvPr>
            <p:cNvSpPr>
              <a:spLocks noChangeArrowheads="1"/>
            </p:cNvSpPr>
            <p:nvPr/>
          </p:nvSpPr>
          <p:spPr bwMode="auto">
            <a:xfrm>
              <a:off x="249" y="3249"/>
              <a:ext cx="1225" cy="453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uk-UA" dirty="0">
                  <a:solidFill>
                    <a:srgbClr val="000000"/>
                  </a:solidFill>
                  <a:latin typeface="Kristen ITC" pitchFamily="66" charset="0"/>
                  <a:cs typeface="+mn-cs"/>
                </a:rPr>
                <a:t>Дискусії</a:t>
              </a:r>
            </a:p>
          </p:txBody>
        </p:sp>
        <p:sp>
          <p:nvSpPr>
            <p:cNvPr id="12307" name="Oval 29">
              <a:hlinkClick r:id="rId10" action="ppaction://hlinkfile"/>
            </p:cNvPr>
            <p:cNvSpPr>
              <a:spLocks noChangeArrowheads="1"/>
            </p:cNvSpPr>
            <p:nvPr/>
          </p:nvSpPr>
          <p:spPr bwMode="auto">
            <a:xfrm>
              <a:off x="4195" y="1979"/>
              <a:ext cx="1361" cy="40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uk-UA">
                <a:latin typeface="Kristen ITC" pitchFamily="66" charset="0"/>
                <a:cs typeface="+mn-cs"/>
              </a:endParaRPr>
            </a:p>
          </p:txBody>
        </p:sp>
        <p:sp>
          <p:nvSpPr>
            <p:cNvPr id="12308" name="Oval 30">
              <a:hlinkClick r:id="rId8" action="ppaction://hlinkfile"/>
            </p:cNvPr>
            <p:cNvSpPr>
              <a:spLocks noChangeArrowheads="1"/>
            </p:cNvSpPr>
            <p:nvPr/>
          </p:nvSpPr>
          <p:spPr bwMode="auto">
            <a:xfrm>
              <a:off x="4241" y="2614"/>
              <a:ext cx="1270" cy="4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uk-UA" dirty="0">
                  <a:solidFill>
                    <a:srgbClr val="000000"/>
                  </a:solidFill>
                  <a:latin typeface="Kristen ITC" pitchFamily="66" charset="0"/>
                  <a:cs typeface="+mn-cs"/>
                </a:rPr>
                <a:t>Метод проектів</a:t>
              </a:r>
            </a:p>
          </p:txBody>
        </p:sp>
        <p:sp>
          <p:nvSpPr>
            <p:cNvPr id="12309" name="Oval 31">
              <a:hlinkClick r:id="rId11" action="ppaction://hlinkfile"/>
            </p:cNvPr>
            <p:cNvSpPr>
              <a:spLocks noChangeArrowheads="1"/>
            </p:cNvSpPr>
            <p:nvPr/>
          </p:nvSpPr>
          <p:spPr bwMode="auto">
            <a:xfrm>
              <a:off x="4286" y="3339"/>
              <a:ext cx="1270" cy="40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uk-UA" dirty="0">
                  <a:solidFill>
                    <a:srgbClr val="000000"/>
                  </a:solidFill>
                  <a:latin typeface="Kristen ITC" pitchFamily="66" charset="0"/>
                  <a:cs typeface="+mn-cs"/>
                </a:rPr>
                <a:t>“Мікрофон”</a:t>
              </a:r>
            </a:p>
          </p:txBody>
        </p:sp>
        <p:sp>
          <p:nvSpPr>
            <p:cNvPr id="21552" name="Text Box 38">
              <a:hlinkClick r:id="rId10" action="ppaction://hlinkfile"/>
            </p:cNvPr>
            <p:cNvSpPr txBox="1">
              <a:spLocks noChangeArrowheads="1"/>
            </p:cNvSpPr>
            <p:nvPr/>
          </p:nvSpPr>
          <p:spPr bwMode="auto">
            <a:xfrm>
              <a:off x="4377" y="2069"/>
              <a:ext cx="112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uk-UA" dirty="0">
                  <a:solidFill>
                    <a:srgbClr val="000000"/>
                  </a:solidFill>
                  <a:latin typeface="Kristen ITC" pitchFamily="66" charset="0"/>
                </a:rPr>
                <a:t>“Ажурна пилка”</a:t>
              </a:r>
            </a:p>
          </p:txBody>
        </p:sp>
        <p:cxnSp>
          <p:nvCxnSpPr>
            <p:cNvPr id="21553" name="AutoShape 41"/>
            <p:cNvCxnSpPr>
              <a:cxnSpLocks noChangeShapeType="1"/>
            </p:cNvCxnSpPr>
            <p:nvPr/>
          </p:nvCxnSpPr>
          <p:spPr bwMode="auto">
            <a:xfrm flipH="1" flipV="1">
              <a:off x="1288" y="2366"/>
              <a:ext cx="1079" cy="107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554" name="AutoShape 42"/>
            <p:cNvCxnSpPr>
              <a:cxnSpLocks noChangeShapeType="1"/>
            </p:cNvCxnSpPr>
            <p:nvPr/>
          </p:nvCxnSpPr>
          <p:spPr bwMode="auto">
            <a:xfrm flipH="1" flipV="1">
              <a:off x="1295" y="2962"/>
              <a:ext cx="859" cy="60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555" name="AutoShape 43"/>
            <p:cNvCxnSpPr>
              <a:cxnSpLocks noChangeShapeType="1"/>
            </p:cNvCxnSpPr>
            <p:nvPr/>
          </p:nvCxnSpPr>
          <p:spPr bwMode="auto">
            <a:xfrm flipH="1" flipV="1">
              <a:off x="1474" y="3476"/>
              <a:ext cx="680" cy="9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556" name="AutoShape 44"/>
            <p:cNvCxnSpPr>
              <a:cxnSpLocks noChangeShapeType="1"/>
            </p:cNvCxnSpPr>
            <p:nvPr/>
          </p:nvCxnSpPr>
          <p:spPr bwMode="auto">
            <a:xfrm flipH="1">
              <a:off x="2880" y="2568"/>
              <a:ext cx="1" cy="81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557" name="AutoShape 45"/>
            <p:cNvCxnSpPr>
              <a:cxnSpLocks noChangeShapeType="1"/>
            </p:cNvCxnSpPr>
            <p:nvPr/>
          </p:nvCxnSpPr>
          <p:spPr bwMode="auto">
            <a:xfrm flipV="1">
              <a:off x="3393" y="2328"/>
              <a:ext cx="1001" cy="111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558" name="AutoShape 46"/>
            <p:cNvCxnSpPr>
              <a:cxnSpLocks noChangeShapeType="1"/>
            </p:cNvCxnSpPr>
            <p:nvPr/>
          </p:nvCxnSpPr>
          <p:spPr bwMode="auto">
            <a:xfrm flipV="1">
              <a:off x="3393" y="3002"/>
              <a:ext cx="1034" cy="43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559" name="AutoShape 47"/>
            <p:cNvCxnSpPr>
              <a:cxnSpLocks noChangeShapeType="1"/>
            </p:cNvCxnSpPr>
            <p:nvPr/>
          </p:nvCxnSpPr>
          <p:spPr bwMode="auto">
            <a:xfrm flipV="1">
              <a:off x="3606" y="3543"/>
              <a:ext cx="680" cy="2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0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0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0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558800"/>
          </a:xfrm>
          <a:solidFill>
            <a:schemeClr val="accent2">
              <a:lumMod val="40000"/>
              <a:lumOff val="60000"/>
            </a:schemeClr>
          </a:solidFill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228600" h="393700"/>
          </a:sp3d>
        </p:spPr>
        <p:txBody>
          <a:bodyPr tIns="0" anchor="b">
            <a:normAutofit fontScale="90000"/>
          </a:bodyPr>
          <a:lstStyle/>
          <a:p>
            <a:pPr marL="27432" algn="ctr" eaLnBrk="1" fontAlgn="auto" hangingPunct="1"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uk-UA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Практичне застосування і творчий доробок</a:t>
            </a:r>
          </a:p>
        </p:txBody>
      </p:sp>
      <p:grpSp>
        <p:nvGrpSpPr>
          <p:cNvPr id="4" name="Групувати 3"/>
          <p:cNvGrpSpPr/>
          <p:nvPr/>
        </p:nvGrpSpPr>
        <p:grpSpPr>
          <a:xfrm>
            <a:off x="683568" y="1268760"/>
            <a:ext cx="3657600" cy="5366545"/>
            <a:chOff x="683568" y="1268760"/>
            <a:chExt cx="3657600" cy="5366545"/>
          </a:xfrm>
        </p:grpSpPr>
        <p:pic>
          <p:nvPicPr>
            <p:cNvPr id="2050" name="Picture 2" descr="D:\Поточні\Створити папку\Вчитель року - інформатика\Фото\З уроків та позакласних заходів\20130114515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268760"/>
              <a:ext cx="3657600" cy="487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755576" y="6265973"/>
              <a:ext cx="3456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/>
                <a:t>Урок засвоєння нових знань</a:t>
              </a:r>
              <a:endParaRPr lang="uk-UA" dirty="0"/>
            </a:p>
          </p:txBody>
        </p:sp>
      </p:grpSp>
      <p:grpSp>
        <p:nvGrpSpPr>
          <p:cNvPr id="5" name="Групувати 4"/>
          <p:cNvGrpSpPr/>
          <p:nvPr/>
        </p:nvGrpSpPr>
        <p:grpSpPr>
          <a:xfrm>
            <a:off x="4860032" y="1273419"/>
            <a:ext cx="3744416" cy="5467949"/>
            <a:chOff x="4860032" y="1273419"/>
            <a:chExt cx="3744416" cy="5467949"/>
          </a:xfrm>
        </p:grpSpPr>
        <p:pic>
          <p:nvPicPr>
            <p:cNvPr id="2051" name="Picture 3" descr="D:\Поточні\Створити папку\Вчитель року - інформатика\Фото\З уроків та позакласних заходів\SDC15546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1273419"/>
              <a:ext cx="3744416" cy="4992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076056" y="6372036"/>
              <a:ext cx="3312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/>
                <a:t>Позакласний захід</a:t>
              </a:r>
              <a:endParaRPr lang="uk-UA" dirty="0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нцестояння">
  <a:themeElements>
    <a:clrScheme name="Сонцестояння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нцестояння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нцестояння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1548</TotalTime>
  <Words>528</Words>
  <Application>Microsoft Office PowerPoint</Application>
  <PresentationFormat>Екран (4:3)</PresentationFormat>
  <Paragraphs>91</Paragraphs>
  <Slides>14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6" baseType="lpstr">
      <vt:lpstr>Сонцестояння</vt:lpstr>
      <vt:lpstr>Діаграма Microsoft Excel</vt:lpstr>
      <vt:lpstr>Творчий доробок  з проблеми:</vt:lpstr>
      <vt:lpstr>Актуальність творчого доробку</vt:lpstr>
      <vt:lpstr>Мета та завдання</vt:lpstr>
      <vt:lpstr>Основна ідея</vt:lpstr>
      <vt:lpstr>Презентація PowerPoint</vt:lpstr>
      <vt:lpstr>Алгоритм формування в учнів методики самостійного здобуття знань</vt:lpstr>
      <vt:lpstr>Практичне застосування і творчий доробок</vt:lpstr>
      <vt:lpstr>Практичне застосування і творчий доробок</vt:lpstr>
      <vt:lpstr>Практичне застосування і творчий доробок</vt:lpstr>
      <vt:lpstr>Презентація PowerPoint</vt:lpstr>
      <vt:lpstr>Презентація PowerPoint</vt:lpstr>
      <vt:lpstr>Практичне застосування і творчий доробок</vt:lpstr>
      <vt:lpstr>Очікувані результати: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teacher</dc:creator>
  <cp:lastModifiedBy>Комп'ютер</cp:lastModifiedBy>
  <cp:revision>53</cp:revision>
  <dcterms:created xsi:type="dcterms:W3CDTF">2010-01-14T18:52:02Z</dcterms:created>
  <dcterms:modified xsi:type="dcterms:W3CDTF">2013-01-17T04:46:39Z</dcterms:modified>
</cp:coreProperties>
</file>