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57A-618C-405D-A012-80A698E93E0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4576-8859-4691-B1DA-36CCB949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D41AB-C193-4CD5-8376-D003382C4423}" type="slidenum">
              <a:rPr lang="uk-UA" smtClean="0"/>
              <a:pPr/>
              <a:t>6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4576-8859-4691-B1DA-36CCB94939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BFC7E2-6088-4FC4-8A69-7065AA1B594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7757A2-7F3E-4A68-9F36-986F3147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643866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Проект    </a:t>
            </a:r>
            <a:r>
              <a:rPr lang="uk-UA" i="1" dirty="0" err="1" smtClean="0">
                <a:solidFill>
                  <a:srgbClr val="FF0000"/>
                </a:solidFill>
              </a:rPr>
              <a:t>“Моя</a:t>
            </a:r>
            <a:r>
              <a:rPr lang="uk-UA" i="1" dirty="0" smtClean="0">
                <a:solidFill>
                  <a:srgbClr val="FF0000"/>
                </a:solidFill>
              </a:rPr>
              <a:t> сім</a:t>
            </a:r>
            <a:r>
              <a:rPr lang="en-US" i="1" dirty="0" smtClean="0">
                <a:solidFill>
                  <a:srgbClr val="FF0000"/>
                </a:solidFill>
              </a:rPr>
              <a:t>’</a:t>
            </a:r>
            <a:r>
              <a:rPr lang="uk-UA" i="1" dirty="0" smtClean="0">
                <a:solidFill>
                  <a:srgbClr val="FF0000"/>
                </a:solidFill>
              </a:rPr>
              <a:t>я”    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5" y="2143125"/>
            <a:ext cx="3571875" cy="3908425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rgbClr val="00B050"/>
                </a:solidFill>
              </a:rPr>
              <a:t>Де згода в сімействі,</a:t>
            </a:r>
          </a:p>
          <a:p>
            <a:pPr>
              <a:defRPr/>
            </a:pPr>
            <a:r>
              <a:rPr lang="uk-UA" sz="3200" dirty="0">
                <a:solidFill>
                  <a:srgbClr val="00B050"/>
                </a:solidFill>
              </a:rPr>
              <a:t>Там мир і тишина,</a:t>
            </a:r>
          </a:p>
          <a:p>
            <a:pPr>
              <a:defRPr/>
            </a:pPr>
            <a:r>
              <a:rPr lang="uk-UA" sz="3200" dirty="0">
                <a:solidFill>
                  <a:srgbClr val="00B050"/>
                </a:solidFill>
              </a:rPr>
              <a:t>Щасливі там люди, блаженна сторона.</a:t>
            </a:r>
          </a:p>
          <a:p>
            <a:pPr>
              <a:defRPr/>
            </a:pPr>
            <a:r>
              <a:rPr lang="uk-UA" sz="2400" dirty="0"/>
              <a:t>      Г. Сковорода</a:t>
            </a:r>
          </a:p>
        </p:txBody>
      </p:sp>
      <p:pic>
        <p:nvPicPr>
          <p:cNvPr id="9220" name="Рисунок 6" descr="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2357438"/>
            <a:ext cx="442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Мета: формувати у школярів сімейно-родинну ментальність, ціннісне ставлення до родини, повагу до батьків, дідусів, бабусь, їх життєвого досвіду, почуття обов</a:t>
            </a:r>
            <a:r>
              <a:rPr lang="en-US" smtClean="0"/>
              <a:t>’</a:t>
            </a:r>
            <a:r>
              <a:rPr lang="uk-UA" smtClean="0"/>
              <a:t>язку перед родиною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100013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/>
            </a:r>
            <a:br>
              <a:rPr lang="en-US" sz="3600" dirty="0" smtClean="0">
                <a:solidFill>
                  <a:srgbClr val="00B0F0"/>
                </a:solidFill>
              </a:rPr>
            </a:br>
            <a:r>
              <a:rPr lang="uk-UA" sz="3600" dirty="0" smtClean="0">
                <a:solidFill>
                  <a:srgbClr val="00B0F0"/>
                </a:solidFill>
              </a:rPr>
              <a:t>Година спілкування</a:t>
            </a:r>
            <a:r>
              <a:rPr lang="uk-UA" sz="3600" i="1" dirty="0" smtClean="0">
                <a:solidFill>
                  <a:srgbClr val="7030A0"/>
                </a:solidFill>
              </a:rPr>
              <a:t>:«Мудра старість»</a:t>
            </a:r>
            <a:r>
              <a:rPr lang="en-US" sz="3600" i="1" dirty="0" smtClean="0">
                <a:solidFill>
                  <a:srgbClr val="7030A0"/>
                </a:solidFill>
              </a:rPr>
              <a:t/>
            </a:r>
            <a:br>
              <a:rPr lang="en-US" sz="3600" i="1" dirty="0" smtClean="0">
                <a:solidFill>
                  <a:srgbClr val="7030A0"/>
                </a:solidFill>
              </a:rPr>
            </a:br>
            <a:r>
              <a:rPr lang="en-US" sz="2700" i="1" dirty="0" smtClean="0">
                <a:solidFill>
                  <a:srgbClr val="C00000"/>
                </a:solidFill>
              </a:rPr>
              <a:t>30</a:t>
            </a:r>
            <a:r>
              <a:rPr lang="uk-UA" sz="2700" i="1" dirty="0" smtClean="0">
                <a:solidFill>
                  <a:srgbClr val="C00000"/>
                </a:solidFill>
              </a:rPr>
              <a:t>.</a:t>
            </a:r>
            <a:r>
              <a:rPr lang="en-US" sz="2700" i="1" dirty="0" smtClean="0">
                <a:solidFill>
                  <a:srgbClr val="C00000"/>
                </a:solidFill>
              </a:rPr>
              <a:t>09</a:t>
            </a:r>
            <a:r>
              <a:rPr lang="uk-UA" sz="2700" i="1" dirty="0" smtClean="0">
                <a:solidFill>
                  <a:srgbClr val="C00000"/>
                </a:solidFill>
              </a:rPr>
              <a:t>.</a:t>
            </a:r>
            <a:r>
              <a:rPr lang="en-US" sz="2700" i="1" dirty="0" smtClean="0">
                <a:solidFill>
                  <a:srgbClr val="C00000"/>
                </a:solidFill>
              </a:rPr>
              <a:t>2010</a:t>
            </a:r>
            <a:r>
              <a:rPr lang="uk-UA" sz="2700" dirty="0" smtClean="0">
                <a:solidFill>
                  <a:srgbClr val="C00000"/>
                </a:solidFill>
              </a:rPr>
              <a:t/>
            </a:r>
            <a:br>
              <a:rPr lang="uk-UA" sz="2700" dirty="0" smtClean="0">
                <a:solidFill>
                  <a:srgbClr val="C00000"/>
                </a:solidFill>
              </a:rPr>
            </a:br>
            <a:endParaRPr lang="uk-UA" sz="27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52310" r="2089"/>
          <a:stretch>
            <a:fillRect/>
          </a:stretch>
        </p:blipFill>
        <p:spPr bwMode="auto">
          <a:xfrm rot="16200000">
            <a:off x="5155223" y="3345841"/>
            <a:ext cx="2762645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uk-UA" dirty="0" smtClean="0"/>
              <a:t>Мета: </a:t>
            </a:r>
            <a:r>
              <a:rPr lang="uk-UA" dirty="0" smtClean="0">
                <a:solidFill>
                  <a:srgbClr val="00B050"/>
                </a:solidFill>
              </a:rPr>
              <a:t>виховувати у дітей шанобливе ставлення до родини,готовність до збереження і примноження сімейних традицій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Виставка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фотографій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«У </a:t>
            </a:r>
            <a:r>
              <a:rPr lang="ru-RU" sz="4400" dirty="0" err="1" smtClean="0">
                <a:solidFill>
                  <a:srgbClr val="FF0000"/>
                </a:solidFill>
              </a:rPr>
              <a:t>родинному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колі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r>
              <a:rPr lang="uk-UA" sz="4400" dirty="0" smtClean="0">
                <a:solidFill>
                  <a:schemeClr val="dk1"/>
                </a:solidFill>
              </a:rPr>
              <a:t/>
            </a:r>
            <a:br>
              <a:rPr lang="uk-UA" sz="44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42" y="4042152"/>
            <a:ext cx="3399364" cy="224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Упс-0856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500562" y="3143249"/>
            <a:ext cx="2571768" cy="342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40042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Мета: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формувати сімейно-родинний менталітет особистості, її ціннісне ставлення до родини, готовність до моральних вчинків, які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грунтуються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на засадах гуманного ставлення до сім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ї.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</a:t>
            </a:r>
            <a:r>
              <a:rPr lang="uk-UA" sz="3200" dirty="0" err="1" smtClean="0">
                <a:solidFill>
                  <a:srgbClr val="C00000"/>
                </a:solidFill>
              </a:rPr>
              <a:t>одина</a:t>
            </a:r>
            <a:r>
              <a:rPr lang="uk-UA" sz="3200" dirty="0" smtClean="0">
                <a:solidFill>
                  <a:srgbClr val="C00000"/>
                </a:solidFill>
              </a:rPr>
              <a:t> спілкування 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«Тепло отчого дому»</a:t>
            </a:r>
            <a:br>
              <a:rPr lang="uk-UA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78733"/>
            <a:ext cx="3500462" cy="5301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75" y="2143125"/>
            <a:ext cx="5114925" cy="386397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70C0"/>
                </a:solidFill>
              </a:rPr>
              <a:t>Класний керівник</a:t>
            </a:r>
            <a:r>
              <a:rPr lang="uk-UA" dirty="0" smtClean="0"/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 Бойчук Галина Петрівна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70C0"/>
                </a:solidFill>
              </a:rPr>
              <a:t>Голова батьківського комітету класу</a:t>
            </a:r>
            <a:r>
              <a:rPr lang="uk-UA" dirty="0" smtClean="0"/>
              <a:t>:Григорович О.П.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70C0"/>
                </a:solidFill>
              </a:rPr>
              <a:t>Організатор проекту від учнівського самоврядування: </a:t>
            </a:r>
            <a:r>
              <a:rPr lang="uk-UA" dirty="0" smtClean="0"/>
              <a:t>Повар Наталія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54098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Керівники проекту</a:t>
            </a:r>
            <a:endParaRPr lang="uk-UA" dirty="0"/>
          </a:p>
        </p:txBody>
      </p:sp>
      <p:pic>
        <p:nvPicPr>
          <p:cNvPr id="7" name="Рисунок 6" descr="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071834" cy="307183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829175" cy="14478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8000"/>
                </a:solidFill>
              </a:rPr>
              <a:t>Учні 5 класу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8000"/>
                </a:solidFill>
              </a:rPr>
              <a:t>Батьківський колектив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8000"/>
                </a:solidFill>
              </a:rPr>
              <a:t>Класний керівник</a:t>
            </a:r>
          </a:p>
          <a:p>
            <a:pPr eaLnBrk="1" hangingPunct="1">
              <a:defRPr/>
            </a:pPr>
            <a:endParaRPr lang="uk-UA" sz="2800" b="1" dirty="0" smtClean="0">
              <a:solidFill>
                <a:srgbClr val="008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b="1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4900618" cy="86834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Учасники проекту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8" y="3500438"/>
            <a:ext cx="4214812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uk-UA" sz="3600" b="1" dirty="0">
                <a:solidFill>
                  <a:schemeClr val="bg1">
                    <a:lumMod val="50000"/>
                  </a:schemeClr>
                </a:solidFill>
              </a:rPr>
              <a:t>Тип проекту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643438"/>
            <a:ext cx="3857625" cy="1928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r>
              <a:rPr lang="uk-UA" sz="2800" b="1" dirty="0">
                <a:solidFill>
                  <a:srgbClr val="008000"/>
                </a:solidFill>
              </a:rPr>
              <a:t>практично орієнтований, </a:t>
            </a:r>
          </a:p>
          <a:p>
            <a:pPr>
              <a:buFont typeface="Arial" charset="0"/>
              <a:buChar char="•"/>
              <a:defRPr/>
            </a:pPr>
            <a:r>
              <a:rPr lang="uk-UA" sz="2800" b="1" dirty="0">
                <a:solidFill>
                  <a:srgbClr val="008000"/>
                </a:solidFill>
              </a:rPr>
              <a:t>колективний, </a:t>
            </a:r>
          </a:p>
          <a:p>
            <a:pPr>
              <a:buFont typeface="Arial" charset="0"/>
              <a:buChar char="•"/>
              <a:defRPr/>
            </a:pPr>
            <a:r>
              <a:rPr lang="uk-UA" sz="2800" b="1" dirty="0">
                <a:solidFill>
                  <a:srgbClr val="008000"/>
                </a:solidFill>
              </a:rPr>
              <a:t>довготривалий</a:t>
            </a:r>
          </a:p>
        </p:txBody>
      </p:sp>
      <p:pic>
        <p:nvPicPr>
          <p:cNvPr id="11270" name="Рисунок 7" descr="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3357563"/>
            <a:ext cx="333533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65088"/>
            <a:ext cx="1989137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1800" b="1" dirty="0" smtClean="0">
                <a:solidFill>
                  <a:srgbClr val="0070C0"/>
                </a:solidFill>
              </a:rPr>
              <a:t>Одним із напрямків сучасного виховання є сімейно-родинне виховання. У педагогіці сім</a:t>
            </a:r>
            <a:r>
              <a:rPr lang="en-US" sz="1800" b="1" dirty="0" err="1" smtClean="0">
                <a:solidFill>
                  <a:srgbClr val="0070C0"/>
                </a:solidFill>
              </a:rPr>
              <a:t>ейне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виховання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smtClean="0">
                <a:solidFill>
                  <a:srgbClr val="0070C0"/>
                </a:solidFill>
              </a:rPr>
              <a:t>розглядається з двох точок зору: як інститут суспільного виховання та підготовка людини до сімейного життя, виховання сім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err="1" smtClean="0">
                <a:solidFill>
                  <a:srgbClr val="0070C0"/>
                </a:solidFill>
              </a:rPr>
              <a:t>янина</a:t>
            </a:r>
            <a:r>
              <a:rPr lang="uk-UA" sz="1800" b="1" dirty="0" smtClean="0">
                <a:solidFill>
                  <a:srgbClr val="0070C0"/>
                </a:solidFill>
              </a:rPr>
              <a:t>. Актуальність його зумовлена найперше тією роллю, яку відіграє родина у вихованні дітей, у формуванні характеру дитини, її особистісних рис і національної свідомості. Настав час, коли необхідно рішуче повернутись до української родинної педагогіки, до відродження традиційного статусу української родини. Сьогодні школа не може виконувати свою роль без допомоги і підтримки сім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smtClean="0">
                <a:solidFill>
                  <a:srgbClr val="0070C0"/>
                </a:solidFill>
              </a:rPr>
              <a:t>ї. </a:t>
            </a:r>
          </a:p>
          <a:p>
            <a:pPr eaLnBrk="1" hangingPunct="1"/>
            <a:endParaRPr lang="uk-UA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Актуальність проекту</a:t>
            </a:r>
            <a:endParaRPr lang="uk-UA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489942"/>
            <a:ext cx="2357454" cy="218819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491639"/>
            <a:ext cx="2500330" cy="2187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1600" b="1" smtClean="0">
                <a:solidFill>
                  <a:srgbClr val="0070C0"/>
                </a:solidFill>
              </a:rPr>
              <a:t>Проект передбачає вивчення умов життя дитини у сім</a:t>
            </a:r>
            <a:r>
              <a:rPr lang="en-US" sz="1600" b="1" smtClean="0">
                <a:solidFill>
                  <a:srgbClr val="0070C0"/>
                </a:solidFill>
              </a:rPr>
              <a:t>’</a:t>
            </a:r>
            <a:r>
              <a:rPr lang="uk-UA" sz="1600" b="1" smtClean="0">
                <a:solidFill>
                  <a:srgbClr val="0070C0"/>
                </a:solidFill>
              </a:rPr>
              <a:t>ї, вплив освітнього і культурного рівня батьків на виховання дітей, організацію батьківського всеобучу, створення банку науково-методичної інформації з проблем сім</a:t>
            </a:r>
            <a:r>
              <a:rPr lang="en-US" sz="1600" b="1" smtClean="0">
                <a:solidFill>
                  <a:srgbClr val="0070C0"/>
                </a:solidFill>
              </a:rPr>
              <a:t>’</a:t>
            </a:r>
            <a:r>
              <a:rPr lang="uk-UA" sz="1600" b="1" smtClean="0">
                <a:solidFill>
                  <a:srgbClr val="0070C0"/>
                </a:solidFill>
              </a:rPr>
              <a:t>ї,проведення тематичних днів відкритих дверей для батьків, проведення виховних заходів на родинну тематику, вивчення родоводу, вивчення українських сімейних звичаїв і традицій, спільні шкільні і сімейні трудові  справи.</a:t>
            </a:r>
            <a:endParaRPr lang="en-US" sz="1600" b="1" smtClean="0">
              <a:solidFill>
                <a:srgbClr val="0070C0"/>
              </a:solidFill>
            </a:endParaRPr>
          </a:p>
          <a:p>
            <a:pPr eaLnBrk="1" hangingPunct="1"/>
            <a:r>
              <a:rPr lang="uk-UA" sz="1600" b="1" smtClean="0">
                <a:solidFill>
                  <a:srgbClr val="7030A0"/>
                </a:solidFill>
              </a:rPr>
              <a:t> Очікувані результати від впровадження та функціонування даної програми передбачають встановлення довірливих стосунків між батьками, дітьми та педагогами, підвищення педагогічної культури батьків, рівня вихованості школярів, збагачення форм і методів позашкільної діяльності дітей та дорослих. Проект  вимагає консолідації зусиль всіх учасників навчально - виховного процесу.</a:t>
            </a:r>
          </a:p>
          <a:p>
            <a:pPr eaLnBrk="1" hangingPunct="1"/>
            <a:endParaRPr lang="uk-UA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Мета і завдання проекту</a:t>
            </a:r>
            <a:endParaRPr lang="uk-UA" dirty="0"/>
          </a:p>
        </p:txBody>
      </p:sp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450143"/>
            <a:ext cx="2071702" cy="2437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7" name="Рисунок 5" descr="0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779963"/>
            <a:ext cx="25003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3429024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Зміст роботи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Початок роботи над проектом «Моя сім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’я»: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обговорення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пропозицій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доручень</a:t>
                      </a:r>
                      <a:endParaRPr kumimoji="0" lang="uk-U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10.09</a:t>
                      </a:r>
                      <a:endParaRPr lang="uk-U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Класний керівник Бойчук Г.П.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творчих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робіт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«На кого я хочу бути схожим»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Клапчук</a:t>
                      </a:r>
                      <a:r>
                        <a:rPr lang="uk-UA" sz="1400" dirty="0" smtClean="0"/>
                        <a:t> Олена</a:t>
                      </a:r>
                    </a:p>
                    <a:p>
                      <a:r>
                        <a:rPr lang="uk-UA" sz="1400" dirty="0" smtClean="0"/>
                        <a:t>Повар Наталія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Година</a:t>
                      </a:r>
                      <a:r>
                        <a:rPr kumimoji="0" lang="uk-UA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спілкування:</a:t>
                      </a:r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«Мудра старість»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Класний керівник Бойчук Г.П.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Виставка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фотографій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«У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родинному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колі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uk-U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05.10</a:t>
                      </a:r>
                      <a:endParaRPr lang="uk-U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Ніколайчук</a:t>
                      </a:r>
                      <a:r>
                        <a:rPr lang="uk-UA" sz="1400" dirty="0" smtClean="0"/>
                        <a:t> Андрій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uk-UA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одина</a:t>
                      </a:r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спілкування </a:t>
                      </a:r>
                    </a:p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«Тепло отчого дому»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Класний керівник Бойчук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Г.П.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Родинний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вогник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uk-U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 гостях у Святого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Миколая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17.12</a:t>
                      </a:r>
                      <a:endParaRPr kumimoji="0" lang="uk-U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Класний керівник Бойчук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Г.П.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Батьківський комітет</a:t>
                      </a:r>
                      <a:endParaRPr lang="uk-U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Новорічна</a:t>
                      </a:r>
                      <a:r>
                        <a:rPr lang="uk-UA" sz="1400" baseline="0" dirty="0" smtClean="0"/>
                        <a:t> вистава </a:t>
                      </a:r>
                      <a:r>
                        <a:rPr lang="uk-UA" sz="1400" baseline="0" dirty="0" err="1" smtClean="0"/>
                        <a:t>“Бо</a:t>
                      </a:r>
                      <a:r>
                        <a:rPr lang="uk-UA" sz="1400" baseline="0" dirty="0" smtClean="0"/>
                        <a:t> прийдуть до тебе три празники в </a:t>
                      </a:r>
                      <a:r>
                        <a:rPr lang="uk-UA" sz="1400" baseline="0" dirty="0" err="1" smtClean="0"/>
                        <a:t>гості”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28.12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Класний керівник Бойчук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Г.П.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Батьківський комітет</a:t>
                      </a:r>
                    </a:p>
                    <a:p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Етапи реалізації проекту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500462"/>
                <a:gridCol w="1500198"/>
                <a:gridCol w="261460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Зміст роботи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Батьківські збори:</a:t>
                      </a:r>
                    </a:p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«Як полегшити дитині адаптацію до нових умов навчання»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01.09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Класний керівник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Бойчук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Г.П.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Батьківські збори</a:t>
                      </a:r>
                    </a:p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«Позитивне виховання»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18.11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Класний керівник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Бойчук Г.П.</a:t>
                      </a:r>
                      <a:endParaRPr lang="uk-U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Свято </a:t>
                      </a:r>
                      <a:r>
                        <a:rPr lang="uk-UA" dirty="0" err="1" smtClean="0"/>
                        <a:t>“Ми</a:t>
                      </a:r>
                      <a:r>
                        <a:rPr lang="uk-UA" dirty="0" smtClean="0"/>
                        <a:t> матір називаємо </a:t>
                      </a:r>
                      <a:r>
                        <a:rPr lang="uk-UA" dirty="0" err="1" smtClean="0"/>
                        <a:t>святою”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березень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Класний керівник </a:t>
                      </a:r>
                      <a:r>
                        <a:rPr lang="uk-UA" sz="1800" dirty="0" smtClean="0"/>
                        <a:t>Бойчук Г.П</a:t>
                      </a:r>
                      <a:endParaRPr lang="uk-UA" sz="1800" dirty="0" smtClean="0"/>
                    </a:p>
                    <a:p>
                      <a:r>
                        <a:rPr lang="uk-UA" sz="1800" dirty="0" smtClean="0"/>
                        <a:t>Батьківський комітет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Краєзнавче дослідження </a:t>
                      </a:r>
                      <a:r>
                        <a:rPr lang="uk-UA" dirty="0" err="1" smtClean="0"/>
                        <a:t>“Дитячий</a:t>
                      </a:r>
                      <a:r>
                        <a:rPr lang="uk-UA" dirty="0" smtClean="0"/>
                        <a:t> фольклор рідного </a:t>
                      </a:r>
                      <a:r>
                        <a:rPr lang="uk-UA" dirty="0" err="1" smtClean="0"/>
                        <a:t>краю”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січень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Класний керівник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Бойчук Г.П.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Андрійчук Олександр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Розмова у дружньому колі. </a:t>
                      </a:r>
                      <a:r>
                        <a:rPr lang="uk-UA" dirty="0" smtClean="0"/>
                        <a:t>Підсумки роботи над проектом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травень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Класний керівник </a:t>
                      </a:r>
                      <a:r>
                        <a:rPr lang="uk-UA" sz="1800" dirty="0" smtClean="0"/>
                        <a:t>Бойчук Г.П</a:t>
                      </a:r>
                      <a:endParaRPr lang="uk-UA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Батьківський</a:t>
                      </a:r>
                      <a:r>
                        <a:rPr lang="uk-UA" sz="1800" baseline="0" dirty="0" smtClean="0"/>
                        <a:t> комітет</a:t>
                      </a:r>
                      <a:endParaRPr lang="uk-UA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Етапи реалізації проекту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75000"/>
              </a:schemeClr>
            </a:solidFill>
            <a:bevel/>
          </a:ln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 кого я хочу бути схожим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3" y="1714500"/>
            <a:ext cx="3429000" cy="2586038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Я хотіла б бути схожа на маму, тому що вона працьовита, добра, лагідна. У неї ласкаве серце.</a:t>
            </a:r>
          </a:p>
          <a:p>
            <a:pPr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</a:rPr>
              <a:t>Панасюк</a:t>
            </a:r>
            <a:r>
              <a:rPr lang="uk-UA" sz="2400" dirty="0" smtClean="0">
                <a:solidFill>
                  <a:srgbClr val="7030A0"/>
                </a:solidFill>
              </a:rPr>
              <a:t> Оксана</a:t>
            </a:r>
            <a:endParaRPr lang="uk-UA" sz="2400" dirty="0">
              <a:solidFill>
                <a:srgbClr val="7030A0"/>
              </a:solidFill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24238"/>
          <a:stretch>
            <a:fillRect/>
          </a:stretch>
        </p:blipFill>
        <p:spPr bwMode="auto">
          <a:xfrm rot="5400000">
            <a:off x="264694" y="2008410"/>
            <a:ext cx="4623511" cy="4075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Рисунок 6" descr="fotonolinskru0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68850"/>
            <a:ext cx="1636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CCFFCC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7030A0"/>
                </a:solidFill>
              </a:rPr>
              <a:t>Родинне свято </a:t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>“В гостях у святого </a:t>
            </a:r>
            <a:r>
              <a:rPr lang="uk-UA" sz="2800" i="1" dirty="0" err="1" smtClean="0">
                <a:solidFill>
                  <a:srgbClr val="C00000"/>
                </a:solidFill>
              </a:rPr>
              <a:t>Миколая”</a:t>
            </a:r>
            <a:r>
              <a:rPr lang="uk-UA" sz="2800" i="1" dirty="0" smtClean="0">
                <a:solidFill>
                  <a:srgbClr val="C00000"/>
                </a:solidFill>
              </a:rPr>
              <a:t>         17.12.2010</a:t>
            </a:r>
            <a:endParaRPr lang="uk-UA" sz="2800" i="1" dirty="0">
              <a:solidFill>
                <a:srgbClr val="C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6031907" y="3814800"/>
            <a:ext cx="2512014" cy="30029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1111111111111111.jpg"/>
          <p:cNvPicPr>
            <a:picLocks noChangeAspect="1"/>
          </p:cNvPicPr>
          <p:nvPr/>
        </p:nvPicPr>
        <p:blipFill>
          <a:blip r:embed="rId3" cstate="print"/>
          <a:srcRect r="2838"/>
          <a:stretch>
            <a:fillRect/>
          </a:stretch>
        </p:blipFill>
        <p:spPr>
          <a:xfrm>
            <a:off x="136153" y="1060058"/>
            <a:ext cx="6793301" cy="4940710"/>
          </a:xfrm>
          <a:prstGeom prst="sun">
            <a:avLst/>
          </a:prstGeom>
        </p:spPr>
      </p:pic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214313" y="1857375"/>
            <a:ext cx="25717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C00000"/>
                </a:solidFill>
              </a:rPr>
              <a:t>Не зачиняйте сьогодні двері,</a:t>
            </a:r>
          </a:p>
          <a:p>
            <a:r>
              <a:rPr lang="uk-UA" sz="2000" b="1" i="1">
                <a:solidFill>
                  <a:srgbClr val="C00000"/>
                </a:solidFill>
              </a:rPr>
              <a:t>В душі впускайте світло небесне.</a:t>
            </a:r>
          </a:p>
          <a:p>
            <a:r>
              <a:rPr lang="uk-UA" sz="2000" b="1" i="1">
                <a:solidFill>
                  <a:srgbClr val="C00000"/>
                </a:solidFill>
              </a:rPr>
              <a:t>Як згаснуть свічі після вечері,</a:t>
            </a:r>
          </a:p>
          <a:p>
            <a:r>
              <a:rPr lang="uk-UA" sz="2000" b="1" i="1">
                <a:solidFill>
                  <a:srgbClr val="C00000"/>
                </a:solidFill>
              </a:rPr>
              <a:t>Ждіте на зустріч з гостем </a:t>
            </a:r>
            <a:r>
              <a:rPr lang="uk-UA" b="1" i="1">
                <a:solidFill>
                  <a:srgbClr val="C00000"/>
                </a:solidFill>
              </a:rPr>
              <a:t>чудесним.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640</Words>
  <Application>Microsoft Office PowerPoint</Application>
  <PresentationFormat>Экран (4:3)</PresentationFormat>
  <Paragraphs>111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Проект    “Моя сім’я”    </vt:lpstr>
      <vt:lpstr>Керівники проекту</vt:lpstr>
      <vt:lpstr>Учасники проекту</vt:lpstr>
      <vt:lpstr>Актуальність проекту</vt:lpstr>
      <vt:lpstr>Мета і завдання проекту</vt:lpstr>
      <vt:lpstr>Етапи реалізації проекту</vt:lpstr>
      <vt:lpstr>Етапи реалізації проекту</vt:lpstr>
      <vt:lpstr>На кого я хочу бути схожим</vt:lpstr>
      <vt:lpstr>Родинне свято  “В гостях у святого Миколая”         17.12.2010</vt:lpstr>
      <vt:lpstr> Година спілкування:«Мудра старість» 30.09.2010 </vt:lpstr>
      <vt:lpstr>Виставка фотографій  «У родинному колі» </vt:lpstr>
      <vt:lpstr>Година спілкування  «Тепло отчого дому»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“Моя сім’я”    </dc:title>
  <dc:creator>Admin</dc:creator>
  <cp:lastModifiedBy>Admin</cp:lastModifiedBy>
  <cp:revision>16</cp:revision>
  <dcterms:created xsi:type="dcterms:W3CDTF">2012-10-26T16:47:24Z</dcterms:created>
  <dcterms:modified xsi:type="dcterms:W3CDTF">2012-10-27T16:46:12Z</dcterms:modified>
</cp:coreProperties>
</file>