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2" r:id="rId2"/>
    <p:sldId id="256" r:id="rId3"/>
    <p:sldId id="257" r:id="rId4"/>
    <p:sldId id="274" r:id="rId5"/>
    <p:sldId id="287" r:id="rId6"/>
    <p:sldId id="288" r:id="rId7"/>
    <p:sldId id="264" r:id="rId8"/>
    <p:sldId id="271" r:id="rId9"/>
    <p:sldId id="273" r:id="rId10"/>
    <p:sldId id="298" r:id="rId11"/>
    <p:sldId id="299" r:id="rId12"/>
    <p:sldId id="300" r:id="rId13"/>
    <p:sldId id="302" r:id="rId14"/>
    <p:sldId id="303" r:id="rId15"/>
    <p:sldId id="305" r:id="rId16"/>
    <p:sldId id="306" r:id="rId17"/>
    <p:sldId id="308" r:id="rId18"/>
    <p:sldId id="307" r:id="rId19"/>
    <p:sldId id="297" r:id="rId20"/>
    <p:sldId id="285" r:id="rId21"/>
    <p:sldId id="277" r:id="rId22"/>
    <p:sldId id="275" r:id="rId23"/>
    <p:sldId id="276" r:id="rId24"/>
    <p:sldId id="263" r:id="rId25"/>
    <p:sldId id="278" r:id="rId26"/>
    <p:sldId id="281" r:id="rId27"/>
    <p:sldId id="279" r:id="rId28"/>
    <p:sldId id="280" r:id="rId29"/>
    <p:sldId id="282" r:id="rId30"/>
    <p:sldId id="259" r:id="rId31"/>
    <p:sldId id="283" r:id="rId32"/>
    <p:sldId id="284" r:id="rId33"/>
    <p:sldId id="309" r:id="rId34"/>
    <p:sldId id="265" r:id="rId35"/>
  </p:sldIdLst>
  <p:sldSz cx="9144000" cy="6858000" type="screen4x3"/>
  <p:notesSz cx="6888163" cy="100203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D3B93"/>
    <a:srgbClr val="F4AADF"/>
    <a:srgbClr val="C59ECC"/>
    <a:srgbClr val="FFFFFF"/>
    <a:srgbClr val="66CCFF"/>
    <a:srgbClr val="C66762"/>
    <a:srgbClr val="A50021"/>
    <a:srgbClr val="4C0FBB"/>
    <a:srgbClr val="FFFFCC"/>
    <a:srgbClr val="33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6377" autoAdjust="0"/>
  </p:normalViewPr>
  <p:slideViewPr>
    <p:cSldViewPr>
      <p:cViewPr>
        <p:scale>
          <a:sx n="90" d="100"/>
          <a:sy n="90" d="100"/>
        </p:scale>
        <p:origin x="-1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3.5081059797003607E-2"/>
                </c:manualLayout>
              </c:layout>
              <c:showPercent val="1"/>
            </c:dLbl>
            <c:dLbl>
              <c:idx val="1"/>
              <c:layout>
                <c:manualLayout>
                  <c:x val="-0.15770762559565921"/>
                  <c:y val="-4.6438000515564674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showPercent val="1"/>
            </c:dLbl>
            <c:dLbl>
              <c:idx val="2"/>
              <c:layout>
                <c:manualLayout>
                  <c:x val="3.1866311493466705E-3"/>
                  <c:y val="-5.9883403066759974E-2"/>
                </c:manualLayout>
              </c:layout>
              <c:showPercent val="1"/>
            </c:dLbl>
            <c:dLbl>
              <c:idx val="3"/>
              <c:layout>
                <c:manualLayout>
                  <c:x val="2.8030397453883648E-2"/>
                  <c:y val="-1.0336080178804618E-2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uk-UA"/>
              </a:p>
            </c:txPr>
            <c:showPercent val="1"/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</c:v>
                </c:pt>
                <c:pt idx="1">
                  <c:v>40</c:v>
                </c:pt>
                <c:pt idx="2">
                  <c:v>17</c:v>
                </c:pt>
                <c:pt idx="3">
                  <c:v>10</c:v>
                </c:pt>
              </c:numCache>
            </c:numRef>
          </c:val>
        </c:ser>
        <c:dLbls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5.8907519921522974E-3"/>
                  <c:y val="-8.3549744472836678E-3"/>
                </c:manualLayout>
              </c:layout>
              <c:showPercent val="1"/>
            </c:dLbl>
            <c:dLbl>
              <c:idx val="1"/>
              <c:layout>
                <c:manualLayout>
                  <c:x val="-4.4456428253158032E-3"/>
                  <c:y val="-8.6983390734362842E-3"/>
                </c:manualLayout>
              </c:layout>
              <c:showPercent val="1"/>
            </c:dLbl>
            <c:dLbl>
              <c:idx val="2"/>
              <c:layout>
                <c:manualLayout>
                  <c:x val="-9.8435378966602611E-3"/>
                  <c:y val="5.5681313187423621E-2"/>
                </c:manualLayout>
              </c:layout>
              <c:showPercent val="1"/>
            </c:dLbl>
            <c:dLbl>
              <c:idx val="3"/>
              <c:layout>
                <c:manualLayout>
                  <c:x val="2.4954362701244542E-2"/>
                  <c:y val="2.2046161537607007E-3"/>
                </c:manualLayout>
              </c:layout>
              <c:showPercent val="1"/>
            </c:dLbl>
            <c:txPr>
              <a:bodyPr/>
              <a:lstStyle/>
              <a:p>
                <a:pPr>
                  <a:defRPr b="1" i="0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Percent val="1"/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</c:v>
                </c:pt>
                <c:pt idx="1">
                  <c:v>42</c:v>
                </c:pt>
                <c:pt idx="2">
                  <c:v>12</c:v>
                </c:pt>
                <c:pt idx="3">
                  <c:v>7</c:v>
                </c:pt>
              </c:numCache>
            </c:numRef>
          </c:val>
        </c:ser>
        <c:dLbls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Низький рівень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46</c:v>
                </c:pt>
                <c:pt idx="2">
                  <c:v>4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1015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2735CECD-7E06-4DBC-A376-317B5D23C7D1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3104" tIns="46552" rIns="93104" bIns="4655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1" cy="5010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4F06B8E4-8B2D-4EE3-B7EB-9930AF7AFA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7789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6B8E4-8B2D-4EE3-B7EB-9930AF7AFAF0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6B8E4-8B2D-4EE3-B7EB-9930AF7AFAF0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6B8E4-8B2D-4EE3-B7EB-9930AF7AFAF0}" type="slidenum">
              <a:rPr lang="uk-UA" smtClean="0"/>
              <a:pPr/>
              <a:t>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10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10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1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1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10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10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10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10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10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10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10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2CAEC-E2E7-46F2-83AA-6ED7BA1661ED}" type="datetimeFigureOut">
              <a:rPr lang="uk-UA" smtClean="0"/>
              <a:pPr/>
              <a:t>31.10.2012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30C88-F722-4963-8494-D364C0819C8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-1548680" y="980728"/>
            <a:ext cx="1269241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 ДОСВІДУ РОБОТИ</a:t>
            </a:r>
          </a:p>
          <a:p>
            <a:pPr algn="ctr"/>
            <a:r>
              <a:rPr lang="ru-RU" sz="35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КЛАСНОГО КЕРІВНИКА 11 КЛАСУ</a:t>
            </a:r>
          </a:p>
          <a:p>
            <a:pPr algn="ctr"/>
            <a:r>
              <a:rPr lang="ru-RU" sz="35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ЗБАРАЗЬКОЇ ЗАГАЛЬНООСВІТНЬОЇ </a:t>
            </a:r>
          </a:p>
          <a:p>
            <a:pPr algn="ctr"/>
            <a:r>
              <a:rPr lang="ru-RU" sz="35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ШКОЛИ  І-ІІІ СТУПЕНІВ №3</a:t>
            </a:r>
            <a:endParaRPr lang="ru-RU" sz="3500" dirty="0">
              <a:ln w="18415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4365104"/>
            <a:ext cx="44366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КОЗАК МАРІЇ</a:t>
            </a:r>
          </a:p>
          <a:p>
            <a:pPr algn="ctr"/>
            <a:r>
              <a:rPr lang="ru-RU" sz="5400" dirty="0" smtClean="0">
                <a:ln w="1841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БОГДАНІВНИ</a:t>
            </a:r>
            <a:endParaRPr lang="ru-RU" sz="5400" b="0" cap="none" spc="0" dirty="0">
              <a:ln w="18415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484784"/>
            <a:ext cx="2520280" cy="1728192"/>
          </a:xfrm>
          <a:prstGeom prst="rect">
            <a:avLst/>
          </a:prstGeom>
          <a:noFill/>
          <a:ln w="69850" cmpd="tri"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round/>
            <a:headEnd/>
            <a:tailEnd/>
          </a:ln>
        </p:spPr>
      </p:pic>
      <p:pic>
        <p:nvPicPr>
          <p:cNvPr id="15" name="Picture 5" descr="C:\Users\user\Desktop\ПЕРШИЙ ДЗВОНИК\IMG_2950.JPG"/>
          <p:cNvPicPr>
            <a:picLocks noChangeAspect="1" noChangeArrowheads="1"/>
          </p:cNvPicPr>
          <p:nvPr/>
        </p:nvPicPr>
        <p:blipFill>
          <a:blip r:embed="rId3" cstate="print"/>
          <a:srcRect t="24331"/>
          <a:stretch>
            <a:fillRect/>
          </a:stretch>
        </p:blipFill>
        <p:spPr bwMode="auto">
          <a:xfrm>
            <a:off x="4139952" y="4869160"/>
            <a:ext cx="2592288" cy="1772816"/>
          </a:xfrm>
          <a:prstGeom prst="rect">
            <a:avLst/>
          </a:prstGeom>
          <a:noFill/>
          <a:ln w="88900" cmpd="tri">
            <a:solidFill>
              <a:schemeClr val="accent2">
                <a:lumMod val="75000"/>
              </a:schemeClr>
            </a:solidFill>
          </a:ln>
        </p:spPr>
      </p:pic>
      <p:pic>
        <p:nvPicPr>
          <p:cNvPr id="17" name="Picture 3" descr="D:\Школа\карпати і різене...)\2010_06_24\IMG_09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212976"/>
            <a:ext cx="2376264" cy="1769607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0" y="0"/>
            <a:ext cx="90285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Мій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рідний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край - легенда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396552" y="836712"/>
            <a:ext cx="986509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Вивчення</a:t>
            </a: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легенд, </a:t>
            </a:r>
            <a:r>
              <a:rPr lang="ru-RU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звичаїв</a:t>
            </a: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, фольклору </a:t>
            </a:r>
            <a:r>
              <a:rPr lang="ru-RU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рідного</a:t>
            </a: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краю</a:t>
            </a:r>
            <a:endParaRPr lang="ru-RU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43608" y="4509120"/>
            <a:ext cx="2952328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Виставка українських рушників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1520" y="5517232"/>
            <a:ext cx="3168352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Свято української кухні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“День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вареника”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7" name="Picture 3" descr="K:\P1000963.JPG"/>
          <p:cNvPicPr>
            <a:picLocks noChangeAspect="1" noChangeArrowheads="1"/>
          </p:cNvPicPr>
          <p:nvPr/>
        </p:nvPicPr>
        <p:blipFill>
          <a:blip r:embed="rId5" cstate="print"/>
          <a:srcRect b="53858"/>
          <a:stretch>
            <a:fillRect/>
          </a:stretch>
        </p:blipFill>
        <p:spPr bwMode="auto">
          <a:xfrm rot="354544">
            <a:off x="6827671" y="4999079"/>
            <a:ext cx="2232248" cy="1748662"/>
          </a:xfrm>
          <a:prstGeom prst="rect">
            <a:avLst/>
          </a:prstGeom>
          <a:noFill/>
          <a:ln w="60325" cmpd="dbl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827584" y="2420888"/>
            <a:ext cx="3096344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Виховна година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“Рушник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– в обрядах українського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народу”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2952328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Конкурс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“Супер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козак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класу”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23528" y="3429000"/>
            <a:ext cx="3096344" cy="936104"/>
          </a:xfrm>
          <a:prstGeom prst="roundRect">
            <a:avLst>
              <a:gd name="adj" fmla="val 9612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Зустріч із старожилами селища цукрового заводу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93396">
            <a:off x="4056292" y="2489397"/>
            <a:ext cx="2343778" cy="2080215"/>
          </a:xfrm>
          <a:prstGeom prst="rect">
            <a:avLst/>
          </a:prstGeom>
          <a:noFill/>
          <a:ln w="57150" cmpd="thickThin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2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0" y="1916832"/>
            <a:ext cx="2952328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Екскурсії замками України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3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725144"/>
            <a:ext cx="2736304" cy="2132856"/>
          </a:xfrm>
          <a:prstGeom prst="rect">
            <a:avLst/>
          </a:prstGeom>
          <a:noFill/>
          <a:ln w="25400" cmpd="tri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</p:pic>
      <p:pic>
        <p:nvPicPr>
          <p:cNvPr id="15" name="Picture 3" descr="C:\Users\user\Desktop\IMG_2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080"/>
            <a:ext cx="2915816" cy="2708920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467544" y="2852936"/>
            <a:ext cx="2880320" cy="792088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Екскурсія у </a:t>
            </a:r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Колодяжне</a:t>
            </a:r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батьківщину Лесі Українки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42666">
            <a:off x="2924438" y="4720214"/>
            <a:ext cx="2657206" cy="2150932"/>
          </a:xfrm>
          <a:prstGeom prst="rect">
            <a:avLst/>
          </a:prstGeom>
          <a:noFill/>
          <a:ln w="22225" cmpd="thickThin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1907704" y="3861048"/>
            <a:ext cx="3168352" cy="936104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Літературно – музична композиція </a:t>
            </a:r>
          </a:p>
          <a:p>
            <a:pPr algn="ctr"/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“За</a:t>
            </a:r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Україну, за її </a:t>
            </a:r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волю”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9" name="Picture 2" descr="C:\Users\user\Desktop\ПЕРШИЙ ДЗВОНИК\IMG_29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5295" y="1353900"/>
            <a:ext cx="2808312" cy="2348880"/>
          </a:xfrm>
          <a:prstGeom prst="rect">
            <a:avLst/>
          </a:prstGeom>
          <a:noFill/>
          <a:ln w="63500" cap="rnd" cmpd="tri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</p:pic>
      <p:sp>
        <p:nvSpPr>
          <p:cNvPr id="20" name="Прямоугольник 19"/>
          <p:cNvSpPr/>
          <p:nvPr/>
        </p:nvSpPr>
        <p:spPr>
          <a:xfrm>
            <a:off x="-1116632" y="1052736"/>
            <a:ext cx="94210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Вивчення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історичного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минулого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    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України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108520" y="0"/>
            <a:ext cx="724044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Сторінками</a:t>
            </a:r>
            <a:r>
              <a:rPr lang="ru-RU" sz="7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7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історії</a:t>
            </a:r>
            <a:endParaRPr lang="ru-RU" sz="7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419872" y="2492896"/>
            <a:ext cx="2952328" cy="864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Перший урок </a:t>
            </a:r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“Моя</a:t>
            </a:r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Україна – незалежна </a:t>
            </a:r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країна”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20072" y="3645024"/>
            <a:ext cx="3096344" cy="864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Участь у </a:t>
            </a:r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військово</a:t>
            </a:r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-спортивній</a:t>
            </a:r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грі українського козацтва </a:t>
            </a:r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“</a:t>
            </a:r>
            <a:r>
              <a:rPr lang="uk-UA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</a:t>
            </a:r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окіл”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slow" advClick="0" advTm="2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8" grpId="0" animBg="1"/>
      <p:bldP spid="20" grpId="0"/>
      <p:bldP spid="21" grpId="0"/>
      <p:bldP spid="2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8784976" cy="815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Моя Земля – </a:t>
            </a:r>
            <a:r>
              <a:rPr lang="ru-RU" sz="47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земля</a:t>
            </a:r>
            <a:r>
              <a:rPr lang="ru-RU" sz="4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7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моїх</a:t>
            </a:r>
            <a:r>
              <a:rPr lang="ru-RU" sz="4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7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батьків</a:t>
            </a:r>
            <a:endParaRPr lang="ru-RU" sz="4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5930" y="836712"/>
            <a:ext cx="7625549" cy="6617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7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Вивчення</a:t>
            </a:r>
            <a:r>
              <a:rPr lang="ru-RU" sz="37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37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краєзнавства</a:t>
            </a:r>
            <a:r>
              <a:rPr lang="ru-RU" sz="37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37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рідної</a:t>
            </a:r>
            <a:r>
              <a:rPr lang="ru-RU" sz="37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37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землі</a:t>
            </a:r>
            <a:endParaRPr lang="ru-RU" sz="37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" name="Picture 2" descr="D:\Школа\карпати і різене...)\Camping\DSCN1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437112"/>
            <a:ext cx="262778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 cmpd="thickThin">
            <a:solidFill>
              <a:schemeClr val="tx1">
                <a:lumMod val="95000"/>
                <a:lumOff val="5000"/>
              </a:schemeClr>
            </a:solidFill>
            <a:beve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кругленный прямоугольник 12"/>
          <p:cNvSpPr/>
          <p:nvPr/>
        </p:nvSpPr>
        <p:spPr>
          <a:xfrm>
            <a:off x="0" y="2060848"/>
            <a:ext cx="3168352" cy="864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Краєзнавчо</a:t>
            </a:r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– туристичні змагання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5" name="Picture 2" descr="C:\Users\user\Desktop\3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52990">
            <a:off x="6653870" y="1697038"/>
            <a:ext cx="2376264" cy="2668531"/>
          </a:xfrm>
          <a:prstGeom prst="rect">
            <a:avLst/>
          </a:prstGeom>
          <a:noFill/>
          <a:ln w="85725" cap="sq" cmpd="tri">
            <a:gradFill flip="none" rotWithShape="1">
              <a:gsLst>
                <a:gs pos="98000">
                  <a:schemeClr val="accent5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971600" y="4221088"/>
            <a:ext cx="3096344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Практичні заняття</a:t>
            </a:r>
          </a:p>
          <a:p>
            <a:pPr algn="ctr"/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“ Створюємо карту </a:t>
            </a:r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Збаражчини”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3" name="Picture 2" descr="C:\Users\user\Desktop\12\IMG_3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437112"/>
            <a:ext cx="2448272" cy="2160240"/>
          </a:xfrm>
          <a:prstGeom prst="rect">
            <a:avLst/>
          </a:prstGeom>
          <a:noFill/>
          <a:ln w="31750" cmpd="tri">
            <a:solidFill>
              <a:schemeClr val="accent2">
                <a:lumMod val="50000"/>
              </a:schemeClr>
            </a:solidFill>
          </a:ln>
        </p:spPr>
      </p:pic>
      <p:pic>
        <p:nvPicPr>
          <p:cNvPr id="1027" name="Picture 3" descr="D:\Школа\карпати і різене...)\Camping\DSCN15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6370">
            <a:off x="3847659" y="1694160"/>
            <a:ext cx="2644028" cy="2420888"/>
          </a:xfrm>
          <a:prstGeom prst="rect">
            <a:avLst/>
          </a:prstGeom>
          <a:noFill/>
          <a:ln w="25400" cmpd="sng">
            <a:solidFill>
              <a:schemeClr val="bg2">
                <a:lumMod val="10000"/>
              </a:schemeClr>
            </a:solidFill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1403648" y="5229200"/>
            <a:ext cx="2952328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Екскурсії у Чорний Ліс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1560" y="3140968"/>
            <a:ext cx="316835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Фотовиставка </a:t>
            </a:r>
          </a:p>
          <a:p>
            <a:pPr algn="ctr"/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“ Мальовнича </a:t>
            </a:r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Збаражчина</a:t>
            </a:r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”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slow" advClick="0" advTm="2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 animBg="1"/>
      <p:bldP spid="17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0"/>
            <a:ext cx="713426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Шкільний</a:t>
            </a:r>
            <a:r>
              <a:rPr lang="ru-RU" sz="7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7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літопис</a:t>
            </a:r>
            <a:endParaRPr lang="ru-RU" sz="7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08720"/>
            <a:ext cx="91734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Ведення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літопису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шкільного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життя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1916832"/>
            <a:ext cx="3240360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Створення журналу – естафети шкільного життя</a:t>
            </a:r>
            <a:endParaRPr lang="uk-UA" sz="2000" b="1" dirty="0">
              <a:ln w="190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86330" y="3933056"/>
            <a:ext cx="2957670" cy="8331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Святкування 40-річного ювілею школи</a:t>
            </a:r>
            <a:endParaRPr lang="uk-UA" sz="2000" b="1" dirty="0">
              <a:ln w="190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K:\IMG_2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913784"/>
            <a:ext cx="2448272" cy="1944216"/>
          </a:xfrm>
          <a:prstGeom prst="rect">
            <a:avLst/>
          </a:prstGeom>
          <a:noFill/>
          <a:ln w="31750">
            <a:gradFill>
              <a:gsLst>
                <a:gs pos="0">
                  <a:schemeClr val="bg2">
                    <a:lumMod val="2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2051" name="Picture 3" descr="K:\IMG_2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996952"/>
            <a:ext cx="2880320" cy="2232248"/>
          </a:xfrm>
          <a:prstGeom prst="rect">
            <a:avLst/>
          </a:prstGeom>
          <a:noFill/>
          <a:ln w="66675" cap="rnd" cmpd="thinThick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2700000" scaled="0"/>
              <a:tileRect/>
            </a:gradFill>
          </a:ln>
        </p:spPr>
      </p:pic>
      <p:pic>
        <p:nvPicPr>
          <p:cNvPr id="2052" name="Picture 4" descr="K:\IMG_2716.JPG"/>
          <p:cNvPicPr>
            <a:picLocks noChangeAspect="1" noChangeArrowheads="1"/>
          </p:cNvPicPr>
          <p:nvPr/>
        </p:nvPicPr>
        <p:blipFill>
          <a:blip r:embed="rId4" cstate="print"/>
          <a:srcRect t="33834"/>
          <a:stretch>
            <a:fillRect/>
          </a:stretch>
        </p:blipFill>
        <p:spPr bwMode="auto">
          <a:xfrm>
            <a:off x="3275856" y="4544939"/>
            <a:ext cx="2520280" cy="2313061"/>
          </a:xfrm>
          <a:prstGeom prst="rect">
            <a:avLst/>
          </a:prstGeom>
          <a:noFill/>
          <a:ln w="53975" cmpd="tri"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2915816" y="3429000"/>
            <a:ext cx="2880320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Зустріч з першими випускниками школи </a:t>
            </a:r>
            <a:endParaRPr lang="uk-UA" sz="2000" b="1" dirty="0">
              <a:ln w="190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t="26577"/>
          <a:stretch>
            <a:fillRect/>
          </a:stretch>
        </p:blipFill>
        <p:spPr bwMode="auto">
          <a:xfrm>
            <a:off x="6372200" y="1772816"/>
            <a:ext cx="2771800" cy="2088232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3635896" y="2276872"/>
            <a:ext cx="273630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Свято вчителя</a:t>
            </a:r>
            <a:endParaRPr lang="uk-UA" dirty="0">
              <a:ln w="190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advClick="0" advTm="2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12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8640"/>
            <a:ext cx="8035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Земля – наш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спільний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дім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80728"/>
            <a:ext cx="82089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Виховання</a:t>
            </a:r>
            <a:r>
              <a:rPr lang="ru-RU" sz="30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0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почуття</a:t>
            </a:r>
            <a:r>
              <a:rPr lang="ru-RU" sz="30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0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особистої</a:t>
            </a:r>
            <a:r>
              <a:rPr lang="ru-RU" sz="30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0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відповідальності</a:t>
            </a:r>
            <a:r>
              <a:rPr lang="ru-RU" sz="30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 </a:t>
            </a:r>
            <a:r>
              <a:rPr lang="ru-RU" sz="30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збереження</a:t>
            </a:r>
            <a:r>
              <a:rPr lang="ru-RU" sz="30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0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природних</a:t>
            </a:r>
            <a:r>
              <a:rPr lang="ru-RU" sz="30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0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багатств</a:t>
            </a:r>
            <a:r>
              <a:rPr lang="ru-RU" sz="30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0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України</a:t>
            </a:r>
            <a:endParaRPr lang="ru-RU" sz="3000" b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11960" y="2060848"/>
            <a:ext cx="3168352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Оформлення стенду </a:t>
            </a:r>
          </a:p>
          <a:p>
            <a:pPr algn="ctr"/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 Заповідні території </a:t>
            </a:r>
            <a:r>
              <a:rPr lang="uk-UA" b="1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Збаражчини</a:t>
            </a:r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”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3074" name="Picture 2" descr="C:\Users\user\Desktop\школа\DSCN1209.JPG"/>
          <p:cNvPicPr>
            <a:picLocks noChangeAspect="1" noChangeArrowheads="1"/>
          </p:cNvPicPr>
          <p:nvPr/>
        </p:nvPicPr>
        <p:blipFill>
          <a:blip r:embed="rId2" cstate="print"/>
          <a:srcRect b="21260"/>
          <a:stretch>
            <a:fillRect/>
          </a:stretch>
        </p:blipFill>
        <p:spPr bwMode="auto">
          <a:xfrm>
            <a:off x="2771800" y="4509120"/>
            <a:ext cx="2520280" cy="2135178"/>
          </a:xfrm>
          <a:prstGeom prst="rect">
            <a:avLst/>
          </a:prstGeom>
          <a:noFill/>
          <a:ln w="95250" cmpd="tri">
            <a:solidFill>
              <a:schemeClr val="bg2">
                <a:lumMod val="25000"/>
              </a:schemeClr>
            </a:solidFill>
          </a:ln>
        </p:spPr>
      </p:pic>
      <p:pic>
        <p:nvPicPr>
          <p:cNvPr id="3075" name="Picture 3" descr="C:\Users\user\Desktop\школа\DSCN1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8956">
            <a:off x="-18080" y="3785037"/>
            <a:ext cx="2564567" cy="2718027"/>
          </a:xfrm>
          <a:prstGeom prst="rect">
            <a:avLst/>
          </a:prstGeom>
          <a:noFill/>
          <a:ln w="104775"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395536" y="2204864"/>
            <a:ext cx="3096344" cy="864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Розчинення джерела в околицях селища цукрового заводу</a:t>
            </a:r>
            <a:endParaRPr lang="uk-UA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3429000"/>
            <a:ext cx="316835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Прибирання території шкільного подвір</a:t>
            </a:r>
            <a:r>
              <a:rPr lang="en-US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</a:t>
            </a:r>
            <a:endParaRPr lang="uk-UA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6" name="Picture 4" descr="C:\Users\user\Desktop\школа\DSCN1205.JPG"/>
          <p:cNvPicPr>
            <a:picLocks noChangeAspect="1" noChangeArrowheads="1"/>
          </p:cNvPicPr>
          <p:nvPr/>
        </p:nvPicPr>
        <p:blipFill>
          <a:blip r:embed="rId4" cstate="print"/>
          <a:srcRect b="11811"/>
          <a:stretch>
            <a:fillRect/>
          </a:stretch>
        </p:blipFill>
        <p:spPr bwMode="auto">
          <a:xfrm rot="21393198">
            <a:off x="5723937" y="4297897"/>
            <a:ext cx="2880320" cy="2475760"/>
          </a:xfrm>
          <a:prstGeom prst="rect">
            <a:avLst/>
          </a:prstGeom>
          <a:noFill/>
          <a:ln w="57150" cmpd="thickThin"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  <a:prstDash val="solid"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5436096" y="3212976"/>
            <a:ext cx="3707904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Підготовка листа – тривоги до </a:t>
            </a:r>
            <a:r>
              <a:rPr lang="uk-UA" b="1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держінспектора</a:t>
            </a:r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екологічної безпеки про створення стихійних </a:t>
            </a:r>
            <a:r>
              <a:rPr lang="uk-UA" b="1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сміттєзвалищ</a:t>
            </a:r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endParaRPr lang="uk-UA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2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4033" y="0"/>
            <a:ext cx="9009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Здорові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діти</a:t>
            </a: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здорова </a:t>
            </a:r>
            <a:r>
              <a:rPr lang="ru-RU" sz="5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нація</a:t>
            </a: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20688"/>
            <a:ext cx="88569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Зміцнення</a:t>
            </a:r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здоров</a:t>
            </a:r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’</a:t>
            </a:r>
            <a:r>
              <a:rPr lang="uk-UA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я, досягнення гармонії тіла і духу 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844824"/>
            <a:ext cx="3384376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Година класного керівника </a:t>
            </a:r>
          </a:p>
          <a:p>
            <a:pPr algn="ctr"/>
            <a:r>
              <a:rPr lang="uk-UA" dirty="0" err="1" smtClean="0"/>
              <a:t>“За</a:t>
            </a:r>
            <a:r>
              <a:rPr lang="uk-UA" dirty="0" smtClean="0"/>
              <a:t> здоровий спосіб </a:t>
            </a:r>
            <a:r>
              <a:rPr lang="uk-UA" dirty="0" err="1" smtClean="0"/>
              <a:t>життя”</a:t>
            </a:r>
            <a:endParaRPr lang="uk-UA" dirty="0"/>
          </a:p>
        </p:txBody>
      </p:sp>
      <p:pic>
        <p:nvPicPr>
          <p:cNvPr id="4098" name="Picture 2" descr="C:\Users\user\Desktop\12\IMG_3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869160"/>
            <a:ext cx="2088232" cy="1844824"/>
          </a:xfrm>
          <a:prstGeom prst="rect">
            <a:avLst/>
          </a:prstGeom>
          <a:noFill/>
          <a:ln w="508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611560" y="2636912"/>
            <a:ext cx="316835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Вікторина </a:t>
            </a:r>
            <a:r>
              <a:rPr lang="uk-UA" dirty="0" err="1" smtClean="0"/>
              <a:t>“Історія</a:t>
            </a:r>
            <a:r>
              <a:rPr lang="uk-UA" dirty="0" smtClean="0"/>
              <a:t> </a:t>
            </a:r>
            <a:r>
              <a:rPr lang="uk-UA" dirty="0" err="1" smtClean="0"/>
              <a:t>лімпійських</a:t>
            </a:r>
            <a:r>
              <a:rPr lang="uk-UA" dirty="0" smtClean="0"/>
              <a:t> </a:t>
            </a:r>
            <a:r>
              <a:rPr lang="uk-UA" dirty="0" err="1" smtClean="0"/>
              <a:t>ігор”</a:t>
            </a:r>
            <a:endParaRPr lang="uk-UA" dirty="0"/>
          </a:p>
        </p:txBody>
      </p:sp>
      <p:pic>
        <p:nvPicPr>
          <p:cNvPr id="4099" name="Picture 3" descr="K:\P1000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8482">
            <a:off x="6644263" y="1183278"/>
            <a:ext cx="2160240" cy="2073064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323528" y="5661248"/>
            <a:ext cx="3024336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Виступ  агітбригади </a:t>
            </a:r>
            <a:r>
              <a:rPr lang="uk-UA" dirty="0" err="1" smtClean="0"/>
              <a:t>“Дзвін”</a:t>
            </a:r>
            <a:endParaRPr lang="uk-UA" dirty="0"/>
          </a:p>
        </p:txBody>
      </p:sp>
      <p:pic>
        <p:nvPicPr>
          <p:cNvPr id="4100" name="Picture 4" descr="K:\P1000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204864"/>
            <a:ext cx="2880320" cy="271060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971600" y="3356992"/>
            <a:ext cx="3168352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Зустріч з ветеранами спорту</a:t>
            </a:r>
            <a:endParaRPr lang="uk-UA" dirty="0"/>
          </a:p>
        </p:txBody>
      </p:sp>
      <p:pic>
        <p:nvPicPr>
          <p:cNvPr id="4101" name="Picture 5" descr="D:\Школа\карпати і різене...)\Camping\DSCN16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1936">
            <a:off x="6293628" y="4948649"/>
            <a:ext cx="2679125" cy="1837249"/>
          </a:xfrm>
          <a:prstGeom prst="rect">
            <a:avLst/>
          </a:prstGeom>
          <a:noFill/>
          <a:ln w="53975" cmpd="dbl">
            <a:solidFill>
              <a:schemeClr val="accent3">
                <a:lumMod val="50000"/>
              </a:schemeClr>
            </a:solidFill>
          </a:ln>
        </p:spPr>
      </p:pic>
      <p:sp>
        <p:nvSpPr>
          <p:cNvPr id="25" name="Скругленный прямоугольник 24"/>
          <p:cNvSpPr/>
          <p:nvPr/>
        </p:nvSpPr>
        <p:spPr>
          <a:xfrm>
            <a:off x="1259632" y="4149080"/>
            <a:ext cx="3024336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Спортивно </a:t>
            </a:r>
            <a:r>
              <a:rPr lang="uk-UA" dirty="0" err="1" smtClean="0"/>
              <a:t>-туристичні</a:t>
            </a:r>
            <a:r>
              <a:rPr lang="uk-UA" dirty="0" smtClean="0"/>
              <a:t> змагання</a:t>
            </a:r>
            <a:endParaRPr lang="uk-UA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55576" y="4869160"/>
            <a:ext cx="3024336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Змагання юних пожежників</a:t>
            </a:r>
            <a:endParaRPr lang="uk-UA" dirty="0"/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b="40114"/>
          <a:stretch>
            <a:fillRect/>
          </a:stretch>
        </p:blipFill>
        <p:spPr bwMode="auto">
          <a:xfrm rot="21363169">
            <a:off x="6802050" y="3354706"/>
            <a:ext cx="2165029" cy="1594490"/>
          </a:xfrm>
          <a:prstGeom prst="rect">
            <a:avLst/>
          </a:prstGeom>
          <a:noFill/>
          <a:ln w="92075" cmpd="tri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2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5" grpId="0" animBg="1"/>
      <p:bldP spid="20" grpId="0" animBg="1"/>
      <p:bldP spid="22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нтелярия\Desktop\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00363">
            <a:off x="258524" y="1746595"/>
            <a:ext cx="2790831" cy="19370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72347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Мої</a:t>
            </a:r>
            <a: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родинні</a:t>
            </a:r>
            <a: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обереги</a:t>
            </a:r>
            <a:endParaRPr lang="ru-RU" sz="6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90730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Роль </a:t>
            </a:r>
            <a:r>
              <a:rPr lang="ru-RU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сім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</a:t>
            </a:r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ї у формуванні національних традицій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47863" y="2335556"/>
            <a:ext cx="2520281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dirty="0" smtClean="0"/>
              <a:t>Родинне свято</a:t>
            </a:r>
            <a:endParaRPr lang="uk-UA" sz="2200" dirty="0"/>
          </a:p>
        </p:txBody>
      </p:sp>
      <p:pic>
        <p:nvPicPr>
          <p:cNvPr id="10" name="Picture 3" descr="D:\Школа\карпати і різене...)\мамині\IMG_0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77072"/>
            <a:ext cx="3096344" cy="2615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path path="rect">
                <a:fillToRect l="100000" t="100000"/>
              </a:path>
              <a:tileRect r="-100000" b="-100000"/>
            </a:gra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2555776" y="3284984"/>
            <a:ext cx="2952328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Філософський діалог </a:t>
            </a:r>
            <a:r>
              <a:rPr lang="uk-UA" dirty="0" err="1" smtClean="0"/>
              <a:t>“Бути</a:t>
            </a:r>
            <a:r>
              <a:rPr lang="uk-UA" dirty="0" smtClean="0"/>
              <a:t> на землі </a:t>
            </a:r>
            <a:r>
              <a:rPr lang="uk-UA" dirty="0" err="1" smtClean="0"/>
              <a:t>Людиною”</a:t>
            </a:r>
            <a:endParaRPr lang="uk-UA" dirty="0"/>
          </a:p>
        </p:txBody>
      </p:sp>
      <p:pic>
        <p:nvPicPr>
          <p:cNvPr id="5122" name="Picture 2" descr="C:\Users\user\Desktop\12\IMG_3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6311">
            <a:off x="6287488" y="1742248"/>
            <a:ext cx="2591432" cy="2448272"/>
          </a:xfrm>
          <a:prstGeom prst="rect">
            <a:avLst/>
          </a:prstGeom>
          <a:noFill/>
          <a:ln w="57150">
            <a:gradFill flip="none" rotWithShape="1">
              <a:gsLst>
                <a:gs pos="0">
                  <a:srgbClr val="DCEBF5"/>
                </a:gs>
                <a:gs pos="8000">
                  <a:srgbClr val="83A7C3"/>
                </a:gs>
                <a:gs pos="13000">
                  <a:srgbClr val="768FB9"/>
                </a:gs>
                <a:gs pos="21001">
                  <a:srgbClr val="83A7C3"/>
                </a:gs>
                <a:gs pos="52000">
                  <a:srgbClr val="FFFFFF"/>
                </a:gs>
                <a:gs pos="56000">
                  <a:srgbClr val="9C6563"/>
                </a:gs>
                <a:gs pos="58000">
                  <a:srgbClr val="80302D"/>
                </a:gs>
                <a:gs pos="71001">
                  <a:srgbClr val="C0524E"/>
                </a:gs>
                <a:gs pos="94000">
                  <a:srgbClr val="EBDAD4"/>
                </a:gs>
                <a:gs pos="100000">
                  <a:srgbClr val="55261C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</p:pic>
      <p:pic>
        <p:nvPicPr>
          <p:cNvPr id="5123" name="Picture 3" descr="C:\Users\user\Desktop\12\IMG_31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1392">
            <a:off x="5724128" y="4651448"/>
            <a:ext cx="2808312" cy="2206552"/>
          </a:xfrm>
          <a:prstGeom prst="rect">
            <a:avLst/>
          </a:prstGeom>
          <a:noFill/>
          <a:ln w="50800" cmpd="tri">
            <a:solidFill>
              <a:schemeClr val="accent2">
                <a:lumMod val="50000"/>
              </a:schemeClr>
            </a:solidFill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2771800" y="5373216"/>
            <a:ext cx="316835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Батьківські збори </a:t>
            </a:r>
            <a:r>
              <a:rPr lang="uk-UA" dirty="0" err="1" smtClean="0"/>
              <a:t>“Виховуймо</a:t>
            </a:r>
            <a:r>
              <a:rPr lang="uk-UA" dirty="0" smtClean="0"/>
              <a:t> патріота </a:t>
            </a:r>
            <a:r>
              <a:rPr lang="uk-UA" dirty="0" err="1" smtClean="0"/>
              <a:t>України”</a:t>
            </a:r>
            <a:endParaRPr lang="uk-UA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19872" y="4293096"/>
            <a:ext cx="3168352" cy="864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Тренінг “  Вибір професії</a:t>
            </a:r>
          </a:p>
          <a:p>
            <a:pPr algn="ctr"/>
            <a:r>
              <a:rPr lang="uk-UA" dirty="0" smtClean="0"/>
              <a:t>в житті </a:t>
            </a:r>
            <a:r>
              <a:rPr lang="uk-UA" dirty="0" err="1" smtClean="0"/>
              <a:t>людини”</a:t>
            </a:r>
            <a:endParaRPr lang="uk-UA" dirty="0"/>
          </a:p>
        </p:txBody>
      </p:sp>
    </p:spTree>
  </p:cSld>
  <p:clrMapOvr>
    <a:masterClrMapping/>
  </p:clrMapOvr>
  <p:transition advClick="0" advTm="2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2" grpId="0" animBg="1"/>
      <p:bldP spid="16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chemeClr val="accent1">
                <a:tint val="66000"/>
                <a:satMod val="160000"/>
                <a:alpha val="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ibbon2Sharp"/>
          <p:cNvSpPr>
            <a:spLocks noEditPoints="1" noChangeArrowheads="1"/>
          </p:cNvSpPr>
          <p:nvPr/>
        </p:nvSpPr>
        <p:spPr bwMode="auto">
          <a:xfrm>
            <a:off x="611560" y="332656"/>
            <a:ext cx="7920880" cy="2486000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400 0 0"/>
              <a:gd name="G6" fmla="+- 10800 0 2400"/>
              <a:gd name="G7" fmla="*/ 2400 2 1"/>
              <a:gd name="G8" fmla="+- 21600 0 G7"/>
              <a:gd name="G9" fmla="+- 10800 2400 0"/>
              <a:gd name="G10" fmla="+- 21600 0 2400"/>
              <a:gd name="T0" fmla="*/ 10800 w 21600"/>
              <a:gd name="T1" fmla="*/ 2400 h 21600"/>
              <a:gd name="T2" fmla="*/ 2700 w 21600"/>
              <a:gd name="T3" fmla="*/ 8400 h 21600"/>
              <a:gd name="T4" fmla="*/ 10800 w 21600"/>
              <a:gd name="T5" fmla="*/ 19200 h 21600"/>
              <a:gd name="T6" fmla="*/ 18900 w 21600"/>
              <a:gd name="T7" fmla="*/ 132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5 h 21600"/>
              <a:gd name="T14" fmla="*/ G4 w 21600"/>
              <a:gd name="T15" fmla="*/ G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2700" y="8400"/>
                </a:lnTo>
                <a:lnTo>
                  <a:pt x="0" y="16800"/>
                </a:lnTo>
                <a:lnTo>
                  <a:pt x="5400" y="16800"/>
                </a:lnTo>
                <a:lnTo>
                  <a:pt x="5400" y="19200"/>
                </a:lnTo>
                <a:lnTo>
                  <a:pt x="13500" y="19200"/>
                </a:lnTo>
                <a:lnTo>
                  <a:pt x="13500" y="21600"/>
                </a:lnTo>
                <a:lnTo>
                  <a:pt x="21600" y="21600"/>
                </a:lnTo>
                <a:lnTo>
                  <a:pt x="18900" y="13200"/>
                </a:lnTo>
                <a:lnTo>
                  <a:pt x="21600" y="4800"/>
                </a:lnTo>
                <a:lnTo>
                  <a:pt x="16200" y="4800"/>
                </a:lnTo>
                <a:lnTo>
                  <a:pt x="16200" y="2400"/>
                </a:lnTo>
                <a:lnTo>
                  <a:pt x="8100" y="2400"/>
                </a:lnTo>
                <a:lnTo>
                  <a:pt x="8100" y="0"/>
                </a:lnTo>
                <a:close/>
              </a:path>
              <a:path w="21600" h="21600" fill="none" extrusionOk="0">
                <a:moveTo>
                  <a:pt x="8100" y="2400"/>
                </a:moveTo>
                <a:lnTo>
                  <a:pt x="5400" y="2400"/>
                </a:lnTo>
                <a:lnTo>
                  <a:pt x="5400" y="16800"/>
                </a:lnTo>
              </a:path>
              <a:path w="21600" h="21600" fill="none" extrusionOk="0">
                <a:moveTo>
                  <a:pt x="8100" y="0"/>
                </a:moveTo>
                <a:lnTo>
                  <a:pt x="5400" y="2400"/>
                </a:lnTo>
              </a:path>
              <a:path w="21600" h="21600" fill="none" extrusionOk="0">
                <a:moveTo>
                  <a:pt x="13500" y="19200"/>
                </a:moveTo>
                <a:lnTo>
                  <a:pt x="16200" y="19200"/>
                </a:lnTo>
                <a:lnTo>
                  <a:pt x="16200" y="4800"/>
                </a:lnTo>
              </a:path>
              <a:path w="21600" h="21600" fill="none" extrusionOk="0">
                <a:moveTo>
                  <a:pt x="13500" y="21600"/>
                </a:moveTo>
                <a:lnTo>
                  <a:pt x="16200" y="19200"/>
                </a:lnTo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25000">
                <a:schemeClr val="accent5">
                  <a:lumMod val="40000"/>
                  <a:lumOff val="6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  <a:gs pos="100000">
                <a:srgbClr val="00B0F0"/>
              </a:gs>
            </a:gsLst>
            <a:lin ang="5400000" scaled="0"/>
          </a:gradFill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59632" y="908720"/>
            <a:ext cx="700105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3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Форми</a:t>
            </a:r>
            <a:r>
              <a:rPr lang="ru-RU" sz="33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3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діагностичної</a:t>
            </a:r>
            <a:r>
              <a:rPr lang="ru-RU" sz="33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3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роботи</a:t>
            </a:r>
            <a:r>
              <a:rPr lang="ru-RU" sz="33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3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щодо</a:t>
            </a:r>
            <a:r>
              <a:rPr lang="ru-RU" sz="33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3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визначення</a:t>
            </a:r>
            <a:r>
              <a:rPr lang="ru-RU" sz="33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3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патріотизму</a:t>
            </a:r>
            <a:endParaRPr lang="ru-RU" sz="33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33" name="DownRibbonSharp"/>
          <p:cNvSpPr>
            <a:spLocks noEditPoints="1" noChangeArrowheads="1"/>
          </p:cNvSpPr>
          <p:nvPr/>
        </p:nvSpPr>
        <p:spPr bwMode="auto">
          <a:xfrm>
            <a:off x="323528" y="2996952"/>
            <a:ext cx="4464496" cy="864096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25000">
                <a:schemeClr val="accent5">
                  <a:lumMod val="40000"/>
                  <a:lumOff val="6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  <a:gs pos="100000">
                <a:srgbClr val="00B0F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dirty="0" smtClean="0"/>
              <a:t>Анкета </a:t>
            </a:r>
            <a:r>
              <a:rPr lang="uk-UA" dirty="0" err="1" smtClean="0"/>
              <a:t>“Чи</a:t>
            </a:r>
            <a:r>
              <a:rPr lang="uk-UA" dirty="0" smtClean="0"/>
              <a:t> знаєш ти  свій рідний край?”</a:t>
            </a:r>
            <a:endParaRPr lang="uk-UA" dirty="0"/>
          </a:p>
        </p:txBody>
      </p:sp>
      <p:sp>
        <p:nvSpPr>
          <p:cNvPr id="1034" name="DownRibbonSharp"/>
          <p:cNvSpPr>
            <a:spLocks noEditPoints="1" noChangeArrowheads="1"/>
          </p:cNvSpPr>
          <p:nvPr/>
        </p:nvSpPr>
        <p:spPr bwMode="auto">
          <a:xfrm>
            <a:off x="4644008" y="3501008"/>
            <a:ext cx="4176464" cy="792088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25000">
                <a:schemeClr val="accent5">
                  <a:lumMod val="40000"/>
                  <a:lumOff val="6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  <a:gs pos="100000">
                <a:srgbClr val="00B0F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dirty="0" smtClean="0"/>
              <a:t>Твір </a:t>
            </a:r>
            <a:r>
              <a:rPr lang="uk-UA" dirty="0" err="1" smtClean="0"/>
              <a:t>“Що</a:t>
            </a:r>
            <a:r>
              <a:rPr lang="uk-UA" dirty="0" smtClean="0"/>
              <a:t> для мене           Батьківщина?” </a:t>
            </a:r>
            <a:endParaRPr lang="uk-UA" dirty="0"/>
          </a:p>
        </p:txBody>
      </p:sp>
      <p:sp>
        <p:nvSpPr>
          <p:cNvPr id="1035" name="DownRibbonSharp"/>
          <p:cNvSpPr>
            <a:spLocks noEditPoints="1" noChangeArrowheads="1"/>
          </p:cNvSpPr>
          <p:nvPr/>
        </p:nvSpPr>
        <p:spPr bwMode="auto">
          <a:xfrm>
            <a:off x="0" y="4581128"/>
            <a:ext cx="4104456" cy="792088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25000">
                <a:schemeClr val="accent5">
                  <a:lumMod val="40000"/>
                  <a:lumOff val="6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  <a:gs pos="100000">
                <a:srgbClr val="00B0F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dirty="0" smtClean="0"/>
              <a:t>Анкета думок </a:t>
            </a:r>
            <a:r>
              <a:rPr lang="uk-UA" dirty="0" err="1" smtClean="0"/>
              <a:t>“Мої</a:t>
            </a:r>
            <a:r>
              <a:rPr lang="uk-UA" dirty="0" smtClean="0"/>
              <a:t> сімейні </a:t>
            </a:r>
            <a:r>
              <a:rPr lang="uk-UA" dirty="0" err="1" smtClean="0"/>
              <a:t>ідеали”</a:t>
            </a:r>
            <a:endParaRPr lang="uk-UA" dirty="0"/>
          </a:p>
        </p:txBody>
      </p:sp>
      <p:sp>
        <p:nvSpPr>
          <p:cNvPr id="1036" name="DownRibbonSharp"/>
          <p:cNvSpPr>
            <a:spLocks noEditPoints="1" noChangeArrowheads="1"/>
          </p:cNvSpPr>
          <p:nvPr/>
        </p:nvSpPr>
        <p:spPr bwMode="auto">
          <a:xfrm>
            <a:off x="4355976" y="4941168"/>
            <a:ext cx="4788024" cy="792088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25000">
                <a:schemeClr val="accent5">
                  <a:lumMod val="40000"/>
                  <a:lumOff val="6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  <a:gs pos="100000">
                <a:srgbClr val="00B0F0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dirty="0" smtClean="0"/>
              <a:t>          Методика незакінчених речень</a:t>
            </a:r>
            <a:endParaRPr lang="uk-UA" dirty="0"/>
          </a:p>
        </p:txBody>
      </p:sp>
    </p:spTree>
  </p:cSld>
  <p:clrMapOvr>
    <a:masterClrMapping/>
  </p:clrMapOvr>
  <p:transition spd="slow" advClick="0" advTm="1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  <p:bldP spid="12" grpId="0"/>
      <p:bldP spid="1033" grpId="0" animBg="1"/>
      <p:bldP spid="1034" grpId="0" animBg="1"/>
      <p:bldP spid="1035" grpId="0" animBg="1"/>
      <p:bldP spid="10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/>
          <p:cNvGraphicFramePr/>
          <p:nvPr/>
        </p:nvGraphicFramePr>
        <p:xfrm>
          <a:off x="1187624" y="1268760"/>
          <a:ext cx="2759968" cy="282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4283968" y="1196752"/>
          <a:ext cx="463217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67544" y="0"/>
            <a:ext cx="824391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Діагностика</a:t>
            </a:r>
            <a:r>
              <a:rPr lang="ru-RU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рівня</a:t>
            </a:r>
            <a:r>
              <a:rPr lang="ru-RU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патріотичних</a:t>
            </a:r>
            <a:r>
              <a:rPr lang="ru-RU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почуттів</a:t>
            </a:r>
            <a:r>
              <a:rPr lang="ru-RU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07704" y="3717032"/>
            <a:ext cx="120898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9 </a:t>
            </a:r>
            <a:r>
              <a:rPr lang="ru-RU" sz="3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клас</a:t>
            </a:r>
            <a:endParaRPr lang="ru-RU" sz="3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effectLst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2699792" y="3789040"/>
          <a:ext cx="571229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3851920" y="6264109"/>
            <a:ext cx="1404552" cy="5938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11 </a:t>
            </a:r>
            <a:r>
              <a:rPr lang="ru-RU" sz="3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клас</a:t>
            </a:r>
            <a:endParaRPr lang="ru-RU" sz="3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68144" y="3645024"/>
            <a:ext cx="1404552" cy="563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10 </a:t>
            </a:r>
            <a:r>
              <a:rPr lang="ru-RU" sz="3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клас</a:t>
            </a:r>
            <a:endParaRPr lang="ru-RU" sz="3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652120" y="4869160"/>
            <a:ext cx="7200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50%</a:t>
            </a:r>
          </a:p>
          <a:p>
            <a:pPr algn="ctr"/>
            <a:endParaRPr lang="ru-RU" sz="5400" b="0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699792" y="5229200"/>
            <a:ext cx="7200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46%</a:t>
            </a:r>
          </a:p>
          <a:p>
            <a:pPr algn="ctr"/>
            <a:endParaRPr lang="ru-RU" sz="5400" b="0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995936" y="3573016"/>
            <a:ext cx="7200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4%</a:t>
            </a:r>
          </a:p>
          <a:p>
            <a:pPr algn="ctr"/>
            <a:endParaRPr lang="ru-RU" sz="5400" b="0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2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6" grpId="0">
        <p:bldAsOne/>
      </p:bldGraphic>
      <p:bldP spid="19" grpId="0"/>
      <p:bldGraphic spid="24" grpId="0">
        <p:bldAsOne/>
      </p:bldGraphic>
      <p:bldP spid="25" grpId="0"/>
      <p:bldP spid="26" grpId="0"/>
      <p:bldP spid="27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accent1">
                <a:tint val="66000"/>
                <a:satMod val="160000"/>
                <a:alpha val="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олна 5"/>
          <p:cNvSpPr/>
          <p:nvPr/>
        </p:nvSpPr>
        <p:spPr>
          <a:xfrm rot="883457">
            <a:off x="1298193" y="1974828"/>
            <a:ext cx="2227134" cy="1157802"/>
          </a:xfrm>
          <a:prstGeom prst="wave">
            <a:avLst>
              <a:gd name="adj1" fmla="val 12500"/>
              <a:gd name="adj2" fmla="val 506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Години спілкування</a:t>
            </a:r>
            <a:endParaRPr lang="uk-UA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Волна 7"/>
          <p:cNvSpPr/>
          <p:nvPr/>
        </p:nvSpPr>
        <p:spPr>
          <a:xfrm rot="2068333">
            <a:off x="1872573" y="1262509"/>
            <a:ext cx="2078419" cy="1029564"/>
          </a:xfrm>
          <a:prstGeom prst="wav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Тестування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Волна 8"/>
          <p:cNvSpPr/>
          <p:nvPr/>
        </p:nvSpPr>
        <p:spPr>
          <a:xfrm rot="3780044">
            <a:off x="2712262" y="617438"/>
            <a:ext cx="2088232" cy="1146049"/>
          </a:xfrm>
          <a:prstGeom prst="wave">
            <a:avLst>
              <a:gd name="adj1" fmla="val 12500"/>
              <a:gd name="adj2" fmla="val 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Виховні</a:t>
            </a:r>
            <a:r>
              <a:rPr lang="uk-UA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години</a:t>
            </a:r>
            <a:endParaRPr lang="uk-UA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Волна 9"/>
          <p:cNvSpPr/>
          <p:nvPr/>
        </p:nvSpPr>
        <p:spPr>
          <a:xfrm rot="17330839">
            <a:off x="3954390" y="731909"/>
            <a:ext cx="2088232" cy="1101572"/>
          </a:xfrm>
          <a:prstGeom prst="wav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Філософські діалоги</a:t>
            </a:r>
            <a:endParaRPr lang="uk-UA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Волна 10"/>
          <p:cNvSpPr/>
          <p:nvPr/>
        </p:nvSpPr>
        <p:spPr>
          <a:xfrm rot="18620663">
            <a:off x="4953556" y="1168696"/>
            <a:ext cx="2103312" cy="1029564"/>
          </a:xfrm>
          <a:prstGeom prst="wav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Анкетування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Волна 11"/>
          <p:cNvSpPr/>
          <p:nvPr/>
        </p:nvSpPr>
        <p:spPr>
          <a:xfrm rot="19792166">
            <a:off x="5414035" y="1994168"/>
            <a:ext cx="2019759" cy="1029564"/>
          </a:xfrm>
          <a:prstGeom prst="wav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Бесіди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5" name="Picture 4" descr="D:\Школа\карпати і різене...)\мамині\IMG_0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6166"/>
            <a:ext cx="4572000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Волна 16"/>
          <p:cNvSpPr/>
          <p:nvPr/>
        </p:nvSpPr>
        <p:spPr>
          <a:xfrm>
            <a:off x="1331640" y="2924944"/>
            <a:ext cx="2019759" cy="1029564"/>
          </a:xfrm>
          <a:prstGeom prst="wav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Диспути</a:t>
            </a:r>
            <a:endParaRPr lang="uk-UA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Волна 17"/>
          <p:cNvSpPr/>
          <p:nvPr/>
        </p:nvSpPr>
        <p:spPr>
          <a:xfrm rot="20714138">
            <a:off x="1558381" y="3671324"/>
            <a:ext cx="2019759" cy="910894"/>
          </a:xfrm>
          <a:prstGeom prst="wav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Конкурси</a:t>
            </a:r>
            <a:r>
              <a:rPr lang="uk-UA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uk-UA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" name="Picture 2" descr="D:\Школа\Фото Школа!\DSCN1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662780"/>
            <a:ext cx="4572000" cy="3195220"/>
          </a:xfrm>
          <a:prstGeom prst="rect">
            <a:avLst/>
          </a:prstGeom>
          <a:noFill/>
        </p:spPr>
      </p:pic>
      <p:sp>
        <p:nvSpPr>
          <p:cNvPr id="21" name="Волна 20"/>
          <p:cNvSpPr/>
          <p:nvPr/>
        </p:nvSpPr>
        <p:spPr>
          <a:xfrm rot="984507">
            <a:off x="5396367" y="3621300"/>
            <a:ext cx="2019759" cy="1029564"/>
          </a:xfrm>
          <a:prstGeom prst="wav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Проекти</a:t>
            </a:r>
            <a:r>
              <a:rPr lang="uk-UA" sz="3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uk-UA" sz="3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Волна 21"/>
          <p:cNvSpPr/>
          <p:nvPr/>
        </p:nvSpPr>
        <p:spPr>
          <a:xfrm>
            <a:off x="5580112" y="2924944"/>
            <a:ext cx="2019759" cy="1029564"/>
          </a:xfrm>
          <a:prstGeom prst="wav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Екскурсії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Восьмиугольник 22"/>
          <p:cNvSpPr/>
          <p:nvPr/>
        </p:nvSpPr>
        <p:spPr>
          <a:xfrm>
            <a:off x="3203848" y="2204864"/>
            <a:ext cx="2592288" cy="2143140"/>
          </a:xfrm>
          <a:prstGeom prst="octagon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39999">
                <a:srgbClr val="85C2FF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rgbClr val="FFEBFA"/>
              </a:gs>
              <a:gs pos="100000">
                <a:srgbClr val="FFEBFA"/>
              </a:gs>
              <a:gs pos="100000">
                <a:srgbClr val="FFEBFA"/>
              </a:gs>
              <a:gs pos="100000">
                <a:srgbClr val="FFEBFA"/>
              </a:gs>
              <a:gs pos="100000">
                <a:srgbClr val="FFEBFA"/>
              </a:gs>
              <a:gs pos="100000">
                <a:srgbClr val="FFEBFA"/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uk-UA" sz="35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Форми виховної роботи</a:t>
            </a:r>
            <a:endParaRPr lang="uk-UA" sz="35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2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23000">
              <a:schemeClr val="accent2">
                <a:lumMod val="60000"/>
                <a:lumOff val="40000"/>
              </a:schemeClr>
            </a:gs>
            <a:gs pos="0">
              <a:schemeClr val="accent2">
                <a:lumMod val="75000"/>
              </a:schemeClr>
            </a:gs>
            <a:gs pos="0">
              <a:schemeClr val="accent2">
                <a:lumMod val="75000"/>
              </a:schemeClr>
            </a:gs>
            <a:gs pos="0">
              <a:schemeClr val="accent2">
                <a:lumMod val="75000"/>
              </a:schemeClr>
            </a:gs>
            <a:gs pos="0">
              <a:schemeClr val="accent4">
                <a:lumMod val="40000"/>
                <a:lumOff val="60000"/>
              </a:schemeClr>
            </a:gs>
            <a:gs pos="0">
              <a:srgbClr val="FFFFFF"/>
            </a:gs>
            <a:gs pos="50000">
              <a:srgbClr val="FFFFFF"/>
            </a:gs>
            <a:gs pos="50000">
              <a:srgbClr val="FFFFFF"/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09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4766" y="304800"/>
            <a:ext cx="5509234" cy="655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285784" y="142852"/>
            <a:ext cx="70375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5400" b="1" i="1" cap="none" spc="0" dirty="0" err="1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Класний</a:t>
            </a:r>
            <a:r>
              <a:rPr lang="ru-RU" sz="5400" b="1" i="1" cap="none" spc="0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5400" b="1" i="1" cap="none" spc="0" dirty="0" err="1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керівник</a:t>
            </a:r>
            <a:endParaRPr lang="ru-RU" sz="5400" b="1" i="1" cap="none" spc="0" dirty="0" smtClean="0">
              <a:ln w="12700">
                <a:solidFill>
                  <a:srgbClr val="FFFFFF"/>
                </a:solidFill>
                <a:prstDash val="solid"/>
              </a:ln>
              <a:solidFill>
                <a:srgbClr val="A500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5400" b="1" i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11 </a:t>
            </a:r>
            <a:r>
              <a:rPr lang="ru-RU" sz="5400" b="1" i="1" dirty="0" err="1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класу</a:t>
            </a:r>
            <a:endParaRPr lang="ru-RU" sz="5400" b="1" i="1" cap="none" spc="0" dirty="0" smtClean="0">
              <a:ln w="12700">
                <a:solidFill>
                  <a:srgbClr val="FFFFFF"/>
                </a:solidFill>
                <a:prstDash val="solid"/>
              </a:ln>
              <a:solidFill>
                <a:srgbClr val="A500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71876"/>
            <a:ext cx="623908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ru-RU" sz="5400" b="1" cap="none" spc="300" dirty="0" err="1" smtClean="0">
                <a:ln w="1143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Козак</a:t>
            </a:r>
            <a:endParaRPr lang="ru-RU" sz="5400" b="1" spc="300" dirty="0" smtClean="0">
              <a:ln w="1143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A5002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ru-RU" sz="5400" b="1" cap="none" spc="300" dirty="0" smtClean="0">
                <a:ln w="1143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</a:t>
            </a:r>
            <a:r>
              <a:rPr lang="ru-RU" sz="5400" b="1" cap="none" spc="300" dirty="0" err="1" smtClean="0">
                <a:ln w="1143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Марія</a:t>
            </a:r>
            <a:endParaRPr lang="ru-RU" sz="5400" b="1" spc="300" dirty="0" smtClean="0">
              <a:ln w="1143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A5002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ru-RU" sz="5400" b="1" cap="none" spc="300" dirty="0" smtClean="0">
                <a:ln w="1143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    </a:t>
            </a:r>
            <a:r>
              <a:rPr lang="ru-RU" sz="5400" b="1" cap="none" spc="300" dirty="0" err="1" smtClean="0">
                <a:ln w="1143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Богданівна</a:t>
            </a:r>
            <a:endParaRPr lang="ru-RU" sz="5400" b="1" cap="none" spc="300" dirty="0">
              <a:ln w="1143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A5002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4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980728"/>
            <a:ext cx="8460432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TopLef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Проект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 </a:t>
            </a:r>
            <a:r>
              <a:rPr lang="ru-RU" sz="7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«</a:t>
            </a:r>
            <a:r>
              <a:rPr lang="ru-RU" sz="7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Туристичні</a:t>
            </a:r>
            <a:r>
              <a:rPr lang="ru-RU" sz="7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 стежки </a:t>
            </a:r>
            <a:r>
              <a:rPr lang="ru-RU" sz="7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рідного</a:t>
            </a:r>
            <a:r>
              <a:rPr lang="ru-RU" sz="7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 краю»</a:t>
            </a:r>
            <a:endParaRPr lang="ru-RU" sz="7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504" y="1340768"/>
            <a:ext cx="468506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Моя земля – 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земля </a:t>
            </a:r>
          </a:p>
          <a:p>
            <a:pPr algn="ctr"/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моїх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батьків</a:t>
            </a:r>
            <a:endParaRPr lang="uk-UA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7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908720"/>
            <a:ext cx="5000249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3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Знай </a:t>
            </a:r>
            <a:r>
              <a:rPr lang="ru-RU" sz="63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r>
              <a:rPr lang="ru-RU" sz="63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люби </a:t>
            </a:r>
            <a:r>
              <a:rPr lang="ru-RU" sz="63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свій</a:t>
            </a:r>
            <a:r>
              <a:rPr lang="ru-RU" sz="63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край</a:t>
            </a:r>
            <a:endParaRPr lang="ru-RU" sz="63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0"/>
            <a:ext cx="4499992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K:\Zbarag_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772816"/>
            <a:ext cx="360039" cy="360040"/>
          </a:xfrm>
          <a:prstGeom prst="rect">
            <a:avLst/>
          </a:prstGeom>
          <a:noFill/>
        </p:spPr>
      </p:pic>
      <p:pic>
        <p:nvPicPr>
          <p:cNvPr id="12" name="Picture 2" descr="K:\Kremenetz_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548680"/>
            <a:ext cx="288032" cy="340246"/>
          </a:xfrm>
          <a:prstGeom prst="rect">
            <a:avLst/>
          </a:prstGeom>
          <a:noFill/>
        </p:spPr>
      </p:pic>
      <p:pic>
        <p:nvPicPr>
          <p:cNvPr id="13" name="Picture 3" descr="K:\terebov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212976"/>
            <a:ext cx="288031" cy="360040"/>
          </a:xfrm>
          <a:prstGeom prst="rect">
            <a:avLst/>
          </a:prstGeom>
          <a:noFill/>
        </p:spPr>
      </p:pic>
      <p:pic>
        <p:nvPicPr>
          <p:cNvPr id="14" name="Picture 5" descr="K:\Bererzany_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140968"/>
            <a:ext cx="279648" cy="360040"/>
          </a:xfrm>
          <a:prstGeom prst="rect">
            <a:avLst/>
          </a:prstGeom>
          <a:noFill/>
        </p:spPr>
      </p:pic>
      <p:pic>
        <p:nvPicPr>
          <p:cNvPr id="15" name="Picture 2" descr="K:\14439_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636912"/>
            <a:ext cx="288032" cy="27059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маш\karta_fu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136904" cy="55446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188640"/>
            <a:ext cx="8058617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500" dirty="0" smtClean="0">
                <a:solidFill>
                  <a:srgbClr val="002060"/>
                </a:solidFill>
                <a:latin typeface="Monotype Corsiva" pitchFamily="66" charset="0"/>
              </a:rPr>
              <a:t>Моя </a:t>
            </a:r>
            <a:r>
              <a:rPr lang="ru-RU" sz="7500" dirty="0" err="1" smtClean="0">
                <a:solidFill>
                  <a:srgbClr val="002060"/>
                </a:solidFill>
                <a:latin typeface="Monotype Corsiva" pitchFamily="66" charset="0"/>
              </a:rPr>
              <a:t>країна</a:t>
            </a:r>
            <a:r>
              <a:rPr lang="ru-RU" sz="7500" dirty="0" smtClean="0">
                <a:solidFill>
                  <a:srgbClr val="002060"/>
                </a:solidFill>
                <a:latin typeface="Monotype Corsiva" pitchFamily="66" charset="0"/>
              </a:rPr>
              <a:t> - </a:t>
            </a:r>
            <a:r>
              <a:rPr lang="ru-RU" sz="7500" dirty="0" err="1" smtClean="0">
                <a:solidFill>
                  <a:srgbClr val="002060"/>
                </a:solidFill>
                <a:latin typeface="Monotype Corsiva" pitchFamily="66" charset="0"/>
              </a:rPr>
              <a:t>Україна</a:t>
            </a:r>
            <a:endParaRPr lang="ru-RU" sz="75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J:\For Maria\25578648_Lviv_co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852936"/>
            <a:ext cx="432047" cy="432048"/>
          </a:xfrm>
          <a:prstGeom prst="rect">
            <a:avLst/>
          </a:prstGeom>
          <a:noFill/>
        </p:spPr>
      </p:pic>
      <p:pic>
        <p:nvPicPr>
          <p:cNvPr id="2052" name="Picture 4" descr="J:\For Maria\Ivano-Frankivsk_co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573016"/>
            <a:ext cx="216024" cy="360040"/>
          </a:xfrm>
          <a:prstGeom prst="rect">
            <a:avLst/>
          </a:prstGeom>
          <a:noFill/>
        </p:spPr>
      </p:pic>
      <p:pic>
        <p:nvPicPr>
          <p:cNvPr id="2053" name="Picture 5" descr="J:\художня культура\Łuck_CO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916832"/>
            <a:ext cx="216024" cy="293762"/>
          </a:xfrm>
          <a:prstGeom prst="rect">
            <a:avLst/>
          </a:prstGeom>
          <a:noFill/>
        </p:spPr>
      </p:pic>
      <p:pic>
        <p:nvPicPr>
          <p:cNvPr id="2054" name="Picture 6" descr="J:\For Maria\Kampod_gerb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708920"/>
            <a:ext cx="339477" cy="376436"/>
          </a:xfrm>
          <a:prstGeom prst="rect">
            <a:avLst/>
          </a:prstGeom>
          <a:noFill/>
        </p:spPr>
      </p:pic>
      <p:pic>
        <p:nvPicPr>
          <p:cNvPr id="8" name="Picture 2" descr="K:\14439_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25830" y="3284985"/>
            <a:ext cx="229946" cy="2160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accent4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Школа\карпати і різене...)\2010_08_08\IMG_1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3643338" cy="3000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D:\Школа\карпати і різене...)\2010_08_09\IMG_1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43833">
            <a:off x="4496238" y="313717"/>
            <a:ext cx="3514497" cy="2619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D:\Школа\карпати і різене...)\2010_08_09\IMG_13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9901">
            <a:off x="587378" y="3036505"/>
            <a:ext cx="348590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D:\Школа\карпати і різене...)\2010_08_08\IMG_1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77596">
            <a:off x="4212282" y="3043724"/>
            <a:ext cx="3929090" cy="29860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WordArt 8" descr="Частый вертикальный"/>
          <p:cNvSpPr>
            <a:spLocks noChangeArrowheads="1" noChangeShapeType="1" noTextEdit="1"/>
          </p:cNvSpPr>
          <p:nvPr/>
        </p:nvSpPr>
        <p:spPr bwMode="auto">
          <a:xfrm rot="21173920">
            <a:off x="4140278" y="4508113"/>
            <a:ext cx="4883963" cy="2240506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uk-UA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Georgia"/>
              </a:rPr>
              <a:t>Подорожуємо </a:t>
            </a:r>
          </a:p>
          <a:p>
            <a:pPr algn="ctr"/>
            <a:r>
              <a:rPr lang="uk-UA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Georgia"/>
              </a:rPr>
              <a:t>Україною</a:t>
            </a:r>
            <a:endParaRPr lang="uk-UA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Georgia"/>
            </a:endParaRPr>
          </a:p>
        </p:txBody>
      </p:sp>
    </p:spTree>
  </p:cSld>
  <p:clrMapOvr>
    <a:masterClrMapping/>
  </p:clrMapOvr>
  <p:transition spd="slow" advClick="0" advTm="1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IMG_2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5445224"/>
            <a:ext cx="7658508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Замками </a:t>
            </a:r>
            <a:r>
              <a:rPr lang="ru-RU" sz="6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Львівщини</a:t>
            </a:r>
            <a:endParaRPr lang="ru-RU" sz="6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IMG_2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23019" y="440669"/>
            <a:ext cx="6858002" cy="59766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0792" y="5373216"/>
            <a:ext cx="3454792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Підгірці</a:t>
            </a:r>
            <a:endParaRPr lang="ru-RU" sz="7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мамине\карпати\IMG_2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16016" y="4221088"/>
            <a:ext cx="428540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Золочів</a:t>
            </a:r>
            <a:endParaRPr lang="ru-RU" sz="10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_2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5157192"/>
            <a:ext cx="81656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Вулицями</a:t>
            </a:r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Львова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камянець подільський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9464" y="2132856"/>
            <a:ext cx="4824536" cy="4725144"/>
          </a:xfrm>
          <a:prstGeom prst="rect">
            <a:avLst/>
          </a:prstGeom>
          <a:noFill/>
        </p:spPr>
      </p:pic>
      <p:pic>
        <p:nvPicPr>
          <p:cNvPr id="7171" name="Picture 3" descr="C:\Users\user\Desktop\мамине\карпати\IMG_2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40770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517232"/>
            <a:ext cx="9271705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Кам</a:t>
            </a:r>
            <a:r>
              <a:rPr lang="en-US" sz="6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</a:t>
            </a:r>
            <a:r>
              <a:rPr lang="uk-UA" sz="6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янець</a:t>
            </a:r>
            <a:r>
              <a:rPr lang="uk-UA" sz="6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- Подільський</a:t>
            </a:r>
            <a:endParaRPr lang="uk-UA" sz="6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714356"/>
            <a:ext cx="3857652" cy="1143000"/>
          </a:xfrm>
        </p:spPr>
        <p:txBody>
          <a:bodyPr>
            <a:noAutofit/>
          </a:bodyPr>
          <a:lstStyle/>
          <a:p>
            <a:pPr algn="just"/>
            <a:r>
              <a:rPr lang="uk-UA" sz="1700" dirty="0" smtClean="0"/>
              <a:t>               Росте </a:t>
            </a:r>
            <a:r>
              <a:rPr lang="uk-UA" sz="1700" dirty="0"/>
              <a:t>людина… Її життя </a:t>
            </a:r>
            <a:r>
              <a:rPr lang="uk-UA" sz="1700" dirty="0" smtClean="0"/>
              <a:t>                         розпочинається </a:t>
            </a:r>
            <a:r>
              <a:rPr lang="uk-UA" sz="1700" dirty="0"/>
              <a:t>світанком </a:t>
            </a:r>
            <a:r>
              <a:rPr lang="uk-UA" sz="1700" dirty="0" smtClean="0"/>
              <a:t>душі   – </a:t>
            </a:r>
            <a:r>
              <a:rPr lang="uk-UA" sz="1700" dirty="0"/>
              <a:t/>
            </a:r>
            <a:br>
              <a:rPr lang="uk-UA" sz="1700" dirty="0"/>
            </a:br>
            <a:r>
              <a:rPr lang="uk-UA" sz="1700" dirty="0" smtClean="0"/>
              <a:t>дитинством. Назавжди залишається </a:t>
            </a:r>
            <a:r>
              <a:rPr lang="uk-UA" sz="1700" dirty="0"/>
              <a:t>воно в пам’яті як  </a:t>
            </a:r>
            <a:r>
              <a:rPr lang="uk-UA" sz="1700" dirty="0" smtClean="0"/>
              <a:t>потаємне </a:t>
            </a:r>
            <a:r>
              <a:rPr lang="uk-UA" sz="1700" dirty="0"/>
              <a:t>і світле. </a:t>
            </a:r>
            <a:r>
              <a:rPr lang="uk-UA" sz="1700" dirty="0" smtClean="0"/>
              <a:t>Я, </a:t>
            </a:r>
            <a:r>
              <a:rPr lang="uk-UA" sz="1700" dirty="0"/>
              <a:t>як класний керівник, як </a:t>
            </a:r>
            <a:r>
              <a:rPr lang="uk-UA" sz="1700" dirty="0" smtClean="0"/>
              <a:t>вихователь,  як людина, </a:t>
            </a:r>
            <a:r>
              <a:rPr lang="uk-UA" sz="1700" dirty="0"/>
              <a:t>хочу зробити так, щоб світлого в житті моїх </a:t>
            </a:r>
            <a:r>
              <a:rPr lang="uk-UA" sz="1700" dirty="0" smtClean="0"/>
              <a:t> </a:t>
            </a:r>
            <a:r>
              <a:rPr lang="uk-UA" sz="1700" dirty="0"/>
              <a:t>дітей було більше. Саме </a:t>
            </a:r>
            <a:r>
              <a:rPr lang="uk-UA" sz="1700" dirty="0" smtClean="0"/>
              <a:t>тому </a:t>
            </a:r>
            <a:r>
              <a:rPr lang="uk-UA" sz="1700" dirty="0"/>
              <a:t>виховую своїх дітей за </a:t>
            </a:r>
            <a:r>
              <a:rPr lang="uk-UA" sz="1700" dirty="0" smtClean="0"/>
              <a:t> </a:t>
            </a:r>
            <a:r>
              <a:rPr lang="uk-UA" sz="1700" dirty="0"/>
              <a:t>досить </a:t>
            </a:r>
            <a:r>
              <a:rPr lang="uk-UA" sz="1700" dirty="0" smtClean="0"/>
              <a:t>                 простими</a:t>
            </a:r>
            <a:r>
              <a:rPr lang="uk-UA" sz="1700" dirty="0"/>
              <a:t>, але вічними принципами </a:t>
            </a:r>
            <a:r>
              <a:rPr lang="uk-UA" sz="1700" dirty="0" smtClean="0"/>
              <a:t>моралі:</a:t>
            </a:r>
            <a:endParaRPr lang="uk-UA" sz="1700" dirty="0"/>
          </a:p>
        </p:txBody>
      </p:sp>
      <p:pic>
        <p:nvPicPr>
          <p:cNvPr id="1026" name="Picture 2" descr="D:\Школа\карпати і різене...)\2010_06_24\IMG_0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4933212" cy="4968552"/>
          </a:xfrm>
          <a:prstGeom prst="rect">
            <a:avLst/>
          </a:prstGeom>
          <a:ln w="31750" cap="flat" cmpd="tri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Вертикальный свиток 7"/>
          <p:cNvSpPr/>
          <p:nvPr/>
        </p:nvSpPr>
        <p:spPr>
          <a:xfrm>
            <a:off x="5143504" y="2571744"/>
            <a:ext cx="4000496" cy="4143404"/>
          </a:xfrm>
          <a:prstGeom prst="verticalScroll">
            <a:avLst/>
          </a:prstGeom>
          <a:gradFill flip="none" rotWithShape="1">
            <a:gsLst>
              <a:gs pos="99000">
                <a:schemeClr val="accent2">
                  <a:lumMod val="75000"/>
                  <a:alpha val="44000"/>
                </a:schemeClr>
              </a:gs>
              <a:gs pos="0">
                <a:schemeClr val="accent2">
                  <a:lumMod val="75000"/>
                </a:schemeClr>
              </a:gs>
              <a:gs pos="31000">
                <a:schemeClr val="accent2">
                  <a:lumMod val="75000"/>
                  <a:alpha val="95000"/>
                </a:schemeClr>
              </a:gs>
              <a:gs pos="64999">
                <a:schemeClr val="bg1">
                  <a:alpha val="83000"/>
                </a:schemeClr>
              </a:gs>
              <a:gs pos="100000">
                <a:srgbClr val="A5002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* Жити за принципом: один за всіх і всі за одного</a:t>
            </a:r>
            <a:endParaRPr kumimoji="0" lang="uk-UA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* Світ прекрасний та величезний. Краще один раз побачити, ніж сто раз почути</a:t>
            </a:r>
            <a:endParaRPr kumimoji="0" lang="uk-UA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* Не забувати : тільки в здоровому тілі здоровий дух</a:t>
            </a:r>
            <a:endParaRPr kumimoji="0" lang="uk-UA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* Відноситись до інших так, як ти б хотів, щоб відносились до тебе</a:t>
            </a:r>
            <a:endParaRPr kumimoji="0" lang="uk-UA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* Пам’ятати : ввічливість і такт – запорука успіху</a:t>
            </a:r>
            <a:endParaRPr kumimoji="0" lang="uk-UA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* Бути вдячним тим, хто посіяв в тобі сім’я добра, справедливості та прагнення до знань</a:t>
            </a:r>
            <a:endParaRPr kumimoji="0" lang="uk-UA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2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45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WordArt 40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500035" y="500042"/>
            <a:ext cx="7143799" cy="1706436"/>
          </a:xfrm>
          <a:prstGeom prst="rect">
            <a:avLst/>
          </a:prstGeom>
          <a:solidFill>
            <a:schemeClr val="accent6">
              <a:lumMod val="40000"/>
              <a:lumOff val="60000"/>
              <a:alpha val="8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Мої пріоритети в роботі </a:t>
            </a:r>
          </a:p>
          <a:p>
            <a:pPr algn="ctr"/>
            <a:r>
              <a:rPr lang="uk-UA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 вихованцями </a:t>
            </a:r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0" y="2857496"/>
            <a:ext cx="8229600" cy="321471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/>
          <a:p>
            <a:pPr marL="2571750" lvl="4" indent="-742950">
              <a:spcBef>
                <a:spcPct val="0"/>
              </a:spcBef>
              <a:buFont typeface="Wingdings" pitchFamily="2" charset="2"/>
              <a:buChar char="v"/>
            </a:pPr>
            <a:r>
              <a:rPr kumimoji="0" lang="uk-UA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Даруйте дитині свою любов і увагу</a:t>
            </a:r>
          </a:p>
          <a:p>
            <a:pPr marL="2571750" lvl="4" indent="-742950">
              <a:spcBef>
                <a:spcPct val="0"/>
              </a:spcBef>
              <a:buFont typeface="Wingdings" pitchFamily="2" charset="2"/>
              <a:buChar char="v"/>
            </a:pPr>
            <a:r>
              <a:rPr lang="uk-UA" sz="2500" dirty="0" smtClean="0">
                <a:latin typeface="+mj-lt"/>
                <a:ea typeface="+mj-ea"/>
                <a:cs typeface="+mj-cs"/>
              </a:rPr>
              <a:t>Зберігайте завжди позитивне уявлення про дитину</a:t>
            </a:r>
          </a:p>
          <a:p>
            <a:pPr marL="2571750" lvl="4" indent="-742950">
              <a:spcBef>
                <a:spcPct val="0"/>
              </a:spcBef>
              <a:buFont typeface="Wingdings" pitchFamily="2" charset="2"/>
              <a:buChar char="v"/>
            </a:pPr>
            <a:r>
              <a:rPr kumimoji="0" lang="uk-UA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Давайте дитині можливість самостійно діяти та приймати рішення </a:t>
            </a:r>
          </a:p>
          <a:p>
            <a:pPr marL="2571750" lvl="4" indent="-742950">
              <a:spcBef>
                <a:spcPct val="0"/>
              </a:spcBef>
              <a:buFont typeface="Wingdings" pitchFamily="2" charset="2"/>
              <a:buChar char="v"/>
            </a:pPr>
            <a:r>
              <a:rPr lang="uk-UA" sz="2500" dirty="0" smtClean="0">
                <a:latin typeface="+mj-lt"/>
                <a:ea typeface="+mj-ea"/>
                <a:cs typeface="+mj-cs"/>
              </a:rPr>
              <a:t>Ніколи  не займайтесь  </a:t>
            </a:r>
            <a:r>
              <a:rPr lang="uk-UA" sz="2500" dirty="0" err="1" smtClean="0">
                <a:latin typeface="+mj-lt"/>
                <a:ea typeface="+mj-ea"/>
                <a:cs typeface="+mj-cs"/>
              </a:rPr>
              <a:t>“виховною</a:t>
            </a:r>
            <a:r>
              <a:rPr lang="uk-UA" sz="2500" dirty="0" smtClean="0">
                <a:latin typeface="+mj-lt"/>
                <a:ea typeface="+mj-ea"/>
                <a:cs typeface="+mj-cs"/>
              </a:rPr>
              <a:t> </a:t>
            </a:r>
            <a:r>
              <a:rPr lang="uk-UA" sz="2500" dirty="0" err="1" smtClean="0">
                <a:latin typeface="+mj-lt"/>
                <a:ea typeface="+mj-ea"/>
                <a:cs typeface="+mj-cs"/>
              </a:rPr>
              <a:t>роботою”</a:t>
            </a:r>
            <a:r>
              <a:rPr lang="uk-UA" sz="2500" dirty="0" smtClean="0">
                <a:latin typeface="+mj-lt"/>
                <a:ea typeface="+mj-ea"/>
                <a:cs typeface="+mj-cs"/>
              </a:rPr>
              <a:t> у поганому настрої  </a:t>
            </a:r>
          </a:p>
          <a:p>
            <a:pPr marL="2571750" lvl="4" indent="-742950">
              <a:spcBef>
                <a:spcPct val="0"/>
              </a:spcBef>
              <a:buFont typeface="Wingdings" pitchFamily="2" charset="2"/>
              <a:buChar char="v"/>
            </a:pPr>
            <a:r>
              <a:rPr lang="uk-UA" sz="2500" dirty="0" smtClean="0">
                <a:latin typeface="+mj-lt"/>
                <a:ea typeface="+mj-ea"/>
                <a:cs typeface="+mj-cs"/>
              </a:rPr>
              <a:t>Оцінюйте вчинок, а не особистість  </a:t>
            </a:r>
            <a:r>
              <a:rPr kumimoji="0" lang="uk-UA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1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Desktop\ПЕРШИЙ ДЗВОНИК\IMG_2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542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Desktop\ПЕРШИЙ ДЗВОНИК\IMG_2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ЕРШИЙ ДЗВОНИК\IMG_2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5576" y="5157192"/>
            <a:ext cx="7893956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Майбутнє України</a:t>
            </a:r>
            <a:endParaRPr lang="uk-UA" sz="7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карпати і різене...)\мамині\IMG_080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357298"/>
            <a:ext cx="5357850" cy="4926899"/>
          </a:xfrm>
          <a:prstGeom prst="rect">
            <a:avLst/>
          </a:prstGeom>
          <a:noFill/>
          <a:ln w="28575" cmpd="thinThick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-214346" y="2110079"/>
            <a:ext cx="9730164" cy="18189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Даруй себе </a:t>
            </a:r>
            <a:r>
              <a:rPr lang="ru-RU" sz="36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дітям</a:t>
            </a:r>
            <a:r>
              <a:rPr lang="ru-RU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!</a:t>
            </a:r>
          </a:p>
          <a:p>
            <a:pPr algn="ctr"/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Будь </a:t>
            </a:r>
            <a:r>
              <a:rPr lang="ru-RU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терплячим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у </a:t>
            </a:r>
            <a:r>
              <a:rPr lang="ru-RU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чеканні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дива</a:t>
            </a:r>
          </a:p>
          <a:p>
            <a:pPr algn="ctr"/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і</a:t>
            </a:r>
            <a:r>
              <a:rPr lang="ru-RU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будь готовим до </a:t>
            </a:r>
            <a:r>
              <a:rPr lang="ru-RU" sz="36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зустрічі</a:t>
            </a:r>
            <a:r>
              <a:rPr lang="ru-RU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36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з</a:t>
            </a:r>
            <a:r>
              <a:rPr lang="ru-RU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ним</a:t>
            </a:r>
          </a:p>
          <a:p>
            <a:pPr algn="ctr"/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у </a:t>
            </a:r>
            <a:r>
              <a:rPr lang="ru-RU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дитині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.</a:t>
            </a:r>
            <a:endParaRPr lang="ru-RU" sz="36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cuments" descr="Пергамент"/>
          <p:cNvSpPr>
            <a:spLocks noEditPoints="1" noChangeArrowheads="1"/>
          </p:cNvSpPr>
          <p:nvPr/>
        </p:nvSpPr>
        <p:spPr bwMode="auto">
          <a:xfrm>
            <a:off x="1115616" y="260648"/>
            <a:ext cx="7200800" cy="6048672"/>
          </a:xfrm>
          <a:custGeom>
            <a:avLst/>
            <a:gdLst>
              <a:gd name="T0" fmla="*/ 0 w 21600"/>
              <a:gd name="T1" fmla="*/ 2800 h 21600"/>
              <a:gd name="T2" fmla="*/ 3468 w 21600"/>
              <a:gd name="T3" fmla="*/ 0 h 21600"/>
              <a:gd name="T4" fmla="*/ 21653 w 21600"/>
              <a:gd name="T5" fmla="*/ 18828 h 21600"/>
              <a:gd name="T6" fmla="*/ 19954 w 21600"/>
              <a:gd name="T7" fmla="*/ 20214 h 21600"/>
              <a:gd name="T8" fmla="*/ 18256 w 21600"/>
              <a:gd name="T9" fmla="*/ 21628 h 21600"/>
              <a:gd name="T10" fmla="*/ 19954 w 21600"/>
              <a:gd name="T11" fmla="*/ 1428 h 21600"/>
              <a:gd name="T12" fmla="*/ 18256 w 21600"/>
              <a:gd name="T13" fmla="*/ 2800 h 21600"/>
              <a:gd name="T14" fmla="*/ 1645 w 21600"/>
              <a:gd name="T15" fmla="*/ 1428 h 21600"/>
              <a:gd name="T16" fmla="*/ 21600 w 21600"/>
              <a:gd name="T17" fmla="*/ 0 h 21600"/>
              <a:gd name="T18" fmla="*/ 10800 w 21600"/>
              <a:gd name="T19" fmla="*/ 0 h 21600"/>
              <a:gd name="T20" fmla="*/ 0 w 21600"/>
              <a:gd name="T21" fmla="*/ 10800 h 21600"/>
              <a:gd name="T22" fmla="*/ 21600 w 21600"/>
              <a:gd name="T23" fmla="*/ 10800 h 21600"/>
              <a:gd name="T24" fmla="*/ 1645 w 21600"/>
              <a:gd name="T25" fmla="*/ 4171 h 21600"/>
              <a:gd name="T26" fmla="*/ 16522 w 21600"/>
              <a:gd name="T27" fmla="*/ 173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T24" t="T25" r="T26" b="T27"/>
            <a:pathLst>
              <a:path w="21600" h="21600" extrusionOk="0">
                <a:moveTo>
                  <a:pt x="0" y="18014"/>
                </a:moveTo>
                <a:lnTo>
                  <a:pt x="0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68" y="1428"/>
                </a:lnTo>
                <a:lnTo>
                  <a:pt x="3468" y="0"/>
                </a:lnTo>
                <a:lnTo>
                  <a:pt x="21653" y="0"/>
                </a:lnTo>
                <a:lnTo>
                  <a:pt x="21653" y="18828"/>
                </a:lnTo>
                <a:lnTo>
                  <a:pt x="19954" y="188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16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  <a:path w="21600" h="21600" extrusionOk="0">
                <a:moveTo>
                  <a:pt x="3486" y="1428"/>
                </a:moveTo>
                <a:lnTo>
                  <a:pt x="19954" y="14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86" y="1428"/>
                </a:lnTo>
                <a:close/>
              </a:path>
              <a:path w="21600" h="21600" extrusionOk="0">
                <a:moveTo>
                  <a:pt x="0" y="18014"/>
                </a:moveTo>
                <a:lnTo>
                  <a:pt x="4434" y="180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DownRibbonSharp" descr="Розовая тисненая бумага"/>
          <p:cNvSpPr>
            <a:spLocks noEditPoints="1" noChangeArrowheads="1"/>
          </p:cNvSpPr>
          <p:nvPr/>
        </p:nvSpPr>
        <p:spPr bwMode="auto">
          <a:xfrm>
            <a:off x="1115616" y="980728"/>
            <a:ext cx="5184775" cy="1296144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1340768"/>
            <a:ext cx="5148064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3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ПЕДАГОГІЧНЕ КРЕДО:</a:t>
            </a:r>
            <a:endParaRPr lang="ru-RU" sz="3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DownRibbonSharp" descr="Розовая тисненая бумага"/>
          <p:cNvSpPr>
            <a:spLocks noEditPoints="1" noChangeArrowheads="1"/>
          </p:cNvSpPr>
          <p:nvPr/>
        </p:nvSpPr>
        <p:spPr bwMode="auto">
          <a:xfrm>
            <a:off x="2627784" y="3645024"/>
            <a:ext cx="5688632" cy="2232248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dirty="0"/>
              <a:t> 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4005064"/>
            <a:ext cx="482453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Щоб виховати дитину, потрібно</a:t>
            </a:r>
          </a:p>
          <a:p>
            <a:pPr algn="ctr"/>
            <a:r>
              <a:rPr lang="uk-UA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просто впливати на неї, а впливати таким чином, щоб дати певний напрям її активності</a:t>
            </a:r>
            <a:endParaRPr lang="uk-UA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196752"/>
            <a:ext cx="23042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Суспільні відносини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1124744"/>
            <a:ext cx="23042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Батьки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1916832"/>
            <a:ext cx="230425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Засоби масової інформації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1700808"/>
            <a:ext cx="23042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Педагогічний колектив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63688" y="2780928"/>
            <a:ext cx="23042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Позашкільне спілкування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2420888"/>
            <a:ext cx="23042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Учнівський колектив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44008" y="2996952"/>
            <a:ext cx="23042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Громадськість 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-1080628" y="2096852"/>
            <a:ext cx="345638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Фактори позашкільного впливу</a:t>
            </a:r>
          </a:p>
        </p:txBody>
      </p:sp>
      <p:sp>
        <p:nvSpPr>
          <p:cNvPr id="52" name="Прямоугольник 51"/>
          <p:cNvSpPr/>
          <p:nvPr/>
        </p:nvSpPr>
        <p:spPr>
          <a:xfrm rot="5400000">
            <a:off x="6372200" y="2060848"/>
            <a:ext cx="345638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Інтегровані об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єкти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виховного</a:t>
            </a:r>
          </a:p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впливу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3203848" y="3645024"/>
            <a:ext cx="2016224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Класний керівник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3419872" y="4437112"/>
            <a:ext cx="1512168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Учень</a:t>
            </a: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3059832" y="3356992"/>
            <a:ext cx="576064" cy="28803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>
            <a:off x="4788024" y="3429000"/>
            <a:ext cx="648072" cy="21602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4211960" y="4221088"/>
            <a:ext cx="0" cy="21602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1115616" y="1412776"/>
            <a:ext cx="43204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1115616" y="2204864"/>
            <a:ext cx="43204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1115616" y="3140968"/>
            <a:ext cx="43204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 flipH="1">
            <a:off x="7164288" y="1268760"/>
            <a:ext cx="43204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 flipH="1">
            <a:off x="7164288" y="1916832"/>
            <a:ext cx="43204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flipH="1">
            <a:off x="7164288" y="2564904"/>
            <a:ext cx="43204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flipH="1">
            <a:off x="7164288" y="3140968"/>
            <a:ext cx="43204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>
            <a:stCxn id="58" idx="4"/>
            <a:endCxn id="109" idx="0"/>
          </p:cNvCxnSpPr>
          <p:nvPr/>
        </p:nvCxnSpPr>
        <p:spPr>
          <a:xfrm>
            <a:off x="4175956" y="4941168"/>
            <a:ext cx="0" cy="21602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Овал 108"/>
          <p:cNvSpPr/>
          <p:nvPr/>
        </p:nvSpPr>
        <p:spPr>
          <a:xfrm>
            <a:off x="2699792" y="5157192"/>
            <a:ext cx="2952328" cy="72008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Становлення особистості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110" name="Прямая со стрелкой 109"/>
          <p:cNvCxnSpPr>
            <a:stCxn id="109" idx="3"/>
          </p:cNvCxnSpPr>
          <p:nvPr/>
        </p:nvCxnSpPr>
        <p:spPr>
          <a:xfrm flipH="1">
            <a:off x="2195736" y="5771819"/>
            <a:ext cx="936415" cy="39348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/>
          <p:nvPr/>
        </p:nvCxnSpPr>
        <p:spPr>
          <a:xfrm>
            <a:off x="5076056" y="5805264"/>
            <a:ext cx="864096" cy="36004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Прямоугольник 117"/>
          <p:cNvSpPr/>
          <p:nvPr/>
        </p:nvSpPr>
        <p:spPr>
          <a:xfrm>
            <a:off x="1547664" y="6165304"/>
            <a:ext cx="144016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Моральні якості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120" name="Прямая со стрелкой 119"/>
          <p:cNvCxnSpPr/>
          <p:nvPr/>
        </p:nvCxnSpPr>
        <p:spPr>
          <a:xfrm flipH="1">
            <a:off x="3059832" y="6453336"/>
            <a:ext cx="360040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Прямоугольник 120"/>
          <p:cNvSpPr/>
          <p:nvPr/>
        </p:nvSpPr>
        <p:spPr>
          <a:xfrm>
            <a:off x="3491880" y="6237312"/>
            <a:ext cx="129614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Результат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126" name="Прямая со стрелкой 125"/>
          <p:cNvCxnSpPr/>
          <p:nvPr/>
        </p:nvCxnSpPr>
        <p:spPr>
          <a:xfrm>
            <a:off x="4860032" y="6453336"/>
            <a:ext cx="360040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Прямоугольник 126"/>
          <p:cNvSpPr/>
          <p:nvPr/>
        </p:nvSpPr>
        <p:spPr>
          <a:xfrm>
            <a:off x="5292080" y="6237312"/>
            <a:ext cx="129614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Соціальна активність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27584" y="-171400"/>
            <a:ext cx="70465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Система </a:t>
            </a:r>
            <a:r>
              <a:rPr lang="ru-RU" sz="4000" b="1" cap="none" spc="0" dirty="0" err="1" smtClean="0">
                <a:ln w="17780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виховної</a:t>
            </a:r>
            <a:r>
              <a:rPr lang="ru-RU" sz="4000" b="1" cap="none" spc="0" dirty="0" smtClean="0">
                <a:ln w="17780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7780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роботи</a:t>
            </a:r>
            <a:r>
              <a:rPr lang="ru-RU" sz="4000" b="1" cap="none" spc="0" dirty="0" smtClean="0">
                <a:ln w="17780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7780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класного</a:t>
            </a:r>
            <a:r>
              <a:rPr lang="ru-RU" sz="4000" b="1" cap="none" spc="0" dirty="0" smtClean="0">
                <a:ln w="17780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7780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керівника</a:t>
            </a:r>
            <a:endParaRPr lang="ru-RU" sz="4000" b="1" cap="none" spc="0" dirty="0">
              <a:ln w="1778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подготовка 6"/>
          <p:cNvSpPr/>
          <p:nvPr/>
        </p:nvSpPr>
        <p:spPr>
          <a:xfrm>
            <a:off x="2915816" y="2852936"/>
            <a:ext cx="3672408" cy="1368152"/>
          </a:xfrm>
          <a:prstGeom prst="flowChartPreparati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Класний колектив</a:t>
            </a:r>
            <a:endParaRPr lang="uk-UA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839744" y="3212976"/>
            <a:ext cx="2304256" cy="1152128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Діагностика рівня патріотизму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2699792" y="2636912"/>
            <a:ext cx="648072" cy="43204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699792" y="3861048"/>
            <a:ext cx="504056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4716016" y="2276872"/>
            <a:ext cx="0" cy="57606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6228184" y="2708920"/>
            <a:ext cx="576064" cy="44043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300192" y="3861048"/>
            <a:ext cx="504056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3779912" y="4221088"/>
            <a:ext cx="288032" cy="36004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5364088" y="4221088"/>
            <a:ext cx="216024" cy="36004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8270"/>
          <a:stretch>
            <a:fillRect/>
          </a:stretch>
        </p:blipFill>
        <p:spPr bwMode="auto">
          <a:xfrm rot="21240214">
            <a:off x="97089" y="4744865"/>
            <a:ext cx="2483768" cy="1988840"/>
          </a:xfrm>
          <a:prstGeom prst="rect">
            <a:avLst/>
          </a:prstGeom>
          <a:noFill/>
          <a:ln w="44450" cmpd="thickThin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13230" r="1701"/>
          <a:stretch>
            <a:fillRect/>
          </a:stretch>
        </p:blipFill>
        <p:spPr bwMode="auto">
          <a:xfrm rot="359280">
            <a:off x="6274495" y="137884"/>
            <a:ext cx="2760404" cy="2236050"/>
          </a:xfrm>
          <a:prstGeom prst="rect">
            <a:avLst/>
          </a:prstGeom>
          <a:noFill/>
          <a:ln w="38100" cmpd="tri">
            <a:solidFill>
              <a:schemeClr val="tx2">
                <a:lumMod val="50000"/>
              </a:schemeClr>
            </a:solidFill>
            <a:prstDash val="sysDot"/>
            <a:miter lim="800000"/>
            <a:headEnd/>
            <a:tailEnd/>
          </a:ln>
        </p:spPr>
      </p:pic>
      <p:sp>
        <p:nvSpPr>
          <p:cNvPr id="23" name="Овал 22"/>
          <p:cNvSpPr/>
          <p:nvPr/>
        </p:nvSpPr>
        <p:spPr>
          <a:xfrm>
            <a:off x="6084168" y="1556792"/>
            <a:ext cx="2376264" cy="1152128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Співпраця з психологом,</a:t>
            </a:r>
          </a:p>
          <a:p>
            <a:pPr algn="ctr"/>
            <a:r>
              <a:rPr lang="uk-UA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соц.педагогом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563888" y="836712"/>
            <a:ext cx="2304256" cy="136815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Проектна діяльність</a:t>
            </a:r>
            <a:endParaRPr lang="uk-UA" sz="2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2123728" y="4725144"/>
            <a:ext cx="2736304" cy="136815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Осередок всеукраїнського об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єднання </a:t>
            </a:r>
            <a:r>
              <a:rPr lang="uk-UA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“Молода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Просвіта”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788024" y="4653136"/>
            <a:ext cx="2376264" cy="122413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Співпраця з батьками, громадськістю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21356630">
            <a:off x="86586" y="97385"/>
            <a:ext cx="2843808" cy="2548880"/>
          </a:xfrm>
          <a:prstGeom prst="rect">
            <a:avLst/>
          </a:prstGeom>
          <a:noFill/>
          <a:ln w="44450" cmpd="sng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0" name="Овал 29"/>
          <p:cNvSpPr/>
          <p:nvPr/>
        </p:nvSpPr>
        <p:spPr>
          <a:xfrm>
            <a:off x="179512" y="3212976"/>
            <a:ext cx="2448272" cy="1296144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Екскурсії</a:t>
            </a:r>
            <a:r>
              <a:rPr lang="uk-UA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uk-UA" sz="2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67544" y="1628800"/>
            <a:ext cx="2520280" cy="122413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Дозвілля (вечори відпочинку, конкурси)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2" name="Picture 4" descr="C:\Users\user\Desktop\12\IMG_31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633">
            <a:off x="6804248" y="4898121"/>
            <a:ext cx="2339752" cy="1959879"/>
          </a:xfrm>
          <a:prstGeom prst="rect">
            <a:avLst/>
          </a:prstGeom>
          <a:noFill/>
          <a:ln w="66675" cmpd="thickThin">
            <a:solidFill>
              <a:srgbClr val="8D3B93"/>
            </a:solidFill>
          </a:ln>
        </p:spPr>
      </p:pic>
    </p:spTree>
    <p:custDataLst>
      <p:tags r:id="rId1"/>
    </p:custDataLst>
  </p:cSld>
  <p:clrMapOvr>
    <a:masterClrMapping/>
  </p:clrMapOvr>
  <p:transition spd="slow" advClick="0" advTm="1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3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accent6">
                <a:lumMod val="40000"/>
                <a:lumOff val="60000"/>
                <a:alpha val="0"/>
              </a:schemeClr>
            </a:gs>
            <a:gs pos="39999">
              <a:schemeClr val="accent6">
                <a:lumMod val="20000"/>
                <a:lumOff val="80000"/>
              </a:schemeClr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2"/>
          <p:cNvGrpSpPr>
            <a:grpSpLocks/>
          </p:cNvGrpSpPr>
          <p:nvPr/>
        </p:nvGrpSpPr>
        <p:grpSpPr bwMode="auto">
          <a:xfrm>
            <a:off x="0" y="857232"/>
            <a:ext cx="8915400" cy="7480318"/>
            <a:chOff x="48" y="960"/>
            <a:chExt cx="5616" cy="4800"/>
          </a:xfrm>
        </p:grpSpPr>
        <p:sp>
          <p:nvSpPr>
            <p:cNvPr id="69" name="AutoShape 61"/>
            <p:cNvSpPr>
              <a:spLocks noChangeArrowheads="1"/>
            </p:cNvSpPr>
            <p:nvPr/>
          </p:nvSpPr>
          <p:spPr bwMode="auto">
            <a:xfrm>
              <a:off x="48" y="960"/>
              <a:ext cx="5616" cy="4800"/>
            </a:xfrm>
            <a:custGeom>
              <a:avLst/>
              <a:gdLst>
                <a:gd name="T0" fmla="*/ 190 w 21600"/>
                <a:gd name="T1" fmla="*/ 0 h 21600"/>
                <a:gd name="T2" fmla="*/ 31 w 21600"/>
                <a:gd name="T3" fmla="*/ 120 h 21600"/>
                <a:gd name="T4" fmla="*/ 190 w 21600"/>
                <a:gd name="T5" fmla="*/ 39 h 21600"/>
                <a:gd name="T6" fmla="*/ 348 w 21600"/>
                <a:gd name="T7" fmla="*/ 12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8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53" y="10907"/>
                  </a:moveTo>
                  <a:cubicBezTo>
                    <a:pt x="3553" y="10871"/>
                    <a:pt x="3553" y="10835"/>
                    <a:pt x="3553" y="10800"/>
                  </a:cubicBezTo>
                  <a:cubicBezTo>
                    <a:pt x="3553" y="6797"/>
                    <a:pt x="6797" y="3553"/>
                    <a:pt x="10800" y="3553"/>
                  </a:cubicBezTo>
                  <a:cubicBezTo>
                    <a:pt x="14802" y="3553"/>
                    <a:pt x="18047" y="6797"/>
                    <a:pt x="18047" y="10800"/>
                  </a:cubicBezTo>
                  <a:cubicBezTo>
                    <a:pt x="18047" y="10835"/>
                    <a:pt x="18046" y="10871"/>
                    <a:pt x="18046" y="10907"/>
                  </a:cubicBezTo>
                  <a:lnTo>
                    <a:pt x="21598" y="10960"/>
                  </a:lnTo>
                  <a:cubicBezTo>
                    <a:pt x="21599" y="10907"/>
                    <a:pt x="21600" y="10853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53"/>
                    <a:pt x="0" y="10907"/>
                    <a:pt x="1" y="10960"/>
                  </a:cubicBezTo>
                  <a:lnTo>
                    <a:pt x="3553" y="10907"/>
                  </a:lnTo>
                  <a:close/>
                </a:path>
              </a:pathLst>
            </a:custGeom>
            <a:gradFill flip="none" rotWithShape="1">
              <a:gsLst>
                <a:gs pos="61000">
                  <a:schemeClr val="bg1"/>
                </a:gs>
                <a:gs pos="61000">
                  <a:schemeClr val="bg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0" name="WordArt 60"/>
            <p:cNvSpPr>
              <a:spLocks noChangeArrowheads="1" noChangeShapeType="1" noTextEdit="1"/>
            </p:cNvSpPr>
            <p:nvPr/>
          </p:nvSpPr>
          <p:spPr bwMode="auto">
            <a:xfrm>
              <a:off x="432" y="1464"/>
              <a:ext cx="4875" cy="400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 err="1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Формування</a:t>
              </a:r>
              <a:r>
                <a:rPr lang="ru-RU" sz="3600" kern="10" dirty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 </a:t>
              </a:r>
              <a:r>
                <a:rPr lang="ru-RU" sz="3600" kern="10" dirty="0" err="1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особистості</a:t>
              </a:r>
              <a:r>
                <a:rPr lang="ru-RU" sz="3600" kern="10" dirty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 молодого </a:t>
              </a:r>
              <a:r>
                <a:rPr lang="ru-RU" sz="3600" kern="10" dirty="0" err="1" smtClean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патріота</a:t>
              </a:r>
              <a:r>
                <a:rPr lang="ru-RU" sz="3600" kern="10" dirty="0" smtClean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 </a:t>
              </a:r>
              <a:r>
                <a:rPr lang="ru-RU" sz="3600" kern="10" dirty="0" err="1" smtClean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України</a:t>
              </a:r>
              <a:r>
                <a:rPr lang="ru-RU" sz="3600" kern="10" dirty="0" smtClean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 </a:t>
              </a:r>
              <a:endParaRPr lang="ru-RU" sz="3600" kern="10" dirty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endParaRPr>
            </a:p>
            <a:p>
              <a:pPr algn="ctr">
                <a:defRPr/>
              </a:pPr>
              <a:r>
                <a:rPr lang="ru-RU" sz="3600" kern="10" dirty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в </a:t>
              </a:r>
              <a:r>
                <a:rPr lang="ru-RU" sz="3200" kern="10" dirty="0" err="1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системі</a:t>
              </a:r>
              <a:r>
                <a:rPr lang="ru-RU" sz="3600" kern="10" dirty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 </a:t>
              </a:r>
              <a:r>
                <a:rPr lang="ru-RU" sz="3600" kern="10" dirty="0" err="1" smtClean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сім</a:t>
              </a:r>
              <a:r>
                <a:rPr lang="en-US" sz="3600" kern="10" dirty="0" smtClean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’</a:t>
              </a:r>
              <a:r>
                <a:rPr lang="uk-UA" sz="3600" kern="10" dirty="0" smtClean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ї </a:t>
              </a:r>
              <a:r>
                <a:rPr lang="ru-RU" sz="3600" kern="10" dirty="0" err="1" smtClean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і</a:t>
              </a:r>
              <a:r>
                <a:rPr lang="ru-RU" sz="3600" kern="10" dirty="0" smtClean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 </a:t>
              </a:r>
              <a:r>
                <a:rPr lang="ru-RU" sz="3600" kern="10" dirty="0" err="1" smtClean="0"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onotype Corsiva"/>
                </a:rPr>
                <a:t>школи</a:t>
              </a:r>
              <a:endParaRPr lang="ru-RU" sz="3600" kern="10" dirty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endParaRPr>
            </a:p>
          </p:txBody>
        </p:sp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9750" y="-100013"/>
            <a:ext cx="7697788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4800" b="1" dirty="0">
                <a:solidFill>
                  <a:srgbClr val="1E13F9"/>
                </a:solidFill>
                <a:latin typeface="Monotype Corsiva" pitchFamily="66" charset="0"/>
              </a:rPr>
              <a:t>Проблема, над якою працюю:</a:t>
            </a:r>
            <a:endParaRPr lang="ru-RU" sz="4800" b="1" dirty="0">
              <a:solidFill>
                <a:srgbClr val="1E13F9"/>
              </a:solidFill>
              <a:latin typeface="Monotype Corsiva" pitchFamily="66" charset="0"/>
            </a:endParaRPr>
          </a:p>
        </p:txBody>
      </p: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3429000" y="2590800"/>
            <a:ext cx="2438400" cy="2362200"/>
            <a:chOff x="288" y="960"/>
            <a:chExt cx="1152" cy="1152"/>
          </a:xfrm>
        </p:grpSpPr>
        <p:grpSp>
          <p:nvGrpSpPr>
            <p:cNvPr id="6" name="Group 52"/>
            <p:cNvGrpSpPr>
              <a:grpSpLocks/>
            </p:cNvGrpSpPr>
            <p:nvPr/>
          </p:nvGrpSpPr>
          <p:grpSpPr bwMode="auto">
            <a:xfrm>
              <a:off x="288" y="960"/>
              <a:ext cx="1152" cy="1152"/>
              <a:chOff x="288" y="960"/>
              <a:chExt cx="1152" cy="1152"/>
            </a:xfrm>
          </p:grpSpPr>
          <p:sp>
            <p:nvSpPr>
              <p:cNvPr id="8" name="AutoShape 53"/>
              <p:cNvSpPr>
                <a:spLocks noChangeArrowheads="1"/>
              </p:cNvSpPr>
              <p:nvPr/>
            </p:nvSpPr>
            <p:spPr bwMode="auto">
              <a:xfrm>
                <a:off x="576" y="960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9" name="AutoShape 54"/>
              <p:cNvSpPr>
                <a:spLocks noChangeArrowheads="1"/>
              </p:cNvSpPr>
              <p:nvPr/>
            </p:nvSpPr>
            <p:spPr bwMode="auto">
              <a:xfrm rot="4356208">
                <a:off x="864" y="1152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grpSp>
            <p:nvGrpSpPr>
              <p:cNvPr id="10" name="Group 55"/>
              <p:cNvGrpSpPr>
                <a:grpSpLocks/>
              </p:cNvGrpSpPr>
              <p:nvPr/>
            </p:nvGrpSpPr>
            <p:grpSpPr bwMode="auto">
              <a:xfrm rot="8795048">
                <a:off x="432" y="1344"/>
                <a:ext cx="864" cy="768"/>
                <a:chOff x="432" y="1344"/>
                <a:chExt cx="864" cy="768"/>
              </a:xfrm>
            </p:grpSpPr>
            <p:sp>
              <p:nvSpPr>
                <p:cNvPr id="12" name="AutoShape 56"/>
                <p:cNvSpPr>
                  <a:spLocks noChangeArrowheads="1"/>
                </p:cNvSpPr>
                <p:nvPr/>
              </p:nvSpPr>
              <p:spPr bwMode="auto">
                <a:xfrm>
                  <a:off x="432" y="134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3" name="AutoShape 57"/>
                <p:cNvSpPr>
                  <a:spLocks noChangeArrowheads="1"/>
                </p:cNvSpPr>
                <p:nvPr/>
              </p:nvSpPr>
              <p:spPr bwMode="auto">
                <a:xfrm rot="4356208">
                  <a:off x="720" y="153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sp>
            <p:nvSpPr>
              <p:cNvPr id="11" name="AutoShape 58"/>
              <p:cNvSpPr>
                <a:spLocks noChangeArrowheads="1"/>
              </p:cNvSpPr>
              <p:nvPr/>
            </p:nvSpPr>
            <p:spPr bwMode="auto">
              <a:xfrm rot="-4244850">
                <a:off x="288" y="1104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7" name="Oval 59"/>
            <p:cNvSpPr>
              <a:spLocks noChangeArrowheads="1"/>
            </p:cNvSpPr>
            <p:nvPr/>
          </p:nvSpPr>
          <p:spPr bwMode="auto">
            <a:xfrm>
              <a:off x="384" y="1104"/>
              <a:ext cx="960" cy="864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2700000" scaled="1"/>
              <a:tileRect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otype Corsiva" pitchFamily="66" charset="0"/>
                </a:rPr>
                <a:t>Моя земля – </a:t>
              </a:r>
              <a:r>
                <a:rPr lang="uk-UA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otype Corsiva" pitchFamily="66" charset="0"/>
                </a:rPr>
                <a:t>земля</a:t>
              </a:r>
              <a:r>
                <a: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otype Corsiva" pitchFamily="66" charset="0"/>
                </a:rPr>
                <a:t> моїх батьків </a:t>
              </a: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5410200" y="3276600"/>
            <a:ext cx="1828800" cy="1752600"/>
            <a:chOff x="288" y="960"/>
            <a:chExt cx="1152" cy="1152"/>
          </a:xfrm>
        </p:grpSpPr>
        <p:grpSp>
          <p:nvGrpSpPr>
            <p:cNvPr id="15" name="Group 34"/>
            <p:cNvGrpSpPr>
              <a:grpSpLocks/>
            </p:cNvGrpSpPr>
            <p:nvPr/>
          </p:nvGrpSpPr>
          <p:grpSpPr bwMode="auto">
            <a:xfrm>
              <a:off x="288" y="960"/>
              <a:ext cx="1152" cy="1152"/>
              <a:chOff x="288" y="960"/>
              <a:chExt cx="1152" cy="1152"/>
            </a:xfrm>
          </p:grpSpPr>
          <p:sp>
            <p:nvSpPr>
              <p:cNvPr id="17" name="AutoShape 35"/>
              <p:cNvSpPr>
                <a:spLocks noChangeArrowheads="1"/>
              </p:cNvSpPr>
              <p:nvPr/>
            </p:nvSpPr>
            <p:spPr bwMode="auto">
              <a:xfrm>
                <a:off x="576" y="960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18" name="AutoShape 36"/>
              <p:cNvSpPr>
                <a:spLocks noChangeArrowheads="1"/>
              </p:cNvSpPr>
              <p:nvPr/>
            </p:nvSpPr>
            <p:spPr bwMode="auto">
              <a:xfrm rot="4356208">
                <a:off x="864" y="1152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grpSp>
            <p:nvGrpSpPr>
              <p:cNvPr id="19" name="Group 37"/>
              <p:cNvGrpSpPr>
                <a:grpSpLocks/>
              </p:cNvGrpSpPr>
              <p:nvPr/>
            </p:nvGrpSpPr>
            <p:grpSpPr bwMode="auto">
              <a:xfrm rot="8795048">
                <a:off x="432" y="1344"/>
                <a:ext cx="864" cy="768"/>
                <a:chOff x="432" y="1344"/>
                <a:chExt cx="864" cy="768"/>
              </a:xfrm>
            </p:grpSpPr>
            <p:sp>
              <p:nvSpPr>
                <p:cNvPr id="21" name="AutoShape 38"/>
                <p:cNvSpPr>
                  <a:spLocks noChangeArrowheads="1"/>
                </p:cNvSpPr>
                <p:nvPr/>
              </p:nvSpPr>
              <p:spPr bwMode="auto">
                <a:xfrm>
                  <a:off x="432" y="134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2" name="AutoShape 39"/>
                <p:cNvSpPr>
                  <a:spLocks noChangeArrowheads="1"/>
                </p:cNvSpPr>
                <p:nvPr/>
              </p:nvSpPr>
              <p:spPr bwMode="auto">
                <a:xfrm rot="4356208">
                  <a:off x="720" y="153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sp>
            <p:nvSpPr>
              <p:cNvPr id="20" name="AutoShape 40"/>
              <p:cNvSpPr>
                <a:spLocks noChangeArrowheads="1"/>
              </p:cNvSpPr>
              <p:nvPr/>
            </p:nvSpPr>
            <p:spPr bwMode="auto">
              <a:xfrm rot="-4244850">
                <a:off x="288" y="1104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16" name="Oval 41"/>
            <p:cNvSpPr>
              <a:spLocks noChangeArrowheads="1"/>
            </p:cNvSpPr>
            <p:nvPr/>
          </p:nvSpPr>
          <p:spPr bwMode="auto">
            <a:xfrm>
              <a:off x="384" y="1104"/>
              <a:ext cx="960" cy="864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uk-UA" dirty="0">
                  <a:solidFill>
                    <a:srgbClr val="002060"/>
                  </a:solidFill>
                  <a:latin typeface="Monotype Corsiva" pitchFamily="66" charset="0"/>
                </a:rPr>
                <a:t>Шкільний літопис</a:t>
              </a:r>
              <a:endParaRPr lang="ru-RU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23" name="Group 15"/>
          <p:cNvGrpSpPr>
            <a:grpSpLocks/>
          </p:cNvGrpSpPr>
          <p:nvPr/>
        </p:nvGrpSpPr>
        <p:grpSpPr bwMode="auto">
          <a:xfrm>
            <a:off x="2051720" y="3068960"/>
            <a:ext cx="1828800" cy="1828800"/>
            <a:chOff x="288" y="960"/>
            <a:chExt cx="1152" cy="1152"/>
          </a:xfrm>
        </p:grpSpPr>
        <p:grpSp>
          <p:nvGrpSpPr>
            <p:cNvPr id="24" name="Group 16"/>
            <p:cNvGrpSpPr>
              <a:grpSpLocks/>
            </p:cNvGrpSpPr>
            <p:nvPr/>
          </p:nvGrpSpPr>
          <p:grpSpPr bwMode="auto">
            <a:xfrm>
              <a:off x="288" y="960"/>
              <a:ext cx="1152" cy="1152"/>
              <a:chOff x="288" y="960"/>
              <a:chExt cx="1152" cy="1152"/>
            </a:xfrm>
          </p:grpSpPr>
          <p:sp>
            <p:nvSpPr>
              <p:cNvPr id="26" name="AutoShape 17"/>
              <p:cNvSpPr>
                <a:spLocks noChangeArrowheads="1"/>
              </p:cNvSpPr>
              <p:nvPr/>
            </p:nvSpPr>
            <p:spPr bwMode="auto">
              <a:xfrm>
                <a:off x="576" y="960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7" name="AutoShape 18"/>
              <p:cNvSpPr>
                <a:spLocks noChangeArrowheads="1"/>
              </p:cNvSpPr>
              <p:nvPr/>
            </p:nvSpPr>
            <p:spPr bwMode="auto">
              <a:xfrm rot="4356208">
                <a:off x="864" y="1152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grpSp>
            <p:nvGrpSpPr>
              <p:cNvPr id="28" name="Group 19"/>
              <p:cNvGrpSpPr>
                <a:grpSpLocks/>
              </p:cNvGrpSpPr>
              <p:nvPr/>
            </p:nvGrpSpPr>
            <p:grpSpPr bwMode="auto">
              <a:xfrm rot="8795048">
                <a:off x="432" y="1344"/>
                <a:ext cx="864" cy="768"/>
                <a:chOff x="432" y="1344"/>
                <a:chExt cx="864" cy="768"/>
              </a:xfrm>
            </p:grpSpPr>
            <p:sp>
              <p:nvSpPr>
                <p:cNvPr id="30" name="AutoShape 20"/>
                <p:cNvSpPr>
                  <a:spLocks noChangeArrowheads="1"/>
                </p:cNvSpPr>
                <p:nvPr/>
              </p:nvSpPr>
              <p:spPr bwMode="auto">
                <a:xfrm>
                  <a:off x="432" y="134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31" name="AutoShape 21"/>
                <p:cNvSpPr>
                  <a:spLocks noChangeArrowheads="1"/>
                </p:cNvSpPr>
                <p:nvPr/>
              </p:nvSpPr>
              <p:spPr bwMode="auto">
                <a:xfrm rot="4356208">
                  <a:off x="720" y="153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sp>
            <p:nvSpPr>
              <p:cNvPr id="29" name="AutoShape 22"/>
              <p:cNvSpPr>
                <a:spLocks noChangeArrowheads="1"/>
              </p:cNvSpPr>
              <p:nvPr/>
            </p:nvSpPr>
            <p:spPr bwMode="auto">
              <a:xfrm rot="-4244850">
                <a:off x="288" y="1104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384" y="1104"/>
              <a:ext cx="960" cy="864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dirty="0" err="1" smtClean="0">
                  <a:solidFill>
                    <a:srgbClr val="002060"/>
                  </a:solidFill>
                  <a:latin typeface="Monotype Corsiva" pitchFamily="66" charset="0"/>
                </a:rPr>
                <a:t>Мої</a:t>
              </a:r>
              <a:r>
                <a:rPr lang="ru-RU" dirty="0" smtClean="0">
                  <a:solidFill>
                    <a:srgbClr val="002060"/>
                  </a:solidFill>
                  <a:latin typeface="Monotype Corsiva" pitchFamily="66" charset="0"/>
                </a:rPr>
                <a:t> </a:t>
              </a:r>
              <a:r>
                <a:rPr lang="ru-RU" dirty="0" err="1" smtClean="0">
                  <a:solidFill>
                    <a:srgbClr val="002060"/>
                  </a:solidFill>
                  <a:latin typeface="Monotype Corsiva" pitchFamily="66" charset="0"/>
                </a:rPr>
                <a:t>родинні</a:t>
              </a:r>
              <a:r>
                <a:rPr lang="ru-RU" dirty="0" smtClean="0">
                  <a:solidFill>
                    <a:srgbClr val="002060"/>
                  </a:solidFill>
                  <a:latin typeface="Monotype Corsiva" pitchFamily="66" charset="0"/>
                </a:rPr>
                <a:t> обереги </a:t>
              </a:r>
              <a:endParaRPr lang="ru-RU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32" name="Group 14"/>
          <p:cNvGrpSpPr>
            <a:grpSpLocks/>
          </p:cNvGrpSpPr>
          <p:nvPr/>
        </p:nvGrpSpPr>
        <p:grpSpPr bwMode="auto">
          <a:xfrm>
            <a:off x="762000" y="3962400"/>
            <a:ext cx="1828800" cy="1828800"/>
            <a:chOff x="288" y="960"/>
            <a:chExt cx="1152" cy="1152"/>
          </a:xfrm>
        </p:grpSpPr>
        <p:grpSp>
          <p:nvGrpSpPr>
            <p:cNvPr id="33" name="Group 13"/>
            <p:cNvGrpSpPr>
              <a:grpSpLocks/>
            </p:cNvGrpSpPr>
            <p:nvPr/>
          </p:nvGrpSpPr>
          <p:grpSpPr bwMode="auto">
            <a:xfrm>
              <a:off x="288" y="960"/>
              <a:ext cx="1152" cy="1152"/>
              <a:chOff x="288" y="960"/>
              <a:chExt cx="1152" cy="1152"/>
            </a:xfrm>
          </p:grpSpPr>
          <p:sp>
            <p:nvSpPr>
              <p:cNvPr id="35" name="AutoShape 7"/>
              <p:cNvSpPr>
                <a:spLocks noChangeArrowheads="1"/>
              </p:cNvSpPr>
              <p:nvPr/>
            </p:nvSpPr>
            <p:spPr bwMode="auto">
              <a:xfrm>
                <a:off x="576" y="960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6" name="AutoShape 8"/>
              <p:cNvSpPr>
                <a:spLocks noChangeArrowheads="1"/>
              </p:cNvSpPr>
              <p:nvPr/>
            </p:nvSpPr>
            <p:spPr bwMode="auto">
              <a:xfrm rot="4356208">
                <a:off x="864" y="1152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grpSp>
            <p:nvGrpSpPr>
              <p:cNvPr id="37" name="Group 11"/>
              <p:cNvGrpSpPr>
                <a:grpSpLocks/>
              </p:cNvGrpSpPr>
              <p:nvPr/>
            </p:nvGrpSpPr>
            <p:grpSpPr bwMode="auto">
              <a:xfrm rot="8795048">
                <a:off x="432" y="1344"/>
                <a:ext cx="864" cy="768"/>
                <a:chOff x="432" y="1344"/>
                <a:chExt cx="864" cy="768"/>
              </a:xfrm>
            </p:grpSpPr>
            <p:sp>
              <p:nvSpPr>
                <p:cNvPr id="39" name="AutoShape 9"/>
                <p:cNvSpPr>
                  <a:spLocks noChangeArrowheads="1"/>
                </p:cNvSpPr>
                <p:nvPr/>
              </p:nvSpPr>
              <p:spPr bwMode="auto">
                <a:xfrm>
                  <a:off x="432" y="134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40" name="AutoShape 10"/>
                <p:cNvSpPr>
                  <a:spLocks noChangeArrowheads="1"/>
                </p:cNvSpPr>
                <p:nvPr/>
              </p:nvSpPr>
              <p:spPr bwMode="auto">
                <a:xfrm rot="4356208">
                  <a:off x="720" y="153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sp>
            <p:nvSpPr>
              <p:cNvPr id="38" name="AutoShape 12"/>
              <p:cNvSpPr>
                <a:spLocks noChangeArrowheads="1"/>
              </p:cNvSpPr>
              <p:nvPr/>
            </p:nvSpPr>
            <p:spPr bwMode="auto">
              <a:xfrm rot="-4244850">
                <a:off x="288" y="1104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34" name="Oval 5"/>
            <p:cNvSpPr>
              <a:spLocks noChangeArrowheads="1"/>
            </p:cNvSpPr>
            <p:nvPr/>
          </p:nvSpPr>
          <p:spPr bwMode="auto">
            <a:xfrm>
              <a:off x="384" y="1104"/>
              <a:ext cx="960" cy="864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uk-UA" dirty="0">
                  <a:solidFill>
                    <a:srgbClr val="002060"/>
                  </a:solidFill>
                  <a:latin typeface="Monotype Corsiva" pitchFamily="66" charset="0"/>
                </a:rPr>
                <a:t>Мій рідний край - легенда</a:t>
              </a:r>
              <a:endParaRPr lang="ru-RU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41" name="Group 24"/>
          <p:cNvGrpSpPr>
            <a:grpSpLocks/>
          </p:cNvGrpSpPr>
          <p:nvPr/>
        </p:nvGrpSpPr>
        <p:grpSpPr bwMode="auto">
          <a:xfrm>
            <a:off x="6629400" y="4038600"/>
            <a:ext cx="1676400" cy="1752600"/>
            <a:chOff x="288" y="960"/>
            <a:chExt cx="1152" cy="1152"/>
          </a:xfrm>
        </p:grpSpPr>
        <p:grpSp>
          <p:nvGrpSpPr>
            <p:cNvPr id="42" name="Group 25"/>
            <p:cNvGrpSpPr>
              <a:grpSpLocks/>
            </p:cNvGrpSpPr>
            <p:nvPr/>
          </p:nvGrpSpPr>
          <p:grpSpPr bwMode="auto">
            <a:xfrm>
              <a:off x="288" y="960"/>
              <a:ext cx="1152" cy="1152"/>
              <a:chOff x="288" y="960"/>
              <a:chExt cx="1152" cy="1152"/>
            </a:xfrm>
          </p:grpSpPr>
          <p:sp>
            <p:nvSpPr>
              <p:cNvPr id="44" name="AutoShape 26"/>
              <p:cNvSpPr>
                <a:spLocks noChangeArrowheads="1"/>
              </p:cNvSpPr>
              <p:nvPr/>
            </p:nvSpPr>
            <p:spPr bwMode="auto">
              <a:xfrm>
                <a:off x="576" y="960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45" name="AutoShape 27"/>
              <p:cNvSpPr>
                <a:spLocks noChangeArrowheads="1"/>
              </p:cNvSpPr>
              <p:nvPr/>
            </p:nvSpPr>
            <p:spPr bwMode="auto">
              <a:xfrm rot="4356208">
                <a:off x="864" y="1152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grpSp>
            <p:nvGrpSpPr>
              <p:cNvPr id="46" name="Group 28"/>
              <p:cNvGrpSpPr>
                <a:grpSpLocks/>
              </p:cNvGrpSpPr>
              <p:nvPr/>
            </p:nvGrpSpPr>
            <p:grpSpPr bwMode="auto">
              <a:xfrm rot="8795048">
                <a:off x="432" y="1344"/>
                <a:ext cx="864" cy="768"/>
                <a:chOff x="432" y="1344"/>
                <a:chExt cx="864" cy="768"/>
              </a:xfrm>
            </p:grpSpPr>
            <p:sp>
              <p:nvSpPr>
                <p:cNvPr id="48" name="AutoShape 29"/>
                <p:cNvSpPr>
                  <a:spLocks noChangeArrowheads="1"/>
                </p:cNvSpPr>
                <p:nvPr/>
              </p:nvSpPr>
              <p:spPr bwMode="auto">
                <a:xfrm>
                  <a:off x="432" y="134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49" name="AutoShape 30"/>
                <p:cNvSpPr>
                  <a:spLocks noChangeArrowheads="1"/>
                </p:cNvSpPr>
                <p:nvPr/>
              </p:nvSpPr>
              <p:spPr bwMode="auto">
                <a:xfrm rot="4356208">
                  <a:off x="720" y="153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sp>
            <p:nvSpPr>
              <p:cNvPr id="47" name="AutoShape 31"/>
              <p:cNvSpPr>
                <a:spLocks noChangeArrowheads="1"/>
              </p:cNvSpPr>
              <p:nvPr/>
            </p:nvSpPr>
            <p:spPr bwMode="auto">
              <a:xfrm rot="-4244850">
                <a:off x="288" y="1104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384" y="1104"/>
              <a:ext cx="960" cy="864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uk-UA" dirty="0">
                  <a:solidFill>
                    <a:srgbClr val="002060"/>
                  </a:solidFill>
                  <a:latin typeface="Monotype Corsiva" pitchFamily="66" charset="0"/>
                </a:rPr>
                <a:t>Здорові діти – здорова нація</a:t>
              </a:r>
              <a:endParaRPr lang="ru-RU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50" name="Group 42"/>
          <p:cNvGrpSpPr>
            <a:grpSpLocks/>
          </p:cNvGrpSpPr>
          <p:nvPr/>
        </p:nvGrpSpPr>
        <p:grpSpPr bwMode="auto">
          <a:xfrm>
            <a:off x="2743200" y="4419600"/>
            <a:ext cx="1828800" cy="1828800"/>
            <a:chOff x="288" y="960"/>
            <a:chExt cx="1152" cy="1152"/>
          </a:xfrm>
        </p:grpSpPr>
        <p:grpSp>
          <p:nvGrpSpPr>
            <p:cNvPr id="51" name="Group 43"/>
            <p:cNvGrpSpPr>
              <a:grpSpLocks/>
            </p:cNvGrpSpPr>
            <p:nvPr/>
          </p:nvGrpSpPr>
          <p:grpSpPr bwMode="auto">
            <a:xfrm>
              <a:off x="288" y="960"/>
              <a:ext cx="1152" cy="1152"/>
              <a:chOff x="288" y="960"/>
              <a:chExt cx="1152" cy="1152"/>
            </a:xfrm>
          </p:grpSpPr>
          <p:sp>
            <p:nvSpPr>
              <p:cNvPr id="53" name="AutoShape 44"/>
              <p:cNvSpPr>
                <a:spLocks noChangeArrowheads="1"/>
              </p:cNvSpPr>
              <p:nvPr/>
            </p:nvSpPr>
            <p:spPr bwMode="auto">
              <a:xfrm>
                <a:off x="576" y="960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54" name="AutoShape 45"/>
              <p:cNvSpPr>
                <a:spLocks noChangeArrowheads="1"/>
              </p:cNvSpPr>
              <p:nvPr/>
            </p:nvSpPr>
            <p:spPr bwMode="auto">
              <a:xfrm rot="4356208">
                <a:off x="864" y="1152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grpSp>
            <p:nvGrpSpPr>
              <p:cNvPr id="55" name="Group 46"/>
              <p:cNvGrpSpPr>
                <a:grpSpLocks/>
              </p:cNvGrpSpPr>
              <p:nvPr/>
            </p:nvGrpSpPr>
            <p:grpSpPr bwMode="auto">
              <a:xfrm rot="8795048">
                <a:off x="432" y="1344"/>
                <a:ext cx="864" cy="768"/>
                <a:chOff x="432" y="1344"/>
                <a:chExt cx="864" cy="768"/>
              </a:xfrm>
            </p:grpSpPr>
            <p:sp>
              <p:nvSpPr>
                <p:cNvPr id="57" name="AutoShape 47"/>
                <p:cNvSpPr>
                  <a:spLocks noChangeArrowheads="1"/>
                </p:cNvSpPr>
                <p:nvPr/>
              </p:nvSpPr>
              <p:spPr bwMode="auto">
                <a:xfrm>
                  <a:off x="432" y="134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58" name="AutoShape 48"/>
                <p:cNvSpPr>
                  <a:spLocks noChangeArrowheads="1"/>
                </p:cNvSpPr>
                <p:nvPr/>
              </p:nvSpPr>
              <p:spPr bwMode="auto">
                <a:xfrm rot="4356208">
                  <a:off x="720" y="153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sp>
            <p:nvSpPr>
              <p:cNvPr id="56" name="AutoShape 49"/>
              <p:cNvSpPr>
                <a:spLocks noChangeArrowheads="1"/>
              </p:cNvSpPr>
              <p:nvPr/>
            </p:nvSpPr>
            <p:spPr bwMode="auto">
              <a:xfrm rot="-4244850">
                <a:off x="288" y="1104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52" name="Oval 50"/>
            <p:cNvSpPr>
              <a:spLocks noChangeArrowheads="1"/>
            </p:cNvSpPr>
            <p:nvPr/>
          </p:nvSpPr>
          <p:spPr bwMode="auto">
            <a:xfrm>
              <a:off x="384" y="1104"/>
              <a:ext cx="960" cy="864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59" name="Group 63"/>
          <p:cNvGrpSpPr>
            <a:grpSpLocks/>
          </p:cNvGrpSpPr>
          <p:nvPr/>
        </p:nvGrpSpPr>
        <p:grpSpPr bwMode="auto">
          <a:xfrm>
            <a:off x="4495800" y="4495800"/>
            <a:ext cx="1828800" cy="1828800"/>
            <a:chOff x="288" y="960"/>
            <a:chExt cx="1152" cy="1152"/>
          </a:xfrm>
        </p:grpSpPr>
        <p:grpSp>
          <p:nvGrpSpPr>
            <p:cNvPr id="60" name="Group 64"/>
            <p:cNvGrpSpPr>
              <a:grpSpLocks/>
            </p:cNvGrpSpPr>
            <p:nvPr/>
          </p:nvGrpSpPr>
          <p:grpSpPr bwMode="auto">
            <a:xfrm>
              <a:off x="288" y="960"/>
              <a:ext cx="1152" cy="1152"/>
              <a:chOff x="288" y="960"/>
              <a:chExt cx="1152" cy="1152"/>
            </a:xfrm>
          </p:grpSpPr>
          <p:sp>
            <p:nvSpPr>
              <p:cNvPr id="62" name="AutoShape 65"/>
              <p:cNvSpPr>
                <a:spLocks noChangeArrowheads="1"/>
              </p:cNvSpPr>
              <p:nvPr/>
            </p:nvSpPr>
            <p:spPr bwMode="auto">
              <a:xfrm>
                <a:off x="576" y="960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63" name="AutoShape 66"/>
              <p:cNvSpPr>
                <a:spLocks noChangeArrowheads="1"/>
              </p:cNvSpPr>
              <p:nvPr/>
            </p:nvSpPr>
            <p:spPr bwMode="auto">
              <a:xfrm rot="4356208">
                <a:off x="864" y="1152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  <p:grpSp>
            <p:nvGrpSpPr>
              <p:cNvPr id="64" name="Group 67"/>
              <p:cNvGrpSpPr>
                <a:grpSpLocks/>
              </p:cNvGrpSpPr>
              <p:nvPr/>
            </p:nvGrpSpPr>
            <p:grpSpPr bwMode="auto">
              <a:xfrm rot="8795048">
                <a:off x="432" y="1344"/>
                <a:ext cx="864" cy="768"/>
                <a:chOff x="432" y="1344"/>
                <a:chExt cx="864" cy="768"/>
              </a:xfrm>
            </p:grpSpPr>
            <p:sp>
              <p:nvSpPr>
                <p:cNvPr id="66" name="AutoShape 68"/>
                <p:cNvSpPr>
                  <a:spLocks noChangeArrowheads="1"/>
                </p:cNvSpPr>
                <p:nvPr/>
              </p:nvSpPr>
              <p:spPr bwMode="auto">
                <a:xfrm>
                  <a:off x="432" y="134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67" name="AutoShape 69"/>
                <p:cNvSpPr>
                  <a:spLocks noChangeArrowheads="1"/>
                </p:cNvSpPr>
                <p:nvPr/>
              </p:nvSpPr>
              <p:spPr bwMode="auto">
                <a:xfrm rot="4356208">
                  <a:off x="720" y="153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88 h 21600"/>
                    <a:gd name="T14" fmla="*/ 16575 w 21600"/>
                    <a:gd name="T15" fmla="*/ 1368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sp>
            <p:nvSpPr>
              <p:cNvPr id="65" name="AutoShape 70"/>
              <p:cNvSpPr>
                <a:spLocks noChangeArrowheads="1"/>
              </p:cNvSpPr>
              <p:nvPr/>
            </p:nvSpPr>
            <p:spPr bwMode="auto">
              <a:xfrm rot="-4244850">
                <a:off x="288" y="1104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88 h 21600"/>
                  <a:gd name="T14" fmla="*/ 16575 w 21600"/>
                  <a:gd name="T15" fmla="*/ 13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61" name="Oval 71"/>
            <p:cNvSpPr>
              <a:spLocks noChangeArrowheads="1"/>
            </p:cNvSpPr>
            <p:nvPr/>
          </p:nvSpPr>
          <p:spPr bwMode="auto">
            <a:xfrm>
              <a:off x="384" y="1104"/>
              <a:ext cx="960" cy="864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2987824" y="5013176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Сторінками історії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788024" y="5085184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Земля – наш спільний дім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50000">
              <a:schemeClr val="accent5">
                <a:lumMod val="20000"/>
                <a:lumOff val="8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2276872"/>
            <a:ext cx="7272808" cy="18722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err="1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Принципи</a:t>
            </a:r>
            <a:r>
              <a:rPr lang="ru-RU" sz="5400" b="1" spc="1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spc="150" dirty="0" err="1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патріотичного</a:t>
            </a:r>
            <a:r>
              <a:rPr lang="ru-RU" sz="5400" b="1" spc="1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spc="150" dirty="0" err="1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виховання</a:t>
            </a:r>
            <a:endParaRPr lang="ru-RU" sz="5400" b="1" spc="1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971600" y="3789040"/>
            <a:ext cx="576064" cy="79208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Багетная рамка 13"/>
          <p:cNvSpPr/>
          <p:nvPr/>
        </p:nvSpPr>
        <p:spPr>
          <a:xfrm>
            <a:off x="0" y="4725144"/>
            <a:ext cx="2843808" cy="1008112"/>
          </a:xfrm>
          <a:prstGeom prst="bevel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4869160"/>
            <a:ext cx="28850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Єдність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національного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загальнолюдського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987824" y="4149080"/>
            <a:ext cx="144016" cy="158417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Багетная рамка 17"/>
          <p:cNvSpPr/>
          <p:nvPr/>
        </p:nvSpPr>
        <p:spPr>
          <a:xfrm>
            <a:off x="971600" y="5849888"/>
            <a:ext cx="2664296" cy="1008112"/>
          </a:xfrm>
          <a:prstGeom prst="bevel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71600" y="5949280"/>
            <a:ext cx="2666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uk-UA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риродовідповідність</a:t>
            </a:r>
            <a:endParaRPr lang="uk-UA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виховання</a:t>
            </a:r>
            <a:endParaRPr lang="uk-UA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4860032" y="3933056"/>
            <a:ext cx="0" cy="86409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Багетная рамка 22"/>
          <p:cNvSpPr/>
          <p:nvPr/>
        </p:nvSpPr>
        <p:spPr>
          <a:xfrm>
            <a:off x="3563888" y="4869160"/>
            <a:ext cx="2664296" cy="936104"/>
          </a:xfrm>
          <a:prstGeom prst="bevel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угольник 25"/>
          <p:cNvSpPr/>
          <p:nvPr/>
        </p:nvSpPr>
        <p:spPr>
          <a:xfrm>
            <a:off x="3635896" y="5013176"/>
            <a:ext cx="26709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Культуровідповідність</a:t>
            </a:r>
            <a:endParaRPr lang="ru-RU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виховання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6372200" y="3861048"/>
            <a:ext cx="0" cy="158417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Багетная рамка 33"/>
          <p:cNvSpPr/>
          <p:nvPr/>
        </p:nvSpPr>
        <p:spPr>
          <a:xfrm>
            <a:off x="4860032" y="5805264"/>
            <a:ext cx="3168352" cy="1052736"/>
          </a:xfrm>
          <a:prstGeom prst="bevel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Прямоугольник 34"/>
          <p:cNvSpPr/>
          <p:nvPr/>
        </p:nvSpPr>
        <p:spPr>
          <a:xfrm>
            <a:off x="4775267" y="5934670"/>
            <a:ext cx="3357009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Активність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,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самодіяльність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і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творча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ініціатива</a:t>
            </a:r>
            <a:endParaRPr lang="ru-RU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7740352" y="3717032"/>
            <a:ext cx="504056" cy="100811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Багетная рамка 38"/>
          <p:cNvSpPr/>
          <p:nvPr/>
        </p:nvSpPr>
        <p:spPr>
          <a:xfrm>
            <a:off x="6948264" y="4797152"/>
            <a:ext cx="2051720" cy="1008112"/>
          </a:xfrm>
          <a:prstGeom prst="bevel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Прямоугольник 39"/>
          <p:cNvSpPr/>
          <p:nvPr/>
        </p:nvSpPr>
        <p:spPr>
          <a:xfrm>
            <a:off x="6948264" y="4869160"/>
            <a:ext cx="20654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Демократизація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виховання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flipH="1" flipV="1">
            <a:off x="971600" y="1052736"/>
            <a:ext cx="504056" cy="144016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Багетная рамка 42"/>
          <p:cNvSpPr/>
          <p:nvPr/>
        </p:nvSpPr>
        <p:spPr>
          <a:xfrm>
            <a:off x="0" y="0"/>
            <a:ext cx="1691680" cy="908720"/>
          </a:xfrm>
          <a:prstGeom prst="bevel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Прямоугольник 43"/>
          <p:cNvSpPr/>
          <p:nvPr/>
        </p:nvSpPr>
        <p:spPr>
          <a:xfrm>
            <a:off x="0" y="116632"/>
            <a:ext cx="15433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Гуманізація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виховання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flipH="1" flipV="1">
            <a:off x="2843808" y="2204864"/>
            <a:ext cx="360040" cy="64807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Багетная рамка 48"/>
          <p:cNvSpPr/>
          <p:nvPr/>
        </p:nvSpPr>
        <p:spPr>
          <a:xfrm>
            <a:off x="1475656" y="1052736"/>
            <a:ext cx="2592288" cy="1124744"/>
          </a:xfrm>
          <a:prstGeom prst="bevel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Прямоугольник 49"/>
          <p:cNvSpPr/>
          <p:nvPr/>
        </p:nvSpPr>
        <p:spPr>
          <a:xfrm>
            <a:off x="1403648" y="1196752"/>
            <a:ext cx="26906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Безперервність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і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наступність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виховання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flipH="1" flipV="1">
            <a:off x="4355976" y="1196752"/>
            <a:ext cx="360040" cy="158417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Багетная рамка 53"/>
          <p:cNvSpPr/>
          <p:nvPr/>
        </p:nvSpPr>
        <p:spPr>
          <a:xfrm>
            <a:off x="3491880" y="0"/>
            <a:ext cx="2160240" cy="1052736"/>
          </a:xfrm>
          <a:prstGeom prst="bevel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Прямоугольник 54"/>
          <p:cNvSpPr/>
          <p:nvPr/>
        </p:nvSpPr>
        <p:spPr>
          <a:xfrm>
            <a:off x="3491880" y="188640"/>
            <a:ext cx="21675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Єдність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начання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і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виховання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 flipV="1">
            <a:off x="6084168" y="2132856"/>
            <a:ext cx="72008" cy="79208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Багетная рамка 68"/>
          <p:cNvSpPr/>
          <p:nvPr/>
        </p:nvSpPr>
        <p:spPr>
          <a:xfrm>
            <a:off x="4572000" y="1052736"/>
            <a:ext cx="3096344" cy="1080120"/>
          </a:xfrm>
          <a:prstGeom prst="bevel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Прямоугольник 71"/>
          <p:cNvSpPr/>
          <p:nvPr/>
        </p:nvSpPr>
        <p:spPr>
          <a:xfrm>
            <a:off x="4644008" y="1268760"/>
            <a:ext cx="31468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Диференціація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та </a:t>
            </a:r>
          </a:p>
          <a:p>
            <a:pPr algn="ctr"/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індивідуалізаці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виховання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75" name="Прямая со стрелкой 74"/>
          <p:cNvCxnSpPr/>
          <p:nvPr/>
        </p:nvCxnSpPr>
        <p:spPr>
          <a:xfrm flipV="1">
            <a:off x="7524328" y="1196752"/>
            <a:ext cx="504056" cy="158417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Багетная рамка 76"/>
          <p:cNvSpPr/>
          <p:nvPr/>
        </p:nvSpPr>
        <p:spPr>
          <a:xfrm>
            <a:off x="6156176" y="0"/>
            <a:ext cx="2987824" cy="1052736"/>
          </a:xfrm>
          <a:prstGeom prst="bevel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угольник 78"/>
          <p:cNvSpPr/>
          <p:nvPr/>
        </p:nvSpPr>
        <p:spPr>
          <a:xfrm>
            <a:off x="6071140" y="188640"/>
            <a:ext cx="3078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Гармонізація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родинного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і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суспільного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виховання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/>
      <p:bldP spid="18" grpId="0" animBg="1"/>
      <p:bldP spid="19" grpId="0"/>
      <p:bldP spid="23" grpId="0" animBg="1"/>
      <p:bldP spid="26" grpId="0"/>
      <p:bldP spid="34" grpId="0" animBg="1"/>
      <p:bldP spid="35" grpId="0"/>
      <p:bldP spid="39" grpId="0" animBg="1"/>
      <p:bldP spid="40" grpId="0"/>
      <p:bldP spid="43" grpId="0" animBg="1"/>
      <p:bldP spid="44" grpId="0"/>
      <p:bldP spid="49" grpId="0" animBg="1"/>
      <p:bldP spid="50" grpId="0"/>
      <p:bldP spid="54" grpId="0" animBg="1"/>
      <p:bldP spid="55" grpId="0"/>
      <p:bldP spid="69" grpId="0" animBg="1"/>
      <p:bldP spid="72" grpId="0"/>
      <p:bldP spid="77" grpId="0" animBg="1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68052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uk-UA" dirty="0" smtClean="0"/>
              <a:t>формування національної  свідомості, патріотизму, людської гідності, любові до рідної землі, родини, свого народу, бажання працювати задля розквіту держави, готовності її захищати;</a:t>
            </a:r>
          </a:p>
          <a:p>
            <a:pPr lvl="0"/>
            <a:r>
              <a:rPr lang="uk-UA" dirty="0" smtClean="0"/>
              <a:t>вивчення історії, звичаїв, фольклору, краєзнавства;</a:t>
            </a:r>
          </a:p>
          <a:p>
            <a:pPr lvl="0"/>
            <a:r>
              <a:rPr lang="uk-UA" dirty="0" smtClean="0"/>
              <a:t>виховання правової культури:  поваги до Конституції, законодавства України, державної символіки, знання та дотримання законів;</a:t>
            </a:r>
          </a:p>
          <a:p>
            <a:pPr lvl="0"/>
            <a:r>
              <a:rPr lang="uk-UA" dirty="0" smtClean="0"/>
              <a:t>забезпечення духовної єдності поколінь, виховання поваги до батьків, старших, культури та історії рідного народу;</a:t>
            </a:r>
          </a:p>
          <a:p>
            <a:pPr lvl="0"/>
            <a:r>
              <a:rPr lang="uk-UA" dirty="0" smtClean="0"/>
              <a:t>формування мовної культури, оволодіння і вживання української мови;</a:t>
            </a:r>
          </a:p>
          <a:p>
            <a:pPr lvl="0"/>
            <a:r>
              <a:rPr lang="uk-UA" dirty="0" smtClean="0"/>
              <a:t>утвердження принципів  загальнолюдської моралі: правди,справедливості, милосердя, патріотизму, доброти.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84597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Завдання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патріотичного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виховання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2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1.9|1.7|1.2|0.9|0.9|0.4|0.6|0.7|0.4|0.7|1.8|0.7|0.7|0.7|0.9|0.7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|0.5|0.3|0.6|0.3|0.8|2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1504</TotalTime>
  <Words>861</Words>
  <Application>Microsoft Office PowerPoint</Application>
  <PresentationFormat>Экран (4:3)</PresentationFormat>
  <Paragraphs>201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               Росте людина… Її життя                          розпочинається світанком душі   –  дитинством. Назавжди залишається воно в пам’яті як  потаємне і світле. Я, як класний керівник, як вихователь,  як людина, хочу зробити так, щоб світлого в житті моїх  дітей було більше. Саме тому виховую своїх дітей за  досить                  простими, але вічними принципами моралі: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268</cp:revision>
  <cp:lastPrinted>2012-10-29T10:58:56Z</cp:lastPrinted>
  <dcterms:created xsi:type="dcterms:W3CDTF">2012-02-10T18:50:51Z</dcterms:created>
  <dcterms:modified xsi:type="dcterms:W3CDTF">2012-10-31T18:10:52Z</dcterms:modified>
</cp:coreProperties>
</file>