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40"/>
  </p:notesMasterIdLst>
  <p:sldIdLst>
    <p:sldId id="261" r:id="rId3"/>
    <p:sldId id="262" r:id="rId4"/>
    <p:sldId id="263" r:id="rId5"/>
    <p:sldId id="286" r:id="rId6"/>
    <p:sldId id="269" r:id="rId7"/>
    <p:sldId id="265" r:id="rId8"/>
    <p:sldId id="266" r:id="rId9"/>
    <p:sldId id="267" r:id="rId10"/>
    <p:sldId id="260" r:id="rId11"/>
    <p:sldId id="272" r:id="rId12"/>
    <p:sldId id="270" r:id="rId13"/>
    <p:sldId id="274" r:id="rId14"/>
    <p:sldId id="268" r:id="rId15"/>
    <p:sldId id="275" r:id="rId16"/>
    <p:sldId id="276" r:id="rId17"/>
    <p:sldId id="277" r:id="rId18"/>
    <p:sldId id="278" r:id="rId19"/>
    <p:sldId id="280" r:id="rId20"/>
    <p:sldId id="279" r:id="rId21"/>
    <p:sldId id="281" r:id="rId22"/>
    <p:sldId id="282" r:id="rId23"/>
    <p:sldId id="285" r:id="rId24"/>
    <p:sldId id="284" r:id="rId25"/>
    <p:sldId id="288" r:id="rId26"/>
    <p:sldId id="289" r:id="rId27"/>
    <p:sldId id="296" r:id="rId28"/>
    <p:sldId id="298" r:id="rId29"/>
    <p:sldId id="297" r:id="rId30"/>
    <p:sldId id="299" r:id="rId31"/>
    <p:sldId id="300" r:id="rId32"/>
    <p:sldId id="301" r:id="rId33"/>
    <p:sldId id="302" r:id="rId34"/>
    <p:sldId id="303" r:id="rId35"/>
    <p:sldId id="305" r:id="rId36"/>
    <p:sldId id="304" r:id="rId37"/>
    <p:sldId id="283" r:id="rId38"/>
    <p:sldId id="27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8DA3C-2817-436F-94FD-459AAF4F241C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F9D6F-5C6D-47A9-B9BB-72ED2A96B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F9D6F-5C6D-47A9-B9BB-72ED2A96B001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AD1C-867B-4183-A230-F26D41DEF4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BDC8-DFDD-4CFF-9468-D8F77896F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AD1C-867B-4183-A230-F26D41DEF4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BDC8-DFDD-4CFF-9468-D8F77896F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AD1C-867B-4183-A230-F26D41DEF4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BDC8-DFDD-4CFF-9468-D8F77896F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AD1C-867B-4183-A230-F26D41DEF4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BDC8-DFDD-4CFF-9468-D8F77896F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AD1C-867B-4183-A230-F26D41DEF4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BDC8-DFDD-4CFF-9468-D8F77896F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AD1C-867B-4183-A230-F26D41DEF4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BDC8-DFDD-4CFF-9468-D8F77896F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AD1C-867B-4183-A230-F26D41DEF4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BDC8-DFDD-4CFF-9468-D8F77896F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AD1C-867B-4183-A230-F26D41DEF4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BDC8-DFDD-4CFF-9468-D8F77896F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AD1C-867B-4183-A230-F26D41DEF4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BDC8-DFDD-4CFF-9468-D8F77896F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AD1C-867B-4183-A230-F26D41DEF4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BDC8-DFDD-4CFF-9468-D8F77896F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AD1C-867B-4183-A230-F26D41DEF4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BDC8-DFDD-4CFF-9468-D8F77896F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AD1C-867B-4183-A230-F26D41DEF4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BDC8-DFDD-4CFF-9468-D8F77896F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AD1C-867B-4183-A230-F26D41DEF4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BDC8-DFDD-4CFF-9468-D8F77896F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AD1C-867B-4183-A230-F26D41DEF4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BDC8-DFDD-4CFF-9468-D8F77896F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AD1C-867B-4183-A230-F26D41DEF4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BDC8-DFDD-4CFF-9468-D8F77896F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AD1C-867B-4183-A230-F26D41DEF4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BDC8-DFDD-4CFF-9468-D8F77896F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AD1C-867B-4183-A230-F26D41DEF4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BDC8-DFDD-4CFF-9468-D8F77896F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AD1C-867B-4183-A230-F26D41DEF4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BDC8-DFDD-4CFF-9468-D8F77896F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AD1C-867B-4183-A230-F26D41DEF4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BDC8-DFDD-4CFF-9468-D8F77896F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AD1C-867B-4183-A230-F26D41DEF4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BDC8-DFDD-4CFF-9468-D8F77896F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AD1C-867B-4183-A230-F26D41DEF4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BDC8-DFDD-4CFF-9468-D8F77896F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AD1C-867B-4183-A230-F26D41DEF4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BDC8-DFDD-4CFF-9468-D8F77896F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2AD1C-867B-4183-A230-F26D41DEF4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6BDC8-DFDD-4CFF-9468-D8F77896F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2AD1C-867B-4183-A230-F26D41DEF4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6BDC8-DFDD-4CFF-9468-D8F77896F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k.wikipedia.org/wiki/%D0%9C%D0%BE%D0%B2%D0%B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svitlytsia.crimea.ua/index.php?sec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ru/url?url=http://moyagazeta.com/news/news/r-4.html&amp;rct=j&amp;sa=X&amp;ei=ckU-Tq-GAo-WswaKxL0i&amp;sqi=2&amp;ved=0CCkQ6QUoATAB&amp;q=21+%D0%BB%D1%8E%D1%82%D0%BE%D0%B3%D0%BE+%D0%9C%D1%8B%D0%B6%D0%BD%D0%B0%D1%80%D0%BE%D0%B4%D0%BD%D0%B8%D0%B9+%D0%B4%D0%B5%D0%BD%D1%8C+%D1%80%D1%8B%D0%B4%D0%BD%D0%BE%D1%8A+%D0%BC%D0%BE%D0%B2%D0%B8&amp;usg=AFQjCNF5rziC9uJ3yPdnTEsOwDG5_2RucA" TargetMode="External"/><Relationship Id="rId4" Type="http://schemas.openxmlformats.org/officeDocument/2006/relationships/hyperlink" Target="http://www.google.ru/url?url=http://moyagazeta.com/news/news/&amp;rct=j&amp;sa=X&amp;ei=ckU-Tq-GAo-WswaKxL0i&amp;sqi=2&amp;ved=0CCgQ6QUoADAB&amp;q=21+%D0%BB%D1%8E%D1%82%D0%BE%D0%B3%D0%BE+%D0%9C%D1%8B%D0%B6%D0%BD%D0%B0%D1%80%D0%BE%D0%B4%D0%BD%D0%B8%D0%B9+%D0%B4%D0%B5%D0%BD%D1%8C+%D1%80%D1%8B%D0%B4%D0%BD%D0%BE%D1%8A+%D0%BC%D0%BE%D0%B2%D0%B8&amp;usg=AFQjCNHjjdizcfDhkFmmsqyDpae6nzjAYQ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FF0000"/>
                </a:solidFill>
              </a:rPr>
              <a:t>21 лютого 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86116" y="5143512"/>
            <a:ext cx="237413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1857364"/>
            <a:ext cx="70009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6000" b="1" dirty="0" smtClean="0">
                <a:solidFill>
                  <a:srgbClr val="FF0000"/>
                </a:solidFill>
              </a:rPr>
              <a:t>МІЖНАРОДНИЙ</a:t>
            </a:r>
          </a:p>
          <a:p>
            <a:pPr algn="ctr">
              <a:buNone/>
            </a:pPr>
            <a:r>
              <a:rPr lang="uk-UA" sz="6000" b="1" dirty="0" smtClean="0">
                <a:solidFill>
                  <a:srgbClr val="FF0000"/>
                </a:solidFill>
              </a:rPr>
              <a:t>ДЕНЬ                         РІДНОЇ МОВИ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643446"/>
            <a:ext cx="2045237" cy="207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572008"/>
            <a:ext cx="2045237" cy="207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2"/>
                </a:solidFill>
              </a:rPr>
              <a:t>РІДНА МОВА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7643866" cy="571504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 smtClean="0"/>
              <a:t>   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—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hlinkClick r:id="rId2" tooltip="Мова"/>
              </a:rPr>
              <a:t>мова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яку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виробили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рідні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по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крові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покоління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саме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цю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мову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людина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нормальних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соціальних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умовах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вивчає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найперше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Але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першою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людина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може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вивчити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чужу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мову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за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певних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соціальних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обставин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Незнання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рідної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мови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не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виключає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існування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означає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автоматичного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привласнення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цього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означення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засвоєній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чужій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мові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Вивчення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мови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відбувається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дитинстві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природний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спосіб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умовах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опіки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над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малим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дитям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Як правило —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родинні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умови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Але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цей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факт не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робить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засвоєну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такий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спосіб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чужу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мову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рідною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07544" y="3107542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357827" y="3071824"/>
            <a:ext cx="6857998" cy="71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художній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літературі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785794"/>
            <a:ext cx="3429024" cy="52864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—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поезії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прозі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—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всіх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народів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поняття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рідної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мови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виступає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поряд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поняттям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рідного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краю,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батьківської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хати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428628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07544" y="3107542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393546" y="3107545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материнського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тепла,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вітчизни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928670"/>
            <a:ext cx="3714776" cy="564360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Тобто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рідна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мова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сприймається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не просто як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засіб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комунікації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не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тільки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як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знаряддя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формування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думок, 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значно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інтимніше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— як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одне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головних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джерел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патріотичних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почуттів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як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рецептор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духовно-емоційної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сфери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людини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407196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07544" y="3107542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393546" y="3107546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715304" cy="72547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Утвердивши в Україні мову,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85861"/>
            <a:ext cx="7286676" cy="350046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   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ми 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збережемося </a:t>
            </a:r>
            <a:endParaRPr lang="uk-UA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як 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європейська держава </a:t>
            </a:r>
            <a:endParaRPr lang="uk-UA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та 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піднімемо </a:t>
            </a:r>
            <a:endParaRPr lang="uk-UA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кожного українця </a:t>
            </a:r>
            <a:endParaRPr lang="uk-UA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дух 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національної свідомості </a:t>
            </a:r>
            <a:endParaRPr lang="uk-UA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та 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гідності.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07544" y="3107542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393546" y="3107546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929198"/>
            <a:ext cx="264320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28"/>
            <a:ext cx="492922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07544" y="3107542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393546" y="3107545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5500702"/>
            <a:ext cx="14049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28604"/>
            <a:ext cx="514353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07544" y="3107542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393546" y="3107543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5572140"/>
            <a:ext cx="14049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00042"/>
            <a:ext cx="5322943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07544" y="3107542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393546" y="3107546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5572140"/>
            <a:ext cx="14049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714356"/>
            <a:ext cx="385765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071826" y="3071824"/>
            <a:ext cx="6857998" cy="71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357827" y="3071826"/>
            <a:ext cx="6857998" cy="71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5500702"/>
            <a:ext cx="14049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49292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07544" y="3107542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393546" y="3107545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572140"/>
            <a:ext cx="14049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04"/>
            <a:ext cx="557216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07544" y="3107542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393545" y="3107545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5572140"/>
            <a:ext cx="14049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/>
              <a:t>                                                                      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Міжнародний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День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рідної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мови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відносно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молоде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свято.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8715436" cy="507209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    	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До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календарів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усього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світу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воно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ввійшло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тільки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у 1999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році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	І в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Україні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воно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також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лише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почало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писати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свою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історію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хоча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сама проблема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української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мови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українських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землях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нараховує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кілька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століть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5072074"/>
            <a:ext cx="271464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707236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07544" y="3107542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393546" y="3107545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5643578"/>
            <a:ext cx="14049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71480"/>
            <a:ext cx="616669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07544" y="3107542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393546" y="3107543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5643578"/>
            <a:ext cx="14049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04"/>
            <a:ext cx="5286412" cy="593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07544" y="3107542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393546" y="3107546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5500702"/>
            <a:ext cx="14049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66"/>
            <a:ext cx="487766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07544" y="3107542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393546" y="3107545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5500702"/>
            <a:ext cx="14049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П.</a:t>
            </a:r>
            <a:r>
              <a:rPr lang="uk-UA" sz="3200" b="1" dirty="0" err="1" smtClean="0">
                <a:solidFill>
                  <a:schemeClr val="accent2">
                    <a:lumMod val="50000"/>
                  </a:schemeClr>
                </a:solidFill>
              </a:rPr>
              <a:t>Дворський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. Рідна мова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000108"/>
            <a:ext cx="5857916" cy="571504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Одною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мовою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одвік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всі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люди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плачуть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.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Одною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мовою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сміється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всенький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світ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.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Та як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любов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гнів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улити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в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спів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гарячий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?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</a:b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Лиш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рідна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мова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дасть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тобі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на те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одвіт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. 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Коли ж уже не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плачеш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ти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не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смієшся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,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</a:b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Оглухнув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серцем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не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радієш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не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болиш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,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</a:b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Тоді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з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землею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наодинці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зостанешся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,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</a:b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Знов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мовою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одною,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рідною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мовчиш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.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   Одною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мовою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смієшся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плачеш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мовою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одною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,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Коли дитя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уві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сні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твоє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ім’я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назве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.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Та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сум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чи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радість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згасиш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за наказом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</a:b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Лиш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мови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рідної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що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у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душі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живе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. 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666" y="5327185"/>
            <a:ext cx="1687473" cy="133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02252">
            <a:off x="102834" y="4064963"/>
            <a:ext cx="1687473" cy="133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02252">
            <a:off x="102835" y="2850517"/>
            <a:ext cx="1687473" cy="133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02252">
            <a:off x="102833" y="1493195"/>
            <a:ext cx="1687473" cy="133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02252">
            <a:off x="102834" y="135897"/>
            <a:ext cx="1687473" cy="133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6527" y="5522109"/>
            <a:ext cx="1687473" cy="133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6527" y="4143380"/>
            <a:ext cx="1687473" cy="133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6527" y="2786058"/>
            <a:ext cx="1687473" cy="133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6527" y="1428736"/>
            <a:ext cx="1687473" cy="133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6527" y="0"/>
            <a:ext cx="1687473" cy="133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Володимир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Шовкошитний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, м. Київ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714356"/>
            <a:ext cx="5500726" cy="592935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Я –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</a:rPr>
              <a:t>украи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нец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до седьмых колен.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Прапрадед мой шелками шит на Сечи.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 ни чужбина, ни турецкий плен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Его казацкой не лишили речи.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Мне этот клад передавал отец,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 мама с молоком передавала.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 пил я нежность их родных сердец,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 их любовь стихом во мне звучала.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Но закружило. На моей щеке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Густой щетиной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проростали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годы.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 стих на украинском языке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Я не пою, и не в угоду моде.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Я растерял, как воду у горсти,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Тот клад,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чтот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сохранил в неволе прадед, -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Не знаю языка, сказать по правде…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Простите, сыновья, и, дочь, прости.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Прости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</a:rPr>
              <a:t>меня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прапрадіде-козаче,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Прости мене, мій споконвічний краю,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За те, що на російській мові плачу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Об тім, що мови рідної не знаю.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522109"/>
            <a:ext cx="1500166" cy="133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1500166" cy="133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1500166" cy="133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1500166" cy="133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00166" cy="133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5522109"/>
            <a:ext cx="1500166" cy="133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4071942"/>
            <a:ext cx="1500166" cy="133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714620"/>
            <a:ext cx="1500166" cy="133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1285860"/>
            <a:ext cx="1500166" cy="133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0"/>
            <a:ext cx="1500166" cy="133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Казка про мову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3929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286380" y="1285860"/>
            <a:ext cx="292895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Цю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казку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розповідала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дитинстві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мені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бабуся, а вона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почула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її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своєї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бабусі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...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857760"/>
            <a:ext cx="17526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3107544" y="3107542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393546" y="3107545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1142984"/>
            <a:ext cx="2428892" cy="401161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Колись,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дуже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давно, жив на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землі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народ.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Було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сильне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красиве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могутнє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плем’я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4071966" cy="393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07544" y="3107542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393546" y="3107543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5000636"/>
            <a:ext cx="271464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Вони дружно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286380" y="1214422"/>
            <a:ext cx="3214710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працювали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вирощували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врожаї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рибалили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полювали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розводили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худобу.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Заможно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жили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ці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люди.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07544" y="3107542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393546" y="3107545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85786" y="1428736"/>
            <a:ext cx="478634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Та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була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у них одна велика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біда</a:t>
            </a:r>
            <a:r>
              <a:rPr lang="ru-RU" sz="3200" b="1" dirty="0" smtClean="0"/>
              <a:t>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071546"/>
            <a:ext cx="4143404" cy="505461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ru-RU" sz="3000" b="1" dirty="0" err="1" smtClean="0">
                <a:solidFill>
                  <a:schemeClr val="accent2">
                    <a:lumMod val="75000"/>
                  </a:schemeClr>
                </a:solidFill>
              </a:rPr>
              <a:t>мали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 вони </a:t>
            </a:r>
            <a:r>
              <a:rPr lang="ru-RU" sz="3000" b="1" dirty="0" err="1" smtClean="0">
                <a:solidFill>
                  <a:schemeClr val="accent2">
                    <a:lumMod val="75000"/>
                  </a:schemeClr>
                </a:solidFill>
              </a:rPr>
              <a:t>мови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3000" b="1" dirty="0" err="1" smtClean="0">
                <a:solidFill>
                  <a:schemeClr val="accent2">
                    <a:lumMod val="75000"/>
                  </a:schemeClr>
                </a:solidFill>
              </a:rPr>
              <a:t>Зовсім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 не могли </a:t>
            </a:r>
            <a:r>
              <a:rPr lang="ru-RU" sz="3000" b="1" dirty="0" err="1" smtClean="0">
                <a:solidFill>
                  <a:schemeClr val="accent2">
                    <a:lumMod val="75000"/>
                  </a:schemeClr>
                </a:solidFill>
              </a:rPr>
              <a:t>розмовляти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000" b="1" dirty="0" err="1" smtClean="0">
                <a:solidFill>
                  <a:schemeClr val="accent2">
                    <a:lumMod val="75000"/>
                  </a:schemeClr>
                </a:solidFill>
              </a:rPr>
              <a:t>співати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accent2">
                    <a:lumMod val="75000"/>
                  </a:schemeClr>
                </a:solidFill>
              </a:rPr>
              <a:t>пісень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, не могли </a:t>
            </a:r>
            <a:r>
              <a:rPr lang="ru-RU" sz="3000" b="1" dirty="0" err="1" smtClean="0">
                <a:solidFill>
                  <a:schemeClr val="accent2">
                    <a:lumMod val="75000"/>
                  </a:schemeClr>
                </a:solidFill>
              </a:rPr>
              <a:t>сваритися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000" b="1" dirty="0" err="1" smtClean="0">
                <a:solidFill>
                  <a:schemeClr val="accent2">
                    <a:lumMod val="75000"/>
                  </a:schemeClr>
                </a:solidFill>
              </a:rPr>
              <a:t>вимовити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accent2">
                    <a:lumMod val="75000"/>
                  </a:schemeClr>
                </a:solidFill>
              </a:rPr>
              <a:t>слів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accent2">
                    <a:lumMod val="75000"/>
                  </a:schemeClr>
                </a:solidFill>
              </a:rPr>
              <a:t>радості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accent2">
                    <a:lumMod val="75000"/>
                  </a:schemeClr>
                </a:solidFill>
              </a:rPr>
              <a:t>любові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, тому </a:t>
            </a:r>
            <a:r>
              <a:rPr lang="ru-RU" sz="3000" b="1" dirty="0" err="1" smtClean="0">
                <a:solidFill>
                  <a:schemeClr val="accent2">
                    <a:lumMod val="75000"/>
                  </a:schemeClr>
                </a:solidFill>
              </a:rPr>
              <a:t>посмішка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accent2">
                    <a:lumMod val="75000"/>
                  </a:schemeClr>
                </a:solidFill>
              </a:rPr>
              <a:t>рідко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accent2">
                    <a:lumMod val="75000"/>
                  </a:schemeClr>
                </a:solidFill>
              </a:rPr>
              <a:t>торкалася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accent2">
                    <a:lumMod val="75000"/>
                  </a:schemeClr>
                </a:solidFill>
              </a:rPr>
              <a:t>їхніх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accent2">
                    <a:lumMod val="75000"/>
                  </a:schemeClr>
                </a:solidFill>
              </a:rPr>
              <a:t>облич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342902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07544" y="3107542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393546" y="3107543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Де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коли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народилася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традиція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Міжнародного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дня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рідної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мови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285860"/>
            <a:ext cx="4000528" cy="53578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Історія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свята, на жаль,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має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дуже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трагічне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начало.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21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лютого 1952 року у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Бангладеші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влада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жорстоко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придушила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демонстрацію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протесту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проти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урядової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заборони на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використання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країні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бенгальської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мови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Відтоді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цей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день у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Бангладеші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став днем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полеглих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рідну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мову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471490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429552" cy="43971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А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винні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цьому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були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вони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самі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928670"/>
            <a:ext cx="3857652" cy="57150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Багато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років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тому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цей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народ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образив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добру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фею-Мову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вона,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гірко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зітхнувши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назавжди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пішла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них, забравши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собою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слова-квіти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Оніміле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плем’я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давно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пошкодувало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скоїло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таке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та часу назад не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повернеш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помилки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не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виправиш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335758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785794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5357826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500306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500702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3107544" y="3107542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393546" y="3107545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У тому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племені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по-сусідству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000108"/>
            <a:ext cx="4000528" cy="54292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жили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дівчинка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довгою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косою,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добрим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серцем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великими, як небо,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очима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та хлопчик,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який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чудово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грав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сопілці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 Хлопчик часто заходив до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сусідів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щоб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подивитися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прекрасні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вишиванки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дівчинки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а вона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заслухалася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грою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857628"/>
            <a:ext cx="365921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71546"/>
            <a:ext cx="19240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3107544" y="3107542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393546" y="3107545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001056" cy="57150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Бачачи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як тяжко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горює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їхній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народ без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мови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857232"/>
            <a:ext cx="4929222" cy="578647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діти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самі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теж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переживали,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бо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не могли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висловити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своїх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думок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почуттів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b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Хлопчик надумав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відшукати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Мову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попросити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неї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вибачення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свій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народ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повернути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втрачені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слова-квіти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Дівчинка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вирішила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піти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ним,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бо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одна голова — добре, а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дві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краще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. Та як же вони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обізвуться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Мови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, як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скажуть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чому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прийшли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Дівчинка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вишила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їхнє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прохання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рушникові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вийшов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прекрасним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, а хлопчик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спробував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домовитись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через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гру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сопілці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. І полилась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чарівна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мелодія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якою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всі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заслухалися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193405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00438"/>
            <a:ext cx="231281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5072074"/>
            <a:ext cx="1952622" cy="157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3107544" y="3107542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393547" y="3321834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Чи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довго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шукали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 фею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діти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чи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ні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, того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ніхто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 не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знає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.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857232"/>
            <a:ext cx="3857652" cy="578647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Знайшли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її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серед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величезного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поля,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засіяного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квітами-словами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вона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доглядала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пахощів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цих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квітів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запаморочилася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голова у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дітей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, а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вуст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полилася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пісня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Діти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показали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свої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дари.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Побачивши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рукоділля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дівчинки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почувши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гру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хлопчика,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Мова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все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зрозуміла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без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слів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. Взяла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цілі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оберемки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своїх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чарівних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запашних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різнокольорових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слів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пішла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дітьми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, понесла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</a:rPr>
              <a:t>Мову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людям.</a:t>
            </a:r>
            <a:b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ru-RU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71546"/>
            <a:ext cx="274868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429132"/>
            <a:ext cx="1214446" cy="114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000108"/>
            <a:ext cx="1162048" cy="91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857760"/>
            <a:ext cx="2000247" cy="15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00024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5715000"/>
            <a:ext cx="123348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5929330"/>
            <a:ext cx="1069018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928670"/>
            <a:ext cx="1143008" cy="139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857496"/>
            <a:ext cx="1176916" cy="110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393547" y="3107546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3107544" y="3107542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1214422"/>
            <a:ext cx="3071834" cy="5143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З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низько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схиленими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головами,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пошаною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зустрічало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плем’я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Мову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Радості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було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меж.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Вдихнули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люди аромат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чарівних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квітів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...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заговорили,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заспівали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щастя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14422"/>
            <a:ext cx="464347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714884"/>
            <a:ext cx="1928826" cy="175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4786322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786322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0"/>
            <a:ext cx="14478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3107544" y="3107542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5393546" y="3107545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                                                                                                        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З того часу </a:t>
            </a:r>
            <a:r>
              <a:rPr lang="ru-RU" sz="3100" b="1" dirty="0" err="1" smtClean="0">
                <a:solidFill>
                  <a:schemeClr val="accent2">
                    <a:lumMod val="75000"/>
                  </a:schemeClr>
                </a:solidFill>
              </a:rPr>
              <a:t>бережуть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 вони </a:t>
            </a:r>
            <a:r>
              <a:rPr lang="ru-RU" sz="3100" b="1" dirty="0" err="1" smtClean="0">
                <a:solidFill>
                  <a:schemeClr val="accent2">
                    <a:lumMod val="75000"/>
                  </a:schemeClr>
                </a:solidFill>
              </a:rPr>
              <a:t>слова-квіти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100" b="1" dirty="0" err="1" smtClean="0">
                <a:solidFill>
                  <a:schemeClr val="accent2">
                    <a:lumMod val="75000"/>
                  </a:schemeClr>
                </a:solidFill>
              </a:rPr>
              <a:t>шанують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b="1" dirty="0" err="1" smtClean="0">
                <a:solidFill>
                  <a:schemeClr val="accent2">
                    <a:lumMod val="75000"/>
                  </a:schemeClr>
                </a:solidFill>
              </a:rPr>
              <a:t>Мову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, як </a:t>
            </a:r>
            <a:r>
              <a:rPr lang="ru-RU" sz="3100" b="1" dirty="0" err="1" smtClean="0">
                <a:solidFill>
                  <a:schemeClr val="accent2">
                    <a:lumMod val="75000"/>
                  </a:schemeClr>
                </a:solidFill>
              </a:rPr>
              <a:t>найбільший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100" b="1" dirty="0" err="1" smtClean="0">
                <a:solidFill>
                  <a:schemeClr val="accent2">
                    <a:lumMod val="75000"/>
                  </a:schemeClr>
                </a:solidFill>
              </a:rPr>
              <a:t>найкоштовніший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 скарб.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3500438"/>
            <a:ext cx="3400420" cy="29829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 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371477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07544" y="3107542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393546" y="3107543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wall-1680x10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396" y="1571612"/>
            <a:ext cx="3867945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721523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07544" y="3107542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393546" y="3107546"/>
            <a:ext cx="6857998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uk-UA" sz="2800" b="1" dirty="0" smtClean="0"/>
              <a:t>ДЖЕРЕЛА</a:t>
            </a:r>
            <a:r>
              <a:rPr lang="en-US" sz="2800" b="1" dirty="0" smtClean="0"/>
              <a:t>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2000264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 </a:t>
            </a:r>
            <a:r>
              <a:rPr lang="uk-UA" i="1" dirty="0" smtClean="0"/>
              <a:t> </a:t>
            </a:r>
            <a:r>
              <a:rPr lang="en-US" sz="1600" i="1" dirty="0" smtClean="0"/>
              <a:t>uk.wikipedia.org/wiki/</a:t>
            </a:r>
            <a:r>
              <a:rPr lang="ru-RU" sz="1600" i="1" dirty="0" err="1" smtClean="0"/>
              <a:t>Рідна_</a:t>
            </a:r>
            <a:r>
              <a:rPr lang="ru-RU" sz="1600" b="1" i="1" dirty="0" err="1" smtClean="0"/>
              <a:t>мова</a:t>
            </a:r>
            <a:endParaRPr lang="ru-RU" sz="1600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6833" y="4786322"/>
            <a:ext cx="216536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71472" y="1571612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 </a:t>
            </a:r>
            <a:r>
              <a:rPr lang="en-US" i="1" dirty="0" smtClean="0"/>
              <a:t>www.</a:t>
            </a:r>
            <a:r>
              <a:rPr lang="en-US" b="1" i="1" dirty="0" smtClean="0"/>
              <a:t>text</a:t>
            </a:r>
            <a:r>
              <a:rPr lang="en-US" i="1" dirty="0" smtClean="0"/>
              <a:t>ypesen.com.ua/...</a:t>
            </a:r>
            <a:r>
              <a:rPr lang="en-US" b="1" i="1" dirty="0" err="1" smtClean="0"/>
              <a:t>ridna</a:t>
            </a:r>
            <a:r>
              <a:rPr lang="en-US" i="1" dirty="0" smtClean="0"/>
              <a:t>.../115-1-0-114..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000240"/>
            <a:ext cx="5161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kyky.org.ua/song/363560.html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23574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hlinkClick r:id="rId3"/>
              </a:rPr>
              <a:t>http://svitlytsia.crimea.ua/index.php?sect</a:t>
            </a:r>
            <a:r>
              <a:rPr lang="ru-RU" i="1" dirty="0" smtClean="0"/>
              <a:t>  ion=printable&amp;artID=8140</a:t>
            </a:r>
            <a:endParaRPr lang="ru-RU" dirty="0" smtClean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85786" y="3000372"/>
            <a:ext cx="56436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moyagazeta.com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›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Новости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›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Культура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19.02.10 18:01 Текст: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Т+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14348" y="3643314"/>
            <a:ext cx="5214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crimealawyers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com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21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lyutogo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zhna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...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uk-UA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Украина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57158" y="4071942"/>
            <a:ext cx="52149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mukolaivjst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at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ua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news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21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.../2011-02-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21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-64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Минуло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багато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років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428736"/>
            <a:ext cx="3971924" cy="51435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Аж у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жовтні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1999 року на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Тридцятій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сесії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Генеральної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конференції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ЮНЕСКО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було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запроваджено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Міжнародний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День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рідної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мови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як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привід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для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роздумів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зосередження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уваги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мовному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питанні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442915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Дехто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вважає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мову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лише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засобом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порозуміння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між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людьми.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401080" cy="54292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Насправді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ж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цим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вичерпується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її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значення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 У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мові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закодовує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нація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всю свою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історію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багатовіковий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досвід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здобутки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культури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духовну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самобутність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Мова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для кожного народу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стає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ніби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другою природою,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оточує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живе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ним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всюди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завжди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 Без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неї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як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без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сонця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повітря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рослин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людина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може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існувати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 Як великим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нещастям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обертається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нищення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природи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так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боляче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б'є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по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народові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зречення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рідної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мови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навіть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неповага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неї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є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рівноцінним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неповазі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до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батька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матері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сьогоднішній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день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285860"/>
            <a:ext cx="5143536" cy="535785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відомо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6000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різновидів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мов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половина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них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перебуває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під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загрозою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зникнення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З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періодичністю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в 2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тижні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світ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позбавляється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однієї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мови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У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зоні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особливого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ризику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знаходяться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мови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народів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Північної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Південної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Америки,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Південно-Східної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Азії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Океанії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Африки.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7191" y="1571612"/>
            <a:ext cx="317899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ЮНЕСКО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вважає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000" dirty="0" smtClean="0"/>
              <a:t>    </a:t>
            </a:r>
            <a:r>
              <a:rPr lang="ru-RU" sz="3000" b="1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принаймні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, 15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мов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Україні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можуть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accent2">
                    <a:lumMod val="75000"/>
                  </a:schemeClr>
                </a:solidFill>
              </a:rPr>
              <a:t>зникнути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Я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к 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приклад,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наводяться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караїмська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кримськотатарська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урумська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русинська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мови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3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3000" b="1" dirty="0" err="1" smtClean="0">
                <a:solidFill>
                  <a:schemeClr val="accent2">
                    <a:lumMod val="75000"/>
                  </a:schemeClr>
                </a:solidFill>
              </a:rPr>
              <a:t>Небезпечно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не те,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населення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перестає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розмовляти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рідною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мовою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лякає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втрата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культурної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спадщини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пісень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, легенд,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приказок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...</a:t>
            </a:r>
            <a:endParaRPr lang="ru-RU" sz="3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    Причиною 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смерті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»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стають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війни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депортації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змішування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мов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більшою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мірою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глобалізація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Реалії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сучасного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суспільства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диктують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 верховенство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світових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мов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наприклад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англійська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2">
                    <a:lumMod val="75000"/>
                  </a:schemeClr>
                </a:solidFill>
              </a:rPr>
              <a:t>мова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785818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В  Україні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928670"/>
            <a:ext cx="5572164" cy="5786478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</a:rPr>
              <a:t>    </a:t>
            </a: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Міжнародний </a:t>
            </a:r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день рідної мови відзначається з 2002 року, коли з метою зміцнення державотворчої функції української мови, сприяння вільному розвитку і використанню інших мов національних меншин України Президент України підписав відповідне розпорядження про відзначення Міжнародного дня рідної мови.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64330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14686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FFFF00"/>
                </a:solidFill>
              </a:rPr>
              <a:t>21 лютого 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3214686"/>
            <a:ext cx="9144000" cy="3643314"/>
          </a:xfrm>
          <a:solidFill>
            <a:srgbClr val="FFFF00"/>
          </a:solidFill>
        </p:spPr>
        <p:txBody>
          <a:bodyPr/>
          <a:lstStyle/>
          <a:p>
            <a:pPr algn="ctr">
              <a:buNone/>
            </a:pPr>
            <a:r>
              <a:rPr lang="uk-UA" b="1" dirty="0" smtClean="0"/>
              <a:t>                                                                                   МІЖНАРОДНИЙ</a:t>
            </a:r>
          </a:p>
          <a:p>
            <a:pPr algn="ctr">
              <a:buNone/>
            </a:pPr>
            <a:r>
              <a:rPr lang="uk-UA" sz="5400" b="1" dirty="0" smtClean="0">
                <a:solidFill>
                  <a:schemeClr val="accent5">
                    <a:lumMod val="75000"/>
                  </a:schemeClr>
                </a:solidFill>
              </a:rPr>
              <a:t>ДЕНЬ РІДНОЇ МОВИ</a:t>
            </a:r>
            <a:endParaRPr lang="ru-RU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957</Words>
  <Application>Microsoft Office PowerPoint</Application>
  <PresentationFormat>Экран (4:3)</PresentationFormat>
  <Paragraphs>92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1_Тема Office</vt:lpstr>
      <vt:lpstr>21 лютого </vt:lpstr>
      <vt:lpstr>                                                                       Міжнародний День рідної мови відносно молоде свято.  </vt:lpstr>
      <vt:lpstr>Де і коли народилася традиція  Міжнародного дня рідної мови?</vt:lpstr>
      <vt:lpstr>Минуло багато років.</vt:lpstr>
      <vt:lpstr>Дехто вважає мову лише засобом  порозуміння між людьми.</vt:lpstr>
      <vt:lpstr>На сьогоднішній день</vt:lpstr>
      <vt:lpstr>ЮНЕСКО вважає,</vt:lpstr>
      <vt:lpstr>В  Україні</vt:lpstr>
      <vt:lpstr>21 лютого </vt:lpstr>
      <vt:lpstr>РІДНА МОВА</vt:lpstr>
      <vt:lpstr>В художній літературі</vt:lpstr>
      <vt:lpstr>материнського тепла, вітчизни.</vt:lpstr>
      <vt:lpstr>Утвердивши в Україні мову,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П.Дворський. Рідна мова</vt:lpstr>
      <vt:lpstr>Володимир Шовкошитний, м. Київ</vt:lpstr>
      <vt:lpstr>Казка про мову</vt:lpstr>
      <vt:lpstr>Колись, дуже давно, жив на землі народ. Було це сильне, красиве і могутнє плем’я.</vt:lpstr>
      <vt:lpstr> Вони дружно </vt:lpstr>
      <vt:lpstr>Та була у них одна велика біда:</vt:lpstr>
      <vt:lpstr>А винні в цьому були вони самі.</vt:lpstr>
      <vt:lpstr>У тому племені, по-сусідству,</vt:lpstr>
      <vt:lpstr>Бачачи, як тяжко горює їхній народ без мови,</vt:lpstr>
      <vt:lpstr> Чи довго шукали фею діти, чи ні, того ніхто не знає. </vt:lpstr>
      <vt:lpstr>Слайд 34</vt:lpstr>
      <vt:lpstr>                                                                                                          З того часу бережуть вони слова-квіти, шанують Мову, як найбільший, найкоштовніший скарб.       </vt:lpstr>
      <vt:lpstr>Слайд 36</vt:lpstr>
      <vt:lpstr>ДЖЕРЕЛА: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UserXP</cp:lastModifiedBy>
  <cp:revision>55</cp:revision>
  <dcterms:created xsi:type="dcterms:W3CDTF">2011-08-07T10:12:43Z</dcterms:created>
  <dcterms:modified xsi:type="dcterms:W3CDTF">2011-12-08T06:50:53Z</dcterms:modified>
</cp:coreProperties>
</file>