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90B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7/18/2011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9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eg"/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eg"/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Прес – конференція</a:t>
            </a:r>
            <a:r>
              <a:rPr lang="en-US" sz="32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32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“Об</a:t>
            </a:r>
            <a:r>
              <a:rPr lang="en-US" sz="32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32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єднаймось заради безпеки, об</a:t>
            </a:r>
            <a:r>
              <a:rPr lang="en-US" sz="32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32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єднаймось проти </a:t>
            </a:r>
            <a:r>
              <a:rPr lang="uk-UA" sz="3200" dirty="0" err="1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СНІДу</a:t>
            </a:r>
            <a:r>
              <a:rPr lang="uk-UA" sz="3200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!”</a:t>
            </a:r>
            <a:endParaRPr lang="ru-RU" sz="3200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imagesCAARD17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447799"/>
            <a:ext cx="7620000" cy="525262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uk-UA" dirty="0" smtClean="0">
                <a:latin typeface="+mn-lt"/>
              </a:rPr>
              <a:t>Алея </a:t>
            </a:r>
            <a:r>
              <a:rPr lang="uk-UA" dirty="0" err="1" smtClean="0">
                <a:latin typeface="+mn-lt"/>
              </a:rPr>
              <a:t>“Роздолля</a:t>
            </a:r>
            <a:r>
              <a:rPr lang="uk-UA" dirty="0" smtClean="0">
                <a:latin typeface="+mn-lt"/>
              </a:rPr>
              <a:t> </a:t>
            </a:r>
            <a:r>
              <a:rPr lang="uk-UA" dirty="0" err="1" smtClean="0">
                <a:latin typeface="+mn-lt"/>
              </a:rPr>
              <a:t>роздумів”</a:t>
            </a:r>
            <a:endParaRPr lang="ru-RU" dirty="0">
              <a:latin typeface="+mn-lt"/>
            </a:endParaRPr>
          </a:p>
        </p:txBody>
      </p:sp>
      <p:pic>
        <p:nvPicPr>
          <p:cNvPr id="4" name="Содержимое 3" descr="Плита Нурієв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1182834"/>
            <a:ext cx="7467600" cy="5543257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  <a:latin typeface="+mn-lt"/>
              </a:rPr>
              <a:t>Рок – група </a:t>
            </a:r>
            <a:r>
              <a:rPr lang="ru-RU" dirty="0" smtClean="0">
                <a:solidFill>
                  <a:srgbClr val="FFFF00"/>
                </a:solidFill>
                <a:latin typeface="+mn-lt"/>
              </a:rPr>
              <a:t>«</a:t>
            </a:r>
            <a:r>
              <a:rPr lang="en-US" dirty="0" smtClean="0">
                <a:solidFill>
                  <a:srgbClr val="FFFF00"/>
                </a:solidFill>
                <a:latin typeface="+mn-lt"/>
              </a:rPr>
              <a:t>Queen</a:t>
            </a:r>
            <a:r>
              <a:rPr lang="ru-RU" dirty="0" smtClean="0">
                <a:solidFill>
                  <a:srgbClr val="FFFF00"/>
                </a:solidFill>
                <a:latin typeface="+mn-lt"/>
              </a:rPr>
              <a:t>»</a:t>
            </a:r>
            <a:r>
              <a:rPr lang="en-US" dirty="0" smtClean="0">
                <a:solidFill>
                  <a:srgbClr val="FFFF00"/>
                </a:solidFill>
                <a:latin typeface="+mn-lt"/>
              </a:rPr>
              <a:t> </a:t>
            </a:r>
            <a:r>
              <a:rPr lang="uk-UA" dirty="0" smtClean="0">
                <a:solidFill>
                  <a:srgbClr val="FFFF00"/>
                </a:solidFill>
                <a:latin typeface="+mn-lt"/>
              </a:rPr>
              <a:t>і її соліст </a:t>
            </a:r>
            <a:br>
              <a:rPr lang="uk-UA" dirty="0" smtClean="0">
                <a:solidFill>
                  <a:srgbClr val="FFFF00"/>
                </a:solidFill>
                <a:latin typeface="+mn-lt"/>
              </a:rPr>
            </a:br>
            <a:r>
              <a:rPr lang="uk-UA" dirty="0" err="1" smtClean="0">
                <a:solidFill>
                  <a:srgbClr val="FFFF00"/>
                </a:solidFill>
                <a:latin typeface="+mn-lt"/>
              </a:rPr>
              <a:t>Фреді</a:t>
            </a:r>
            <a:r>
              <a:rPr lang="uk-UA" dirty="0" smtClean="0">
                <a:solidFill>
                  <a:srgbClr val="FFFF00"/>
                </a:solidFill>
                <a:latin typeface="+mn-lt"/>
              </a:rPr>
              <a:t> Мерк</a:t>
            </a:r>
            <a:r>
              <a:rPr lang="en-US" dirty="0" smtClean="0">
                <a:solidFill>
                  <a:srgbClr val="FFFF00"/>
                </a:solidFill>
                <a:latin typeface="+mn-lt"/>
              </a:rPr>
              <a:t>’</a:t>
            </a:r>
            <a:r>
              <a:rPr lang="uk-UA" dirty="0" smtClean="0">
                <a:solidFill>
                  <a:srgbClr val="FFFF00"/>
                </a:solidFill>
                <a:latin typeface="+mn-lt"/>
              </a:rPr>
              <a:t>юрі</a:t>
            </a:r>
            <a:endParaRPr lang="ru-RU" dirty="0">
              <a:solidFill>
                <a:srgbClr val="FFFF00"/>
              </a:solidFill>
              <a:latin typeface="+mn-lt"/>
            </a:endParaRPr>
          </a:p>
        </p:txBody>
      </p:sp>
      <p:pic>
        <p:nvPicPr>
          <p:cNvPr id="4" name="Содержимое 3" descr="Квін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1295400"/>
            <a:ext cx="3429000" cy="2894975"/>
          </a:xfrm>
        </p:spPr>
      </p:pic>
      <p:pic>
        <p:nvPicPr>
          <p:cNvPr id="5" name="Рисунок 4" descr="Група Фреді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4400" y="1219200"/>
            <a:ext cx="3886200" cy="2910899"/>
          </a:xfrm>
          <a:prstGeom prst="rect">
            <a:avLst/>
          </a:prstGeom>
        </p:spPr>
      </p:pic>
      <p:pic>
        <p:nvPicPr>
          <p:cNvPr id="6" name="Рисунок 5" descr="Фреді 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2000" y="4286250"/>
            <a:ext cx="3429000" cy="2571750"/>
          </a:xfrm>
          <a:prstGeom prst="rect">
            <a:avLst/>
          </a:prstGeom>
        </p:spPr>
      </p:pic>
      <p:pic>
        <p:nvPicPr>
          <p:cNvPr id="7" name="Рисунок 6" descr="Фреді Меркьюрі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76800" y="4232483"/>
            <a:ext cx="3505200" cy="2625517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  <a:latin typeface="+mn-lt"/>
              </a:rPr>
              <a:t>Вони досягли успіху, але загинули від </a:t>
            </a:r>
            <a:r>
              <a:rPr lang="uk-UA" dirty="0" err="1" smtClean="0">
                <a:solidFill>
                  <a:srgbClr val="FFFF00"/>
                </a:solidFill>
                <a:latin typeface="+mn-lt"/>
              </a:rPr>
              <a:t>СНІДу</a:t>
            </a:r>
            <a:endParaRPr lang="ru-RU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13960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002060"/>
                </a:solidFill>
              </a:rPr>
              <a:t>Директор балетної трупи Паризької </a:t>
            </a:r>
            <a:r>
              <a:rPr lang="uk-UA" sz="2400" dirty="0" err="1" smtClean="0">
                <a:solidFill>
                  <a:srgbClr val="002060"/>
                </a:solidFill>
              </a:rPr>
              <a:t>Грандопери</a:t>
            </a:r>
            <a:r>
              <a:rPr lang="uk-UA" sz="2400" dirty="0" smtClean="0">
                <a:solidFill>
                  <a:srgbClr val="002060"/>
                </a:solidFill>
              </a:rPr>
              <a:t>, зірка Лондонського королівського балету – </a:t>
            </a:r>
            <a:r>
              <a:rPr lang="uk-UA" sz="2400" dirty="0" smtClean="0">
                <a:solidFill>
                  <a:srgbClr val="FFFF00"/>
                </a:solidFill>
              </a:rPr>
              <a:t>Рудольф </a:t>
            </a:r>
            <a:r>
              <a:rPr lang="uk-UA" sz="2400" dirty="0" err="1" smtClean="0">
                <a:solidFill>
                  <a:srgbClr val="FFFF00"/>
                </a:solidFill>
              </a:rPr>
              <a:t>Нурієв</a:t>
            </a:r>
            <a:endParaRPr lang="ru-RU" sz="2400" dirty="0">
              <a:solidFill>
                <a:srgbClr val="FFFF00"/>
              </a:solidFill>
            </a:endParaRPr>
          </a:p>
        </p:txBody>
      </p:sp>
      <p:pic>
        <p:nvPicPr>
          <p:cNvPr id="4" name="Рисунок 3" descr="Рудольф Нурієв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0" y="3810000"/>
            <a:ext cx="2438400" cy="3048000"/>
          </a:xfrm>
          <a:prstGeom prst="rect">
            <a:avLst/>
          </a:prstGeom>
        </p:spPr>
      </p:pic>
      <p:pic>
        <p:nvPicPr>
          <p:cNvPr id="5" name="Рисунок 4" descr="Нурієв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62600" y="2133600"/>
            <a:ext cx="3276600" cy="2658126"/>
          </a:xfrm>
          <a:prstGeom prst="rect">
            <a:avLst/>
          </a:prstGeom>
        </p:spPr>
      </p:pic>
      <p:pic>
        <p:nvPicPr>
          <p:cNvPr id="6" name="Рисунок 5" descr="Нурієв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2400" y="2133600"/>
            <a:ext cx="3251200" cy="24384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  <a:latin typeface="+mn-lt"/>
              </a:rPr>
              <a:t>Вони досягли успіху, але загинули від </a:t>
            </a:r>
            <a:r>
              <a:rPr lang="uk-UA" dirty="0" err="1" smtClean="0">
                <a:solidFill>
                  <a:srgbClr val="FFFF00"/>
                </a:solidFill>
                <a:latin typeface="+mn-lt"/>
              </a:rPr>
              <a:t>СНІДу</a:t>
            </a:r>
            <a:endParaRPr lang="ru-RU" dirty="0"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Рок </a:t>
            </a:r>
            <a:r>
              <a:rPr lang="uk-UA" dirty="0" err="1" smtClean="0">
                <a:solidFill>
                  <a:srgbClr val="002060"/>
                </a:solidFill>
              </a:rPr>
              <a:t>Хадсон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err="1" smtClean="0">
                <a:solidFill>
                  <a:srgbClr val="002060"/>
                </a:solidFill>
              </a:rPr>
              <a:t>Майлз</a:t>
            </a:r>
            <a:r>
              <a:rPr lang="uk-UA" dirty="0" smtClean="0">
                <a:solidFill>
                  <a:srgbClr val="002060"/>
                </a:solidFill>
              </a:rPr>
              <a:t> </a:t>
            </a:r>
            <a:r>
              <a:rPr lang="uk-UA" dirty="0" err="1" smtClean="0">
                <a:solidFill>
                  <a:srgbClr val="002060"/>
                </a:solidFill>
              </a:rPr>
              <a:t>Девіс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8" name="Содержимое 7" descr="Рок Хадсон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609600" y="2209800"/>
            <a:ext cx="3657600" cy="4526733"/>
          </a:xfrm>
        </p:spPr>
      </p:pic>
      <p:pic>
        <p:nvPicPr>
          <p:cNvPr id="9" name="Содержимое 8" descr="Майлз Девіс 2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495800" y="2209800"/>
            <a:ext cx="4419600" cy="441960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86995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  <a:latin typeface="+mn-lt"/>
              </a:rPr>
              <a:t>Вони досягли успіху, але загинули від </a:t>
            </a:r>
            <a:r>
              <a:rPr lang="uk-UA" dirty="0" err="1" smtClean="0">
                <a:solidFill>
                  <a:srgbClr val="FFFF00"/>
                </a:solidFill>
                <a:latin typeface="+mn-lt"/>
              </a:rPr>
              <a:t>СНІДу</a:t>
            </a:r>
            <a:endParaRPr lang="ru-RU" dirty="0"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err="1" smtClean="0">
                <a:solidFill>
                  <a:srgbClr val="002060"/>
                </a:solidFill>
              </a:rPr>
              <a:t>Курт</a:t>
            </a:r>
            <a:r>
              <a:rPr lang="uk-UA" dirty="0" smtClean="0">
                <a:solidFill>
                  <a:srgbClr val="002060"/>
                </a:solidFill>
              </a:rPr>
              <a:t> </a:t>
            </a:r>
            <a:r>
              <a:rPr lang="uk-UA" dirty="0" err="1" smtClean="0">
                <a:solidFill>
                  <a:srgbClr val="002060"/>
                </a:solidFill>
              </a:rPr>
              <a:t>Рааб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Мішель Фуко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7" name="Содержимое 6" descr="Курт Рааб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304800" y="2667000"/>
            <a:ext cx="4159250" cy="3048000"/>
          </a:xfrm>
        </p:spPr>
      </p:pic>
      <p:pic>
        <p:nvPicPr>
          <p:cNvPr id="8" name="Содержимое 7" descr="Мішель Фуко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697790" y="2743200"/>
            <a:ext cx="3912810" cy="2984088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1755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  <a:latin typeface="+mn-lt"/>
              </a:rPr>
              <a:t>Вони досягли успіху, але загинули від </a:t>
            </a:r>
            <a:r>
              <a:rPr lang="uk-UA" dirty="0" err="1" smtClean="0">
                <a:solidFill>
                  <a:srgbClr val="FFFF00"/>
                </a:solidFill>
                <a:latin typeface="+mn-lt"/>
              </a:rPr>
              <a:t>СНІДу</a:t>
            </a:r>
            <a:endParaRPr lang="ru-RU" dirty="0"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Ентоні </a:t>
            </a:r>
            <a:r>
              <a:rPr lang="uk-UA" dirty="0" err="1" smtClean="0">
                <a:solidFill>
                  <a:srgbClr val="002060"/>
                </a:solidFill>
              </a:rPr>
              <a:t>Перкінс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2060"/>
                </a:solidFill>
              </a:rPr>
              <a:t>Віто </a:t>
            </a:r>
            <a:r>
              <a:rPr lang="uk-UA" dirty="0" err="1" smtClean="0">
                <a:solidFill>
                  <a:srgbClr val="002060"/>
                </a:solidFill>
              </a:rPr>
              <a:t>руссо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7" name="Содержимое 6" descr="Ентоні Перкінс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519113" y="2286000"/>
            <a:ext cx="3886200" cy="3886200"/>
          </a:xfrm>
        </p:spPr>
      </p:pic>
      <p:pic>
        <p:nvPicPr>
          <p:cNvPr id="8" name="Содержимое 7" descr="Віто Руссо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181600" y="2286000"/>
            <a:ext cx="2971799" cy="3814074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6000" r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  <a:latin typeface="Monotype Corsiva" pitchFamily="66" charset="0"/>
              </a:rPr>
              <a:t>Я вважаю СНІД – глобальною проблемою людства</a:t>
            </a:r>
            <a:endParaRPr lang="ru-RU" dirty="0">
              <a:solidFill>
                <a:srgbClr val="FFFF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  <a:latin typeface="Monotype Corsiva" pitchFamily="66" charset="0"/>
              </a:rPr>
              <a:t>Потрібно знати шляхи зараження  </a:t>
            </a:r>
            <a:r>
              <a:rPr lang="uk-UA" dirty="0" err="1" smtClean="0">
                <a:solidFill>
                  <a:srgbClr val="FFFF00"/>
                </a:solidFill>
                <a:latin typeface="Monotype Corsiva" pitchFamily="66" charset="0"/>
              </a:rPr>
              <a:t>СНІДом</a:t>
            </a:r>
            <a:r>
              <a:rPr lang="uk-UA" dirty="0" smtClean="0">
                <a:solidFill>
                  <a:srgbClr val="FFFF00"/>
                </a:solidFill>
                <a:latin typeface="Monotype Corsiva" pitchFamily="66" charset="0"/>
              </a:rPr>
              <a:t> і вберегти себе</a:t>
            </a:r>
            <a:endParaRPr lang="ru-RU" dirty="0">
              <a:solidFill>
                <a:srgbClr val="FFFF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50000" b="-5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4800" y="5867400"/>
            <a:ext cx="8534400" cy="685800"/>
          </a:xfrm>
        </p:spPr>
        <p:txBody>
          <a:bodyPr>
            <a:noAutofit/>
          </a:bodyPr>
          <a:lstStyle/>
          <a:p>
            <a:r>
              <a:rPr lang="uk-UA" sz="3200" dirty="0" smtClean="0">
                <a:solidFill>
                  <a:srgbClr val="C00000"/>
                </a:solidFill>
                <a:latin typeface="Monotype Corsiva" pitchFamily="66" charset="0"/>
              </a:rPr>
              <a:t>Будьмо толерантними до ВІЛ – позитивних людей </a:t>
            </a:r>
            <a:endParaRPr lang="ru-RU" sz="3200" dirty="0">
              <a:solidFill>
                <a:srgbClr val="C0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0000" b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4600" y="5638800"/>
            <a:ext cx="5943600" cy="838200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002060"/>
                </a:solidFill>
                <a:latin typeface="Monotype Corsiva" pitchFamily="66" charset="0"/>
              </a:rPr>
              <a:t>Давайте боротися разом!</a:t>
            </a:r>
            <a:endParaRPr lang="ru-RU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437856" cy="457200"/>
          </a:xfrm>
        </p:spPr>
        <p:txBody>
          <a:bodyPr>
            <a:normAutofit/>
          </a:bodyPr>
          <a:lstStyle/>
          <a:p>
            <a:pPr algn="ctr"/>
            <a:r>
              <a:rPr lang="uk-UA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Ти вважаєш, що ця проблема не торкнеться тебе особисто?</a:t>
            </a:r>
            <a:endParaRPr lang="ru-RU" sz="2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228600" y="838200"/>
            <a:ext cx="8666456" cy="2057400"/>
          </a:xfrm>
        </p:spPr>
        <p:txBody>
          <a:bodyPr>
            <a:noAutofit/>
          </a:bodyPr>
          <a:lstStyle/>
          <a:p>
            <a:pPr algn="ctr"/>
            <a:r>
              <a:rPr lang="uk-UA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СНІД не визнає кордонів: </a:t>
            </a:r>
            <a:r>
              <a:rPr lang="uk-UA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статі, віку, національності, професії, віри чи соціального статусу. </a:t>
            </a:r>
          </a:p>
          <a:p>
            <a:pPr algn="ctr"/>
            <a:r>
              <a:rPr lang="uk-UA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Епідемія ВІЛ/</a:t>
            </a:r>
            <a:r>
              <a:rPr lang="uk-UA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СНІДу</a:t>
            </a:r>
            <a:r>
              <a:rPr lang="uk-UA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стосується всіх: </a:t>
            </a:r>
            <a:r>
              <a:rPr lang="uk-UA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багатих і бідних, дорослих і дітей, чоловіків та жінок.</a:t>
            </a:r>
            <a:endParaRPr lang="ru-RU" sz="2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imagesCAH0APC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600200" y="3048000"/>
            <a:ext cx="6095234" cy="3581400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153400" cy="793750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>
                <a:solidFill>
                  <a:srgbClr val="FFFF00"/>
                </a:solidFill>
                <a:latin typeface="+mn-lt"/>
              </a:rPr>
              <a:t>Брати </a:t>
            </a:r>
            <a:r>
              <a:rPr lang="uk-UA" sz="4400" dirty="0" err="1" smtClean="0">
                <a:solidFill>
                  <a:srgbClr val="FFFF00"/>
                </a:solidFill>
                <a:latin typeface="+mn-lt"/>
              </a:rPr>
              <a:t>Борисенки</a:t>
            </a:r>
            <a:endParaRPr lang="ru-RU" sz="4400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52400" y="1143000"/>
            <a:ext cx="3313113" cy="4983163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- Як </a:t>
            </a:r>
            <a:r>
              <a:rPr lang="ru-RU" b="1" dirty="0" err="1" smtClean="0">
                <a:solidFill>
                  <a:srgbClr val="FF0000"/>
                </a:solidFill>
              </a:rPr>
              <a:t>ви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ставитеся</a:t>
            </a:r>
            <a:r>
              <a:rPr lang="ru-RU" b="1" dirty="0" smtClean="0">
                <a:solidFill>
                  <a:srgbClr val="FF0000"/>
                </a:solidFill>
              </a:rPr>
              <a:t> до </a:t>
            </a:r>
            <a:r>
              <a:rPr lang="ru-RU" b="1" dirty="0" err="1" smtClean="0">
                <a:solidFill>
                  <a:srgbClr val="FF0000"/>
                </a:solidFill>
              </a:rPr>
              <a:t>проблеми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СНІДу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endParaRPr lang="ru-RU" b="1" dirty="0" smtClean="0">
              <a:solidFill>
                <a:srgbClr val="FF0000"/>
              </a:solidFill>
            </a:endParaRPr>
          </a:p>
          <a:p>
            <a:r>
              <a:rPr lang="ru-RU" b="1" dirty="0" smtClean="0">
                <a:solidFill>
                  <a:srgbClr val="FF0000"/>
                </a:solidFill>
              </a:rPr>
              <a:t>в </a:t>
            </a:r>
            <a:r>
              <a:rPr lang="ru-RU" b="1" dirty="0" err="1" smtClean="0">
                <a:solidFill>
                  <a:srgbClr val="FF0000"/>
                </a:solidFill>
              </a:rPr>
              <a:t>Україні</a:t>
            </a:r>
            <a:r>
              <a:rPr lang="ru-RU" b="1" dirty="0" smtClean="0">
                <a:solidFill>
                  <a:srgbClr val="FF0000"/>
                </a:solidFill>
              </a:rPr>
              <a:t>?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>
                <a:solidFill>
                  <a:srgbClr val="002060"/>
                </a:solidFill>
              </a:rPr>
              <a:t>Нещодавно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дізналися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таку</a:t>
            </a:r>
            <a:r>
              <a:rPr lang="ru-RU" dirty="0" smtClean="0">
                <a:solidFill>
                  <a:srgbClr val="002060"/>
                </a:solidFill>
              </a:rPr>
              <a:t> статистику: </a:t>
            </a:r>
            <a:r>
              <a:rPr lang="ru-RU" dirty="0" err="1" smtClean="0">
                <a:solidFill>
                  <a:srgbClr val="002060"/>
                </a:solidFill>
              </a:rPr>
              <a:t>кожна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десята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людина</a:t>
            </a:r>
            <a:r>
              <a:rPr lang="ru-RU" dirty="0" smtClean="0">
                <a:solidFill>
                  <a:srgbClr val="002060"/>
                </a:solidFill>
              </a:rPr>
              <a:t> в </a:t>
            </a:r>
            <a:r>
              <a:rPr lang="ru-RU" dirty="0" err="1" smtClean="0">
                <a:solidFill>
                  <a:srgbClr val="002060"/>
                </a:solidFill>
              </a:rPr>
              <a:t>Україні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заражена </a:t>
            </a:r>
            <a:r>
              <a:rPr lang="ru-RU" dirty="0" err="1" smtClean="0">
                <a:solidFill>
                  <a:srgbClr val="002060"/>
                </a:solidFill>
              </a:rPr>
              <a:t>СНІДом</a:t>
            </a:r>
            <a:r>
              <a:rPr lang="ru-RU" dirty="0" smtClean="0">
                <a:solidFill>
                  <a:srgbClr val="002060"/>
                </a:solidFill>
              </a:rPr>
              <a:t>. Наша </a:t>
            </a:r>
            <a:r>
              <a:rPr lang="ru-RU" dirty="0" err="1" smtClean="0">
                <a:solidFill>
                  <a:srgbClr val="002060"/>
                </a:solidFill>
              </a:rPr>
              <a:t>країна</a:t>
            </a:r>
            <a:r>
              <a:rPr lang="ru-RU" dirty="0" smtClean="0">
                <a:solidFill>
                  <a:srgbClr val="002060"/>
                </a:solidFill>
              </a:rPr>
              <a:t> на другому </a:t>
            </a:r>
            <a:r>
              <a:rPr lang="ru-RU" dirty="0" err="1" smtClean="0">
                <a:solidFill>
                  <a:srgbClr val="002060"/>
                </a:solidFill>
              </a:rPr>
              <a:t>місці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після</a:t>
            </a:r>
            <a:r>
              <a:rPr lang="ru-RU" dirty="0" smtClean="0">
                <a:solidFill>
                  <a:srgbClr val="002060"/>
                </a:solidFill>
              </a:rPr>
              <a:t> Африки, </a:t>
            </a:r>
            <a:r>
              <a:rPr lang="ru-RU" dirty="0" err="1" smtClean="0">
                <a:solidFill>
                  <a:srgbClr val="002060"/>
                </a:solidFill>
              </a:rPr>
              <a:t>здається</a:t>
            </a:r>
            <a:r>
              <a:rPr lang="ru-RU" dirty="0" smtClean="0">
                <a:solidFill>
                  <a:srgbClr val="002060"/>
                </a:solidFill>
              </a:rPr>
              <a:t>, за </a:t>
            </a:r>
            <a:r>
              <a:rPr lang="ru-RU" dirty="0" err="1" smtClean="0">
                <a:solidFill>
                  <a:srgbClr val="002060"/>
                </a:solidFill>
              </a:rPr>
              <a:t>кількістю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заражених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СНІДом</a:t>
            </a:r>
            <a:r>
              <a:rPr lang="ru-RU" dirty="0" smtClean="0">
                <a:solidFill>
                  <a:srgbClr val="002060"/>
                </a:solidFill>
              </a:rPr>
              <a:t> людей. </a:t>
            </a:r>
            <a:r>
              <a:rPr lang="ru-RU" dirty="0" err="1" smtClean="0">
                <a:solidFill>
                  <a:srgbClr val="002060"/>
                </a:solidFill>
              </a:rPr>
              <a:t>Це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жахливо</a:t>
            </a:r>
            <a:r>
              <a:rPr lang="ru-RU" dirty="0" smtClean="0">
                <a:solidFill>
                  <a:srgbClr val="002060"/>
                </a:solidFill>
              </a:rPr>
              <a:t>! </a:t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/>
            </a:r>
            <a:br>
              <a:rPr lang="ru-RU" dirty="0" smtClean="0">
                <a:solidFill>
                  <a:srgbClr val="002060"/>
                </a:solidFill>
              </a:rPr>
            </a:br>
            <a:r>
              <a:rPr lang="ru-RU" dirty="0" err="1" smtClean="0">
                <a:solidFill>
                  <a:srgbClr val="002060"/>
                </a:solidFill>
              </a:rPr>
              <a:t>Потрібно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приділяти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особливу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увагу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цій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проблемі</a:t>
            </a:r>
            <a:r>
              <a:rPr lang="ru-RU" dirty="0" smtClean="0">
                <a:solidFill>
                  <a:srgbClr val="002060"/>
                </a:solidFill>
              </a:rPr>
              <a:t>, активно </a:t>
            </a:r>
            <a:r>
              <a:rPr lang="ru-RU" dirty="0" err="1" smtClean="0">
                <a:solidFill>
                  <a:srgbClr val="002060"/>
                </a:solidFill>
              </a:rPr>
              <a:t>інформувати</a:t>
            </a:r>
            <a:r>
              <a:rPr lang="ru-RU" dirty="0" smtClean="0">
                <a:solidFill>
                  <a:srgbClr val="002060"/>
                </a:solidFill>
              </a:rPr>
              <a:t> людей. </a:t>
            </a:r>
            <a:r>
              <a:rPr lang="ru-RU" dirty="0" err="1" smtClean="0">
                <a:solidFill>
                  <a:srgbClr val="002060"/>
                </a:solidFill>
              </a:rPr>
              <a:t>Оскільки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якщо</a:t>
            </a:r>
            <a:r>
              <a:rPr lang="ru-RU" dirty="0" smtClean="0">
                <a:solidFill>
                  <a:srgbClr val="002060"/>
                </a:solidFill>
              </a:rPr>
              <a:t> людям не </a:t>
            </a:r>
            <a:r>
              <a:rPr lang="ru-RU" dirty="0" err="1" smtClean="0">
                <a:solidFill>
                  <a:srgbClr val="002060"/>
                </a:solidFill>
              </a:rPr>
              <a:t>говорити</a:t>
            </a:r>
            <a:r>
              <a:rPr lang="ru-RU" dirty="0" smtClean="0">
                <a:solidFill>
                  <a:srgbClr val="002060"/>
                </a:solidFill>
              </a:rPr>
              <a:t> про </a:t>
            </a:r>
            <a:r>
              <a:rPr lang="ru-RU" dirty="0" err="1" smtClean="0">
                <a:solidFill>
                  <a:srgbClr val="002060"/>
                </a:solidFill>
              </a:rPr>
              <a:t>цю</a:t>
            </a:r>
            <a:r>
              <a:rPr lang="ru-RU" dirty="0" smtClean="0">
                <a:solidFill>
                  <a:srgbClr val="002060"/>
                </a:solidFill>
              </a:rPr>
              <a:t> проблему, </a:t>
            </a:r>
            <a:r>
              <a:rPr lang="ru-RU" dirty="0" err="1" smtClean="0">
                <a:solidFill>
                  <a:srgbClr val="002060"/>
                </a:solidFill>
              </a:rPr>
              <a:t>це</a:t>
            </a:r>
            <a:r>
              <a:rPr lang="ru-RU" dirty="0" smtClean="0">
                <a:solidFill>
                  <a:srgbClr val="002060"/>
                </a:solidFill>
              </a:rPr>
              <a:t> все одно,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дезінформувати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їх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робити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тільки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гірше</a:t>
            </a:r>
            <a:r>
              <a:rPr lang="ru-RU" dirty="0" smtClean="0">
                <a:solidFill>
                  <a:srgbClr val="002060"/>
                </a:solidFill>
              </a:rPr>
              <a:t>. </a:t>
            </a:r>
            <a:r>
              <a:rPr lang="ru-RU" dirty="0" err="1" smtClean="0">
                <a:solidFill>
                  <a:srgbClr val="002060"/>
                </a:solidFill>
              </a:rPr>
              <a:t>Якщо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ти</a:t>
            </a:r>
            <a:r>
              <a:rPr lang="ru-RU" dirty="0" smtClean="0">
                <a:solidFill>
                  <a:srgbClr val="002060"/>
                </a:solidFill>
              </a:rPr>
              <a:t> не </a:t>
            </a:r>
            <a:r>
              <a:rPr lang="ru-RU" dirty="0" err="1" smtClean="0">
                <a:solidFill>
                  <a:srgbClr val="002060"/>
                </a:solidFill>
              </a:rPr>
              <a:t>знаєш</a:t>
            </a:r>
            <a:r>
              <a:rPr lang="ru-RU" dirty="0" smtClean="0">
                <a:solidFill>
                  <a:srgbClr val="002060"/>
                </a:solidFill>
              </a:rPr>
              <a:t> про </a:t>
            </a:r>
            <a:r>
              <a:rPr lang="ru-RU" dirty="0" err="1" smtClean="0">
                <a:solidFill>
                  <a:srgbClr val="002060"/>
                </a:solidFill>
              </a:rPr>
              <a:t>цю</a:t>
            </a:r>
            <a:r>
              <a:rPr lang="ru-RU" dirty="0" smtClean="0">
                <a:solidFill>
                  <a:srgbClr val="002060"/>
                </a:solidFill>
              </a:rPr>
              <a:t> проблему, </a:t>
            </a:r>
            <a:r>
              <a:rPr lang="ru-RU" dirty="0" err="1" smtClean="0">
                <a:solidFill>
                  <a:srgbClr val="002060"/>
                </a:solidFill>
              </a:rPr>
              <a:t>це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ще</a:t>
            </a:r>
            <a:r>
              <a:rPr lang="ru-RU" dirty="0" smtClean="0">
                <a:solidFill>
                  <a:srgbClr val="002060"/>
                </a:solidFill>
              </a:rPr>
              <a:t> не </a:t>
            </a:r>
            <a:r>
              <a:rPr lang="ru-RU" dirty="0" err="1" smtClean="0">
                <a:solidFill>
                  <a:srgbClr val="002060"/>
                </a:solidFill>
              </a:rPr>
              <a:t>означає</a:t>
            </a:r>
            <a:r>
              <a:rPr lang="ru-RU" dirty="0" smtClean="0">
                <a:solidFill>
                  <a:srgbClr val="002060"/>
                </a:solidFill>
              </a:rPr>
              <a:t>, </a:t>
            </a:r>
            <a:r>
              <a:rPr lang="ru-RU" dirty="0" err="1" smtClean="0">
                <a:solidFill>
                  <a:srgbClr val="002060"/>
                </a:solidFill>
              </a:rPr>
              <a:t>що</a:t>
            </a:r>
            <a:r>
              <a:rPr lang="ru-RU" dirty="0" smtClean="0">
                <a:solidFill>
                  <a:srgbClr val="002060"/>
                </a:solidFill>
              </a:rPr>
              <a:t> вона тебе </a:t>
            </a:r>
            <a:r>
              <a:rPr lang="ru-RU" dirty="0" err="1" smtClean="0">
                <a:solidFill>
                  <a:srgbClr val="002060"/>
                </a:solidFill>
              </a:rPr>
              <a:t>обійде</a:t>
            </a:r>
            <a:r>
              <a:rPr lang="ru-RU" dirty="0" smtClean="0">
                <a:solidFill>
                  <a:srgbClr val="002060"/>
                </a:solidFill>
              </a:rPr>
              <a:t> стороною, </a:t>
            </a:r>
            <a:r>
              <a:rPr lang="ru-RU" dirty="0" err="1" smtClean="0">
                <a:solidFill>
                  <a:srgbClr val="002060"/>
                </a:solidFill>
              </a:rPr>
              <a:t>і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ти</a:t>
            </a:r>
            <a:r>
              <a:rPr lang="ru-RU" dirty="0" smtClean="0">
                <a:solidFill>
                  <a:srgbClr val="002060"/>
                </a:solidFill>
              </a:rPr>
              <a:t> не </a:t>
            </a:r>
            <a:r>
              <a:rPr lang="ru-RU" dirty="0" err="1" smtClean="0">
                <a:solidFill>
                  <a:srgbClr val="002060"/>
                </a:solidFill>
              </a:rPr>
              <a:t>маєш</a:t>
            </a:r>
            <a:r>
              <a:rPr lang="ru-RU" dirty="0" smtClean="0">
                <a:solidFill>
                  <a:srgbClr val="002060"/>
                </a:solidFill>
              </a:rPr>
              <a:t> до </a:t>
            </a:r>
            <a:r>
              <a:rPr lang="ru-RU" dirty="0" err="1" smtClean="0">
                <a:solidFill>
                  <a:srgbClr val="002060"/>
                </a:solidFill>
              </a:rPr>
              <a:t>неї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відношення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5" name="Содержимое 4" descr="http://www.likar.info/pictures_ckfinder/images/8506_1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1371600"/>
            <a:ext cx="5410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  <a:latin typeface="+mn-lt"/>
              </a:rPr>
              <a:t>СНІД для Миколаївщини є проблемою</a:t>
            </a:r>
            <a:endParaRPr lang="ru-RU" dirty="0">
              <a:solidFill>
                <a:srgbClr val="FFFF00"/>
              </a:solidFill>
              <a:latin typeface="+mn-lt"/>
            </a:endParaRPr>
          </a:p>
        </p:txBody>
      </p:sp>
      <p:pic>
        <p:nvPicPr>
          <p:cNvPr id="5" name="Содержимое 4" descr="imagesCAKDQBEG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04799" y="1447800"/>
            <a:ext cx="4814595" cy="3657600"/>
          </a:xfrm>
        </p:spPr>
      </p:pic>
      <p:pic>
        <p:nvPicPr>
          <p:cNvPr id="6" name="Содержимое 5" descr="imagesCAS1CSIA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267200" y="1447800"/>
            <a:ext cx="4775200" cy="3581400"/>
          </a:xfrm>
        </p:spPr>
      </p:pic>
      <p:pic>
        <p:nvPicPr>
          <p:cNvPr id="7" name="Рисунок 6" descr="пологи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90800" y="3829050"/>
            <a:ext cx="4038600" cy="302895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  <a:latin typeface="+mn-lt"/>
              </a:rPr>
              <a:t>Статистика свідчить, що кількість хворих на СНІД безупинно зростає з кожним роком</a:t>
            </a:r>
            <a:endParaRPr lang="ru-RU" dirty="0">
              <a:solidFill>
                <a:srgbClr val="FFFF00"/>
              </a:solidFill>
              <a:latin typeface="+mn-lt"/>
            </a:endParaRPr>
          </a:p>
        </p:txBody>
      </p:sp>
      <p:pic>
        <p:nvPicPr>
          <p:cNvPr id="3" name="Рисунок 2" descr="Зростання хворих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828799"/>
            <a:ext cx="8077200" cy="4876801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  <a:latin typeface="+mn-lt"/>
              </a:rPr>
              <a:t>Нам є до кого звернутися по допомогу</a:t>
            </a:r>
            <a:endParaRPr lang="ru-RU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uk-UA" dirty="0" smtClean="0">
                <a:solidFill>
                  <a:srgbClr val="002060"/>
                </a:solidFill>
              </a:rPr>
              <a:t>Телефон довіри Миколаївського обласного центру соціальних служб для молоді – 063, цілодобово.</a:t>
            </a:r>
            <a:endParaRPr lang="ru-RU" dirty="0" smtClean="0">
              <a:solidFill>
                <a:srgbClr val="002060"/>
              </a:solidFill>
            </a:endParaRPr>
          </a:p>
          <a:p>
            <a:pPr lvl="0"/>
            <a:r>
              <a:rPr lang="uk-UA" dirty="0" smtClean="0">
                <a:solidFill>
                  <a:srgbClr val="002060"/>
                </a:solidFill>
              </a:rPr>
              <a:t>Центр здоров’я, кабінет довіри, анонімне обстеження на ВІЛ, вул.. Адміральська № 35, </a:t>
            </a:r>
            <a:r>
              <a:rPr lang="uk-UA" dirty="0" err="1" smtClean="0">
                <a:solidFill>
                  <a:srgbClr val="002060"/>
                </a:solidFill>
              </a:rPr>
              <a:t>тел</a:t>
            </a:r>
            <a:r>
              <a:rPr lang="uk-UA" dirty="0" smtClean="0">
                <a:solidFill>
                  <a:srgbClr val="002060"/>
                </a:solidFill>
              </a:rPr>
              <a:t>: (0512) 35 – 52 – 28.</a:t>
            </a:r>
            <a:endParaRPr lang="ru-RU" dirty="0" smtClean="0">
              <a:solidFill>
                <a:srgbClr val="002060"/>
              </a:solidFill>
            </a:endParaRPr>
          </a:p>
          <a:p>
            <a:pPr lvl="0"/>
            <a:r>
              <a:rPr lang="uk-UA" dirty="0" smtClean="0">
                <a:solidFill>
                  <a:srgbClr val="002060"/>
                </a:solidFill>
              </a:rPr>
              <a:t>Обласний центр профілактики та лікування наркоманії, алкоголізму та </a:t>
            </a:r>
            <a:r>
              <a:rPr lang="uk-UA" dirty="0" err="1" smtClean="0">
                <a:solidFill>
                  <a:srgbClr val="002060"/>
                </a:solidFill>
              </a:rPr>
              <a:t>СНІДу</a:t>
            </a:r>
            <a:r>
              <a:rPr lang="uk-UA" dirty="0" smtClean="0">
                <a:solidFill>
                  <a:srgbClr val="002060"/>
                </a:solidFill>
              </a:rPr>
              <a:t>, вул.. </a:t>
            </a:r>
            <a:r>
              <a:rPr lang="uk-UA" dirty="0" err="1" smtClean="0">
                <a:solidFill>
                  <a:srgbClr val="002060"/>
                </a:solidFill>
              </a:rPr>
              <a:t>Потьомкінська</a:t>
            </a:r>
            <a:r>
              <a:rPr lang="uk-UA" dirty="0" smtClean="0">
                <a:solidFill>
                  <a:srgbClr val="002060"/>
                </a:solidFill>
              </a:rPr>
              <a:t> № 138, тел.: (0512) 24 – 10 – 98.</a:t>
            </a:r>
            <a:endParaRPr lang="ru-RU" dirty="0" smtClean="0">
              <a:solidFill>
                <a:srgbClr val="002060"/>
              </a:solidFill>
            </a:endParaRPr>
          </a:p>
          <a:p>
            <a:pPr lvl="0"/>
            <a:r>
              <a:rPr lang="uk-UA" dirty="0" smtClean="0">
                <a:solidFill>
                  <a:srgbClr val="002060"/>
                </a:solidFill>
              </a:rPr>
              <a:t>Міська інфекційна лікарня № 4, вул.. Космонавтів № 43, тел.: (0512) 22 – 11 – 46. </a:t>
            </a:r>
            <a:endParaRPr lang="ru-RU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1755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  <a:latin typeface="+mn-lt"/>
              </a:rPr>
              <a:t>Посли Доброї Волі глобального рівня з питань ВІЛ / </a:t>
            </a:r>
            <a:r>
              <a:rPr lang="uk-UA" dirty="0" err="1" smtClean="0">
                <a:solidFill>
                  <a:srgbClr val="FFFF00"/>
                </a:solidFill>
                <a:latin typeface="+mn-lt"/>
              </a:rPr>
              <a:t>СНІДу</a:t>
            </a:r>
            <a:endParaRPr lang="ru-RU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43001"/>
            <a:ext cx="4040188" cy="762000"/>
          </a:xfrm>
        </p:spPr>
        <p:txBody>
          <a:bodyPr>
            <a:normAutofit lnSpcReduction="10000"/>
          </a:bodyPr>
          <a:lstStyle/>
          <a:p>
            <a:pPr algn="ctr"/>
            <a:r>
              <a:rPr lang="uk-UA" dirty="0" err="1" smtClean="0">
                <a:solidFill>
                  <a:srgbClr val="7030A0"/>
                </a:solidFill>
              </a:rPr>
              <a:t>Криштіан</a:t>
            </a:r>
            <a:r>
              <a:rPr lang="uk-UA" dirty="0" smtClean="0">
                <a:solidFill>
                  <a:srgbClr val="7030A0"/>
                </a:solidFill>
              </a:rPr>
              <a:t> </a:t>
            </a:r>
            <a:r>
              <a:rPr lang="uk-UA" dirty="0" err="1" smtClean="0">
                <a:solidFill>
                  <a:srgbClr val="7030A0"/>
                </a:solidFill>
              </a:rPr>
              <a:t>Рональдо</a:t>
            </a:r>
            <a:r>
              <a:rPr lang="uk-UA" dirty="0" smtClean="0">
                <a:solidFill>
                  <a:srgbClr val="7030A0"/>
                </a:solidFill>
              </a:rPr>
              <a:t> - футболіст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7" name="Содержимое 6" descr="Роналдо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182137" y="2133600"/>
            <a:ext cx="4542263" cy="3581400"/>
          </a:xfrm>
        </p:spPr>
      </p:pic>
      <p:pic>
        <p:nvPicPr>
          <p:cNvPr id="8" name="Содержимое 7" descr="Роналдо 2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800600" y="1447799"/>
            <a:ext cx="3657600" cy="5377659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869950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  <a:latin typeface="+mn-lt"/>
              </a:rPr>
              <a:t>Посли Доброї Волі глобального рівня з питань ВІЛ / </a:t>
            </a:r>
            <a:r>
              <a:rPr lang="uk-UA" dirty="0" err="1" smtClean="0">
                <a:solidFill>
                  <a:srgbClr val="FFFF00"/>
                </a:solidFill>
                <a:latin typeface="+mn-lt"/>
              </a:rPr>
              <a:t>СНІДу</a:t>
            </a:r>
            <a:endParaRPr lang="ru-RU" dirty="0">
              <a:latin typeface="+mn-lt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914401" y="1219201"/>
            <a:ext cx="7772400" cy="838200"/>
          </a:xfrm>
        </p:spPr>
        <p:txBody>
          <a:bodyPr/>
          <a:lstStyle/>
          <a:p>
            <a:pPr algn="ctr"/>
            <a:r>
              <a:rPr lang="uk-UA" dirty="0" err="1" smtClean="0">
                <a:solidFill>
                  <a:srgbClr val="7030A0"/>
                </a:solidFill>
              </a:rPr>
              <a:t>Анжеліна</a:t>
            </a:r>
            <a:r>
              <a:rPr lang="uk-UA" dirty="0" smtClean="0">
                <a:solidFill>
                  <a:srgbClr val="7030A0"/>
                </a:solidFill>
              </a:rPr>
              <a:t> Джолі - актриса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7" name="Содержимое 6" descr="Анжеліна Джолі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152400" y="1905000"/>
            <a:ext cx="5109410" cy="2971800"/>
          </a:xfrm>
        </p:spPr>
      </p:pic>
      <p:pic>
        <p:nvPicPr>
          <p:cNvPr id="8" name="Рисунок 7" descr="Джолі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19600" y="3810000"/>
            <a:ext cx="4391130" cy="28956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  <a:latin typeface="+mn-lt"/>
              </a:rPr>
              <a:t>Посли Доброї Волі глобального рівня з питань ВІЛ / </a:t>
            </a:r>
            <a:r>
              <a:rPr lang="uk-UA" dirty="0" err="1" smtClean="0">
                <a:solidFill>
                  <a:srgbClr val="FFFF00"/>
                </a:solidFill>
                <a:latin typeface="+mn-lt"/>
              </a:rPr>
              <a:t>СНІДу</a:t>
            </a:r>
            <a:endParaRPr lang="ru-RU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0763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solidFill>
                  <a:srgbClr val="7030A0"/>
                </a:solidFill>
              </a:rPr>
              <a:t>       </a:t>
            </a:r>
            <a:r>
              <a:rPr lang="uk-UA" dirty="0" err="1" smtClean="0">
                <a:solidFill>
                  <a:srgbClr val="7030A0"/>
                </a:solidFill>
              </a:rPr>
              <a:t>Джекі</a:t>
            </a:r>
            <a:r>
              <a:rPr lang="uk-UA" dirty="0" smtClean="0">
                <a:solidFill>
                  <a:srgbClr val="7030A0"/>
                </a:solidFill>
              </a:rPr>
              <a:t> Чан - актор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5" name="Содержимое 4" descr="Джекі Чан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1828800"/>
            <a:ext cx="4232829" cy="4648200"/>
          </a:xfrm>
        </p:spPr>
      </p:pic>
      <p:pic>
        <p:nvPicPr>
          <p:cNvPr id="6" name="Рисунок 5" descr="Джекі Чан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57800" y="1297886"/>
            <a:ext cx="3581400" cy="5333172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FF00"/>
                </a:solidFill>
                <a:latin typeface="+mn-lt"/>
              </a:rPr>
              <a:t>Посол Доброї Волі ООН з питань </a:t>
            </a:r>
            <a:br>
              <a:rPr lang="uk-UA" dirty="0" smtClean="0">
                <a:solidFill>
                  <a:srgbClr val="FFFF00"/>
                </a:solidFill>
                <a:latin typeface="+mn-lt"/>
              </a:rPr>
            </a:br>
            <a:r>
              <a:rPr lang="uk-UA" dirty="0" smtClean="0">
                <a:solidFill>
                  <a:srgbClr val="FFFF00"/>
                </a:solidFill>
                <a:latin typeface="+mn-lt"/>
              </a:rPr>
              <a:t>ВІЛ / </a:t>
            </a:r>
            <a:r>
              <a:rPr lang="uk-UA" dirty="0" err="1" smtClean="0">
                <a:solidFill>
                  <a:srgbClr val="FFFF00"/>
                </a:solidFill>
                <a:latin typeface="+mn-lt"/>
              </a:rPr>
              <a:t>СНІДу</a:t>
            </a:r>
            <a:r>
              <a:rPr lang="uk-UA" dirty="0" smtClean="0">
                <a:solidFill>
                  <a:srgbClr val="FFFF00"/>
                </a:solidFill>
              </a:rPr>
              <a:t> в Україні </a:t>
            </a:r>
            <a:endParaRPr lang="ru-RU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5181600"/>
          </a:xfrm>
        </p:spPr>
        <p:txBody>
          <a:bodyPr/>
          <a:lstStyle/>
          <a:p>
            <a:pPr>
              <a:buNone/>
            </a:pPr>
            <a:endParaRPr lang="uk-UA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uk-UA" dirty="0" smtClean="0">
                <a:solidFill>
                  <a:srgbClr val="FFFF00"/>
                </a:solidFill>
              </a:rPr>
              <a:t> </a:t>
            </a:r>
            <a:r>
              <a:rPr lang="uk-UA" dirty="0" smtClean="0">
                <a:solidFill>
                  <a:srgbClr val="FFFF00"/>
                </a:solidFill>
              </a:rPr>
              <a:t>    </a:t>
            </a:r>
            <a:r>
              <a:rPr lang="uk-UA" dirty="0" smtClean="0">
                <a:solidFill>
                  <a:srgbClr val="FF0000"/>
                </a:solidFill>
              </a:rPr>
              <a:t>Ані Лорак </a:t>
            </a:r>
            <a:r>
              <a:rPr lang="uk-UA" dirty="0" smtClean="0">
                <a:solidFill>
                  <a:srgbClr val="002060"/>
                </a:solidFill>
              </a:rPr>
              <a:t>- співачка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07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400" dirty="0" smtClean="0">
                <a:solidFill>
                  <a:srgbClr val="FF0000"/>
                </a:solidFill>
              </a:rPr>
              <a:t>Лілія </a:t>
            </a:r>
            <a:r>
              <a:rPr lang="uk-UA" sz="2400" dirty="0" err="1" smtClean="0">
                <a:solidFill>
                  <a:srgbClr val="FF0000"/>
                </a:solidFill>
              </a:rPr>
              <a:t>Подкопаєва</a:t>
            </a:r>
            <a:r>
              <a:rPr lang="uk-UA" sz="2400" dirty="0" smtClean="0">
                <a:solidFill>
                  <a:srgbClr val="FF0000"/>
                </a:solidFill>
              </a:rPr>
              <a:t> – </a:t>
            </a:r>
            <a:r>
              <a:rPr lang="uk-UA" sz="2400" dirty="0" smtClean="0">
                <a:solidFill>
                  <a:srgbClr val="002060"/>
                </a:solidFill>
              </a:rPr>
              <a:t>абсолютна олімпійська чемпіонка з гімнастики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6" name="Рисунок 5" descr="Ані Лорак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124200"/>
            <a:ext cx="4275574" cy="2819400"/>
          </a:xfrm>
          <a:prstGeom prst="rect">
            <a:avLst/>
          </a:prstGeom>
        </p:spPr>
      </p:pic>
      <p:pic>
        <p:nvPicPr>
          <p:cNvPr id="7" name="Рисунок 6" descr="Подкопаєв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62600" y="2514600"/>
            <a:ext cx="3070274" cy="41148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uk-UA" dirty="0" smtClean="0">
                <a:solidFill>
                  <a:srgbClr val="FFFF00"/>
                </a:solidFill>
                <a:latin typeface="+mn-lt"/>
              </a:rPr>
              <a:t>Лист інфікованому другу</a:t>
            </a:r>
            <a:endParaRPr lang="ru-RU" dirty="0">
              <a:solidFill>
                <a:srgbClr val="FFFF00"/>
              </a:solidFill>
              <a:latin typeface="+mn-lt"/>
            </a:endParaRPr>
          </a:p>
        </p:txBody>
      </p:sp>
      <p:pic>
        <p:nvPicPr>
          <p:cNvPr id="4" name="Содержимое 3" descr="Листи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1143000"/>
            <a:ext cx="5283200" cy="3962400"/>
          </a:xfrm>
        </p:spPr>
      </p:pic>
      <p:pic>
        <p:nvPicPr>
          <p:cNvPr id="5" name="Рисунок 4" descr="Дитина читає лист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59200" y="2819400"/>
            <a:ext cx="4978400" cy="37338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82000" cy="533400"/>
          </a:xfrm>
        </p:spPr>
        <p:txBody>
          <a:bodyPr>
            <a:noAutofit/>
          </a:bodyPr>
          <a:lstStyle/>
          <a:p>
            <a:r>
              <a:rPr lang="uk-UA" sz="4800" dirty="0" smtClean="0">
                <a:solidFill>
                  <a:srgbClr val="FFFF00"/>
                </a:solidFill>
                <a:latin typeface="+mn-lt"/>
              </a:rPr>
              <a:t>Поборемо СНІД разом! </a:t>
            </a:r>
            <a:endParaRPr lang="ru-RU" sz="4800" dirty="0">
              <a:solidFill>
                <a:srgbClr val="FFFF00"/>
              </a:solidFill>
              <a:latin typeface="+mn-lt"/>
            </a:endParaRPr>
          </a:p>
        </p:txBody>
      </p:sp>
      <p:pic>
        <p:nvPicPr>
          <p:cNvPr id="5" name="Рисунок 4" descr="imagesCAMYDPYR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22707" b="22707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800" y="914400"/>
            <a:ext cx="8610600" cy="782739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solidFill>
                  <a:srgbClr val="002060"/>
                </a:solidFill>
              </a:rPr>
              <a:t>Не дамо хворобі жодного шансу!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4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Порядок проведення </a:t>
            </a:r>
            <a:br>
              <a:rPr lang="uk-UA" sz="4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прес - конференції</a:t>
            </a:r>
            <a:endParaRPr lang="ru-RU" sz="4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а) доповіді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лікар – інфекціоніст «Що таке СНІД і чим він небезпечний особисто мені? Шляхи передачі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СНІДу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ведучий програми «Вони досягли успіху, але загинули від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СНІДу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спеціаліст управління охорони здоров’я в Миколаївській області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- посол Доброї Волі, що працює над програмою «Жити поруч»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б) обговорення теми (відповіді на запитання журналістів)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8000" dirty="0" smtClean="0">
                <a:solidFill>
                  <a:srgbClr val="FFFF00"/>
                </a:solidFill>
                <a:latin typeface="Monotype Corsiva" pitchFamily="66" charset="0"/>
              </a:rPr>
              <a:t>Дякуємо за увагу! </a:t>
            </a:r>
            <a:endParaRPr lang="ru-RU" sz="8000" dirty="0">
              <a:solidFill>
                <a:srgbClr val="FFFF00"/>
              </a:solidFill>
              <a:latin typeface="Monotype Corsiva" pitchFamily="66" charset="0"/>
            </a:endParaRPr>
          </a:p>
        </p:txBody>
      </p:sp>
      <p:pic>
        <p:nvPicPr>
          <p:cNvPr id="3" name="Рисунок 2" descr="Снід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1371600"/>
            <a:ext cx="6745356" cy="53574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uk-UA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Виявлено лише три шляхи, якими вірус потрапляє в організм здорової людини: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717"/>
          </a:xfrm>
        </p:spPr>
        <p:txBody>
          <a:bodyPr>
            <a:normAutofit/>
          </a:bodyPr>
          <a:lstStyle/>
          <a:p>
            <a:pPr lvl="0"/>
            <a:r>
              <a:rPr lang="uk-UA" dirty="0" smtClean="0"/>
              <a:t>Під час статевого акту (без використання якісного презервативу);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презерватив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76400" y="2438400"/>
            <a:ext cx="5638800" cy="375236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Виявлено лише три шляхи, якими вірус потрапляє в організм здорової людини: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>
            <a:normAutofit/>
          </a:bodyPr>
          <a:lstStyle/>
          <a:p>
            <a:pPr lvl="0"/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Через кров (йдеться про використання нестерильних інструментів та матеріалів під час медичних маніпуляцій: спільного використання шприців, голок, переливання неперевіреної крові, пересадка донорських органів, використання нестерильних інструментів для татуювання та </a:t>
            </a:r>
            <a:r>
              <a:rPr lang="uk-UA" sz="2600" dirty="0" err="1" smtClean="0">
                <a:latin typeface="Times New Roman" pitchFamily="18" charset="0"/>
                <a:cs typeface="Times New Roman" pitchFamily="18" charset="0"/>
              </a:rPr>
              <a:t>пірсингу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, використання приладів для гоління, манікюрних </a:t>
            </a:r>
            <a:r>
              <a:rPr lang="uk-UA" sz="2600" dirty="0" err="1" smtClean="0">
                <a:latin typeface="Times New Roman" pitchFamily="18" charset="0"/>
                <a:cs typeface="Times New Roman" pitchFamily="18" charset="0"/>
              </a:rPr>
              <a:t>ножиць</a:t>
            </a: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, зубних щиток із залишками свіжої крові);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Рисунок 3" descr="imagesCAKDQB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4724400"/>
            <a:ext cx="2457450" cy="1866900"/>
          </a:xfrm>
          <a:prstGeom prst="rect">
            <a:avLst/>
          </a:prstGeom>
        </p:spPr>
      </p:pic>
      <p:pic>
        <p:nvPicPr>
          <p:cNvPr id="5" name="Рисунок 4" descr="пірсинг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0400" y="4724400"/>
            <a:ext cx="2466975" cy="1847850"/>
          </a:xfrm>
          <a:prstGeom prst="rect">
            <a:avLst/>
          </a:prstGeom>
        </p:spPr>
      </p:pic>
      <p:pic>
        <p:nvPicPr>
          <p:cNvPr id="6" name="Рисунок 5" descr="Операції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19800" y="4724400"/>
            <a:ext cx="2466975" cy="18478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Виявлено лише три шляхи, якими вірус потрапляє в організм здорової людини:</a:t>
            </a:r>
            <a:endParaRPr lang="ru-RU" sz="3600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Від інфікованої матері до дитини (під час пологів та годування груддю).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годування грудьм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76800" y="2590800"/>
            <a:ext cx="4038600" cy="2746248"/>
          </a:xfrm>
          <a:prstGeom prst="rect">
            <a:avLst/>
          </a:prstGeom>
        </p:spPr>
      </p:pic>
      <p:pic>
        <p:nvPicPr>
          <p:cNvPr id="5" name="Рисунок 4" descr="Мати з дитям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" y="3733800"/>
            <a:ext cx="4198454" cy="28194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6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СНІД не передається:</a:t>
            </a:r>
            <a:endParaRPr lang="ru-RU" sz="6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46236"/>
            <a:ext cx="8610600" cy="4906963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q"/>
            </a:pPr>
            <a:r>
              <a:rPr lang="uk-UA" dirty="0" smtClean="0"/>
              <a:t>У разі перебування в одному приміщенні;</a:t>
            </a:r>
            <a:endParaRPr lang="ru-RU" dirty="0" smtClean="0"/>
          </a:p>
          <a:p>
            <a:pPr lvl="0">
              <a:buFont typeface="Wingdings" pitchFamily="2" charset="2"/>
              <a:buChar char="q"/>
            </a:pPr>
            <a:r>
              <a:rPr lang="uk-UA" dirty="0" smtClean="0"/>
              <a:t>Під </a:t>
            </a:r>
            <a:r>
              <a:rPr lang="uk-UA" dirty="0" smtClean="0"/>
              <a:t>час поїздки в громадському транспорті;</a:t>
            </a:r>
            <a:endParaRPr lang="ru-RU" dirty="0" smtClean="0"/>
          </a:p>
          <a:p>
            <a:pPr lvl="0">
              <a:buFont typeface="Wingdings" pitchFamily="2" charset="2"/>
              <a:buChar char="q"/>
            </a:pPr>
            <a:r>
              <a:rPr lang="uk-UA" dirty="0" smtClean="0"/>
              <a:t>Від </a:t>
            </a:r>
            <a:r>
              <a:rPr lang="uk-UA" dirty="0" smtClean="0"/>
              <a:t>рукостискань та </a:t>
            </a:r>
            <a:r>
              <a:rPr lang="uk-UA" dirty="0" smtClean="0"/>
              <a:t>обіймів;</a:t>
            </a:r>
            <a:endParaRPr lang="en-US" dirty="0" smtClean="0"/>
          </a:p>
          <a:p>
            <a:pPr lvl="0">
              <a:buFont typeface="Wingdings" pitchFamily="2" charset="2"/>
              <a:buChar char="q"/>
            </a:pPr>
            <a:r>
              <a:rPr lang="uk-UA" dirty="0" smtClean="0"/>
              <a:t>Через </a:t>
            </a:r>
            <a:r>
              <a:rPr lang="uk-UA" dirty="0" smtClean="0"/>
              <a:t>піт та сльози;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рукостисканн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24400" y="3810000"/>
            <a:ext cx="3657600" cy="2743200"/>
          </a:xfrm>
          <a:prstGeom prst="rect">
            <a:avLst/>
          </a:prstGeom>
        </p:spPr>
      </p:pic>
      <p:pic>
        <p:nvPicPr>
          <p:cNvPr id="5" name="Рисунок 4" descr="сльози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38200" y="3810000"/>
            <a:ext cx="3487586" cy="27432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СНІД не передається: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333999"/>
          </a:xfrm>
        </p:spPr>
        <p:txBody>
          <a:bodyPr/>
          <a:lstStyle/>
          <a:p>
            <a:pPr lvl="0">
              <a:buFont typeface="Wingdings" pitchFamily="2" charset="2"/>
              <a:buChar char="q"/>
            </a:pPr>
            <a:r>
              <a:rPr lang="uk-UA" dirty="0" smtClean="0"/>
              <a:t>Від чхання та кашлю;</a:t>
            </a:r>
            <a:endParaRPr lang="ru-RU" dirty="0" smtClean="0"/>
          </a:p>
          <a:p>
            <a:pPr lvl="0">
              <a:buFont typeface="Wingdings" pitchFamily="2" charset="2"/>
              <a:buChar char="q"/>
            </a:pPr>
            <a:r>
              <a:rPr lang="uk-UA" dirty="0" smtClean="0"/>
              <a:t>У </a:t>
            </a:r>
            <a:r>
              <a:rPr lang="uk-UA" dirty="0" smtClean="0"/>
              <a:t>разі використання спільного посуду та білизни для спання;</a:t>
            </a:r>
            <a:endParaRPr lang="ru-RU" dirty="0" smtClean="0"/>
          </a:p>
          <a:p>
            <a:pPr lvl="0">
              <a:buFont typeface="Wingdings" pitchFamily="2" charset="2"/>
              <a:buChar char="q"/>
            </a:pPr>
            <a:r>
              <a:rPr lang="uk-UA" dirty="0" smtClean="0"/>
              <a:t>У </a:t>
            </a:r>
            <a:r>
              <a:rPr lang="uk-UA" dirty="0" smtClean="0"/>
              <a:t>разі використання спільної ванни та унітазу;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чханн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3505200"/>
            <a:ext cx="3178874" cy="1981200"/>
          </a:xfrm>
          <a:prstGeom prst="rect">
            <a:avLst/>
          </a:prstGeom>
        </p:spPr>
      </p:pic>
      <p:pic>
        <p:nvPicPr>
          <p:cNvPr id="5" name="Рисунок 4" descr="кашель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71800" y="4114800"/>
            <a:ext cx="2133600" cy="2679123"/>
          </a:xfrm>
          <a:prstGeom prst="rect">
            <a:avLst/>
          </a:prstGeom>
        </p:spPr>
      </p:pic>
      <p:pic>
        <p:nvPicPr>
          <p:cNvPr id="6" name="Рисунок 5" descr="використання спільного посуду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24400" y="3276600"/>
            <a:ext cx="2895600" cy="1908464"/>
          </a:xfrm>
          <a:prstGeom prst="rect">
            <a:avLst/>
          </a:prstGeom>
        </p:spPr>
      </p:pic>
      <p:pic>
        <p:nvPicPr>
          <p:cNvPr id="7" name="Рисунок 6" descr="вана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172200" y="4803248"/>
            <a:ext cx="2743200" cy="205475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uk-UA" sz="4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СНІД не передається: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364163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q"/>
            </a:pPr>
            <a:r>
              <a:rPr lang="uk-UA" dirty="0" smtClean="0"/>
              <a:t>Під час спільних занять спортом;</a:t>
            </a:r>
            <a:endParaRPr lang="ru-RU" dirty="0" smtClean="0"/>
          </a:p>
          <a:p>
            <a:pPr lvl="0">
              <a:buFont typeface="Wingdings" pitchFamily="2" charset="2"/>
              <a:buChar char="q"/>
            </a:pPr>
            <a:r>
              <a:rPr lang="uk-UA" dirty="0" smtClean="0"/>
              <a:t>Під </a:t>
            </a:r>
            <a:r>
              <a:rPr lang="uk-UA" dirty="0" smtClean="0"/>
              <a:t>час поцілунку через слину;</a:t>
            </a:r>
            <a:endParaRPr lang="ru-RU" dirty="0" smtClean="0"/>
          </a:p>
          <a:p>
            <a:pPr lvl="0">
              <a:buFont typeface="Wingdings" pitchFamily="2" charset="2"/>
              <a:buChar char="q"/>
            </a:pPr>
            <a:r>
              <a:rPr lang="uk-UA" dirty="0" smtClean="0"/>
              <a:t>Через </a:t>
            </a:r>
            <a:r>
              <a:rPr lang="uk-UA" dirty="0" smtClean="0"/>
              <a:t>контакт з тваринами та укуси комах</a:t>
            </a:r>
            <a:r>
              <a:rPr lang="uk-UA" dirty="0" smtClean="0"/>
              <a:t>.</a:t>
            </a:r>
            <a:endParaRPr lang="en-US" dirty="0" smtClean="0"/>
          </a:p>
          <a:p>
            <a:pPr lvl="0">
              <a:buFont typeface="Wingdings" pitchFamily="2" charset="2"/>
              <a:buChar char="q"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заняття спортом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2743200"/>
            <a:ext cx="3277977" cy="2819400"/>
          </a:xfrm>
          <a:prstGeom prst="rect">
            <a:avLst/>
          </a:prstGeom>
        </p:spPr>
      </p:pic>
      <p:pic>
        <p:nvPicPr>
          <p:cNvPr id="5" name="Рисунок 4" descr="поцілунки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90800" y="3962400"/>
            <a:ext cx="3638550" cy="2743200"/>
          </a:xfrm>
          <a:prstGeom prst="rect">
            <a:avLst/>
          </a:prstGeom>
        </p:spPr>
      </p:pic>
      <p:pic>
        <p:nvPicPr>
          <p:cNvPr id="6" name="Рисунок 5" descr="контакт з тваринами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86400" y="2724150"/>
            <a:ext cx="3124200" cy="23431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108</TotalTime>
  <Words>616</Words>
  <Application>Microsoft Office PowerPoint</Application>
  <PresentationFormat>Экран (4:3)</PresentationFormat>
  <Paragraphs>71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Апекс</vt:lpstr>
      <vt:lpstr>Прес – конференція  “Об’єднаймось заради безпеки, об’єднаймось проти СНІДу!”</vt:lpstr>
      <vt:lpstr>Ти вважаєш, що ця проблема не торкнеться тебе особисто?</vt:lpstr>
      <vt:lpstr>Порядок проведення  прес - конференції</vt:lpstr>
      <vt:lpstr>Виявлено лише три шляхи, якими вірус потрапляє в організм здорової людини: </vt:lpstr>
      <vt:lpstr>Виявлено лише три шляхи, якими вірус потрапляє в організм здорової людини:</vt:lpstr>
      <vt:lpstr>Виявлено лише три шляхи, якими вірус потрапляє в організм здорової людини:</vt:lpstr>
      <vt:lpstr>СНІД не передається:</vt:lpstr>
      <vt:lpstr>СНІД не передається:</vt:lpstr>
      <vt:lpstr>СНІД не передається:</vt:lpstr>
      <vt:lpstr>Алея “Роздолля роздумів”</vt:lpstr>
      <vt:lpstr>Рок – група «Queen» і її соліст  Фреді Мерк’юрі</vt:lpstr>
      <vt:lpstr>Вони досягли успіху, але загинули від СНІДу</vt:lpstr>
      <vt:lpstr>Вони досягли успіху, але загинули від СНІДу</vt:lpstr>
      <vt:lpstr>Вони досягли успіху, але загинули від СНІДу</vt:lpstr>
      <vt:lpstr>Вони досягли успіху, але загинули від СНІДу</vt:lpstr>
      <vt:lpstr>Я вважаю СНІД – глобальною проблемою людства</vt:lpstr>
      <vt:lpstr>Потрібно знати шляхи зараження  СНІДом і вберегти себе</vt:lpstr>
      <vt:lpstr>Слайд 18</vt:lpstr>
      <vt:lpstr>Давайте боротися разом!</vt:lpstr>
      <vt:lpstr>Брати Борисенки</vt:lpstr>
      <vt:lpstr>СНІД для Миколаївщини є проблемою</vt:lpstr>
      <vt:lpstr>Статистика свідчить, що кількість хворих на СНІД безупинно зростає з кожним роком</vt:lpstr>
      <vt:lpstr>Нам є до кого звернутися по допомогу</vt:lpstr>
      <vt:lpstr>Посли Доброї Волі глобального рівня з питань ВІЛ / СНІДу</vt:lpstr>
      <vt:lpstr>Посли Доброї Волі глобального рівня з питань ВІЛ / СНІДу</vt:lpstr>
      <vt:lpstr>Посли Доброї Волі глобального рівня з питань ВІЛ / СНІДу</vt:lpstr>
      <vt:lpstr>Посол Доброї Волі ООН з питань  ВІЛ / СНІДу в Україні </vt:lpstr>
      <vt:lpstr>Лист інфікованому другу</vt:lpstr>
      <vt:lpstr>Поборемо СНІД разом! </vt:lpstr>
      <vt:lpstr>Дякуємо за увагу!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Прес – конференція  “Об’єднаймось заради безпеки, об’єднаймось проти СНІДу!”</dc:title>
  <cp:lastModifiedBy>1</cp:lastModifiedBy>
  <cp:revision>16</cp:revision>
  <dcterms:modified xsi:type="dcterms:W3CDTF">2011-07-18T09:14:49Z</dcterms:modified>
</cp:coreProperties>
</file>