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ABA0-9BB7-4069-8A76-2B67B309A6B6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1403-0BC5-415D-8960-C8F3D4BD4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52FD-9F2D-4A5E-BF9B-16A2912FDA8E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DC4-AD82-4B09-AF66-420E82834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50C4-A15A-463B-AE2E-3674C2765A85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F21C-B8CA-476E-9160-88BB0AAAF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8DF0-E5A9-472A-927E-0D38A1E125B2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5AC7-5716-475F-9EC0-E02EC44F5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CA0F-261D-471E-976C-32B5237622B2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F7CD-9E76-4A84-A305-5AB8588A9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3540-63A0-4E52-8DB2-E0244DD8C388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B129-AD3C-401B-BDBD-30847177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EF7F-01FD-44AB-9B10-C0A79F3EE9BA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4543-23C7-4ACD-AF17-775FB4C60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A054-A2E1-4BCA-826D-817F2A5F99CA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B96AF-BB75-41E2-B51E-E2ED66E5A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9EC4-F202-424D-9147-A55D7FC2F7B1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41D4-46D3-4D42-8FF6-0804A314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0EEA-5515-4224-882B-D3795789F516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4DD0-BB4D-4775-AD0E-204F82177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9369-511B-4A4C-916B-E646810FB754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8A8F-4061-4131-852B-02B88A8B5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9345A9-95AD-4FCB-8C5D-9E6F75BF5580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8CB1F6-9C36-4894-8FF3-6CCB2F7A0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14356"/>
            <a:ext cx="8185061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Дарунки бджільництва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500063"/>
          </a:xfrm>
        </p:spPr>
        <p:txBody>
          <a:bodyPr/>
          <a:lstStyle/>
          <a:p>
            <a:pPr eaLnBrk="1" hangingPunct="1"/>
            <a:r>
              <a:rPr lang="uk-UA" sz="2800" smtClean="0"/>
              <a:t>Найбільш популярні сорти меду</a:t>
            </a:r>
            <a:endParaRPr lang="ru-RU" sz="2800" smtClean="0"/>
          </a:p>
        </p:txBody>
      </p:sp>
      <p:sp>
        <p:nvSpPr>
          <p:cNvPr id="4" name="Цилиндр 3"/>
          <p:cNvSpPr/>
          <p:nvPr/>
        </p:nvSpPr>
        <p:spPr>
          <a:xfrm>
            <a:off x="2500313" y="428625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  <a:latin typeface="+mj-lt"/>
              </a:rPr>
              <a:t>Акацієвий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мед -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виробляється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з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квіток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білої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акації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Дуже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світлий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прозорий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. 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Колір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-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від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білого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золотисто-жовтого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Він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користується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особливим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попитом  через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свій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тонкий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пікантний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аромат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і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дуже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ніжний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смак.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Належить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до одного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з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найкращих</a:t>
            </a:r>
            <a:r>
              <a:rPr lang="ru-RU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+mj-lt"/>
              </a:rPr>
              <a:t>сортів</a:t>
            </a:r>
            <a:r>
              <a:rPr lang="ru-RU" sz="800" dirty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6" name="Цилиндр 5"/>
          <p:cNvSpPr/>
          <p:nvPr/>
        </p:nvSpPr>
        <p:spPr>
          <a:xfrm>
            <a:off x="2214563" y="4572000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Вересовий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поширений</a:t>
            </a:r>
            <a:r>
              <a:rPr lang="ru-RU" sz="800" dirty="0">
                <a:solidFill>
                  <a:schemeClr val="tx1"/>
                </a:solidFill>
              </a:rPr>
              <a:t> у </a:t>
            </a:r>
            <a:r>
              <a:rPr lang="ru-RU" sz="800" dirty="0" err="1">
                <a:solidFill>
                  <a:schemeClr val="tx1"/>
                </a:solidFill>
              </a:rPr>
              <a:t>лісових</a:t>
            </a:r>
            <a:r>
              <a:rPr lang="ru-RU" sz="800" dirty="0">
                <a:solidFill>
                  <a:schemeClr val="tx1"/>
                </a:solidFill>
              </a:rPr>
              <a:t> районах </a:t>
            </a:r>
            <a:r>
              <a:rPr lang="ru-RU" sz="800" dirty="0" err="1">
                <a:solidFill>
                  <a:schemeClr val="tx1"/>
                </a:solidFill>
              </a:rPr>
              <a:t>півночі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північного</a:t>
            </a:r>
            <a:r>
              <a:rPr lang="ru-RU" sz="800" dirty="0">
                <a:solidFill>
                  <a:schemeClr val="tx1"/>
                </a:solidFill>
              </a:rPr>
              <a:t> заходу </a:t>
            </a:r>
            <a:r>
              <a:rPr lang="ru-RU" sz="800" dirty="0" err="1">
                <a:solidFill>
                  <a:schemeClr val="tx1"/>
                </a:solidFill>
              </a:rPr>
              <a:t>України</a:t>
            </a:r>
            <a:r>
              <a:rPr lang="ru-RU" sz="800" dirty="0">
                <a:solidFill>
                  <a:schemeClr val="tx1"/>
                </a:solidFill>
              </a:rPr>
              <a:t>. Для </a:t>
            </a:r>
            <a:r>
              <a:rPr lang="ru-RU" sz="800" dirty="0" err="1">
                <a:solidFill>
                  <a:schemeClr val="tx1"/>
                </a:solidFill>
              </a:rPr>
              <a:t>нього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характерний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сильний</a:t>
            </a:r>
            <a:r>
              <a:rPr lang="ru-RU" sz="800" dirty="0">
                <a:solidFill>
                  <a:schemeClr val="tx1"/>
                </a:solidFill>
              </a:rPr>
              <a:t> аромат, </a:t>
            </a:r>
            <a:r>
              <a:rPr lang="ru-RU" sz="800" dirty="0" err="1">
                <a:solidFill>
                  <a:schemeClr val="tx1"/>
                </a:solidFill>
              </a:rPr>
              <a:t>специфічний</a:t>
            </a:r>
            <a:r>
              <a:rPr lang="ru-RU" sz="800" dirty="0">
                <a:solidFill>
                  <a:schemeClr val="tx1"/>
                </a:solidFill>
              </a:rPr>
              <a:t> терпкий смак. У </a:t>
            </a:r>
            <a:r>
              <a:rPr lang="ru-RU" sz="800" dirty="0" err="1">
                <a:solidFill>
                  <a:schemeClr val="tx1"/>
                </a:solidFill>
              </a:rPr>
              <a:t>рідкому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вигляді</a:t>
            </a:r>
            <a:r>
              <a:rPr lang="ru-RU" sz="800" dirty="0">
                <a:solidFill>
                  <a:schemeClr val="tx1"/>
                </a:solidFill>
              </a:rPr>
              <a:t> мед </a:t>
            </a:r>
            <a:r>
              <a:rPr lang="ru-RU" sz="800" dirty="0" err="1">
                <a:solidFill>
                  <a:schemeClr val="tx1"/>
                </a:solidFill>
              </a:rPr>
              <a:t>темно-бурштиновий</a:t>
            </a:r>
            <a:r>
              <a:rPr lang="ru-RU" sz="800" dirty="0">
                <a:solidFill>
                  <a:schemeClr val="tx1"/>
                </a:solidFill>
              </a:rPr>
              <a:t>, </a:t>
            </a:r>
            <a:r>
              <a:rPr lang="ru-RU" sz="800" dirty="0" err="1">
                <a:solidFill>
                  <a:schemeClr val="tx1"/>
                </a:solidFill>
              </a:rPr>
              <a:t>іноді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червонуватим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відтінком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4929188" y="2500313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Волошковий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бджоли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збирають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хорошого</a:t>
            </a:r>
            <a:r>
              <a:rPr lang="ru-RU" sz="800" dirty="0">
                <a:solidFill>
                  <a:schemeClr val="tx1"/>
                </a:solidFill>
              </a:rPr>
              <a:t> медоноса - </a:t>
            </a:r>
            <a:r>
              <a:rPr lang="ru-RU" sz="800" dirty="0" err="1">
                <a:solidFill>
                  <a:schemeClr val="tx1"/>
                </a:solidFill>
              </a:rPr>
              <a:t>волошки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синьої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польової</a:t>
            </a:r>
            <a:r>
              <a:rPr lang="ru-RU" sz="800" dirty="0">
                <a:solidFill>
                  <a:schemeClr val="tx1"/>
                </a:solidFill>
              </a:rPr>
              <a:t>. Мед </a:t>
            </a:r>
            <a:r>
              <a:rPr lang="ru-RU" sz="800" dirty="0" err="1">
                <a:solidFill>
                  <a:schemeClr val="tx1"/>
                </a:solidFill>
              </a:rPr>
              <a:t>зеленувато-жовтого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кольору</a:t>
            </a:r>
            <a:r>
              <a:rPr lang="ru-RU" sz="800" dirty="0">
                <a:solidFill>
                  <a:schemeClr val="tx1"/>
                </a:solidFill>
              </a:rPr>
              <a:t>, </a:t>
            </a:r>
            <a:r>
              <a:rPr lang="ru-RU" sz="800" dirty="0" err="1">
                <a:solidFill>
                  <a:schemeClr val="tx1"/>
                </a:solidFill>
              </a:rPr>
              <a:t>має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приємний</a:t>
            </a:r>
            <a:r>
              <a:rPr lang="ru-RU" sz="800" dirty="0">
                <a:solidFill>
                  <a:schemeClr val="tx1"/>
                </a:solidFill>
              </a:rPr>
              <a:t>, </a:t>
            </a:r>
            <a:r>
              <a:rPr lang="ru-RU" sz="800" dirty="0" err="1">
                <a:solidFill>
                  <a:schemeClr val="tx1"/>
                </a:solidFill>
              </a:rPr>
              <a:t>із</a:t>
            </a:r>
            <a:r>
              <a:rPr lang="ru-RU" sz="800" dirty="0">
                <a:solidFill>
                  <a:schemeClr val="tx1"/>
                </a:solidFill>
              </a:rPr>
              <a:t> запахом </a:t>
            </a:r>
            <a:r>
              <a:rPr lang="ru-RU" sz="800" dirty="0" err="1">
                <a:solidFill>
                  <a:schemeClr val="tx1"/>
                </a:solidFill>
              </a:rPr>
              <a:t>мигдалю</a:t>
            </a:r>
            <a:r>
              <a:rPr lang="ru-RU" sz="800" dirty="0">
                <a:solidFill>
                  <a:schemeClr val="tx1"/>
                </a:solidFill>
              </a:rPr>
              <a:t> аромат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гіркуватий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присмак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6643688" y="4572000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Гречаний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відрізняється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палітрою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від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темно-жовтого</a:t>
            </a:r>
            <a:r>
              <a:rPr lang="ru-RU" sz="800" dirty="0">
                <a:solidFill>
                  <a:schemeClr val="tx1"/>
                </a:solidFill>
              </a:rPr>
              <a:t> до темно-коричневою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червонуватим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відтінком</a:t>
            </a:r>
            <a:r>
              <a:rPr lang="ru-RU" sz="800" dirty="0">
                <a:solidFill>
                  <a:schemeClr val="tx1"/>
                </a:solidFill>
              </a:rPr>
              <a:t>. </a:t>
            </a:r>
            <a:r>
              <a:rPr lang="ru-RU" sz="800" dirty="0" err="1">
                <a:solidFill>
                  <a:schemeClr val="tx1"/>
                </a:solidFill>
              </a:rPr>
              <a:t>Найбільш</a:t>
            </a:r>
            <a:r>
              <a:rPr lang="ru-RU" sz="800" dirty="0">
                <a:solidFill>
                  <a:schemeClr val="tx1"/>
                </a:solidFill>
              </a:rPr>
              <a:t> темним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вишневим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відтінком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буває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тільки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що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відкачаний</a:t>
            </a:r>
            <a:r>
              <a:rPr lang="ru-RU" sz="800" dirty="0">
                <a:solidFill>
                  <a:schemeClr val="tx1"/>
                </a:solidFill>
              </a:rPr>
              <a:t> мед. 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7072313" y="2500313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Буркуновий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збирається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квіток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буркуну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відрізняється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дуже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ніжним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приємним</a:t>
            </a:r>
            <a:r>
              <a:rPr lang="ru-RU" sz="800" dirty="0">
                <a:solidFill>
                  <a:schemeClr val="tx1"/>
                </a:solidFill>
              </a:rPr>
              <a:t> смаком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ароматом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відтінком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ванілі</a:t>
            </a:r>
            <a:r>
              <a:rPr lang="ru-RU" sz="800" dirty="0">
                <a:solidFill>
                  <a:schemeClr val="tx1"/>
                </a:solidFill>
              </a:rPr>
              <a:t>. Мед </a:t>
            </a:r>
            <a:r>
              <a:rPr lang="ru-RU" sz="800" dirty="0" err="1">
                <a:solidFill>
                  <a:schemeClr val="tx1"/>
                </a:solidFill>
              </a:rPr>
              <a:t>дуже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світлий</a:t>
            </a:r>
            <a:r>
              <a:rPr lang="ru-RU" sz="800" dirty="0">
                <a:solidFill>
                  <a:schemeClr val="tx1"/>
                </a:solidFill>
              </a:rPr>
              <a:t>, </a:t>
            </a:r>
            <a:r>
              <a:rPr lang="ru-RU" sz="800" dirty="0" err="1">
                <a:solidFill>
                  <a:schemeClr val="tx1"/>
                </a:solidFill>
              </a:rPr>
              <a:t>водянисто-білий</a:t>
            </a:r>
            <a:r>
              <a:rPr lang="ru-RU" sz="800" dirty="0">
                <a:solidFill>
                  <a:schemeClr val="tx1"/>
                </a:solidFill>
              </a:rPr>
              <a:t>. </a:t>
            </a:r>
            <a:r>
              <a:rPr lang="ru-RU" sz="800" dirty="0" err="1">
                <a:solidFill>
                  <a:schemeClr val="tx1"/>
                </a:solidFill>
              </a:rPr>
              <a:t>Іноді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він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має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золотистий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або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злегка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зеленуватий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відтінок</a:t>
            </a:r>
            <a:r>
              <a:rPr lang="ru-RU" sz="800" dirty="0">
                <a:solidFill>
                  <a:schemeClr val="tx1"/>
                </a:solidFill>
              </a:rPr>
              <a:t>. </a:t>
            </a:r>
            <a:r>
              <a:rPr lang="ru-RU" sz="800" dirty="0" err="1">
                <a:solidFill>
                  <a:schemeClr val="tx1"/>
                </a:solidFill>
              </a:rPr>
              <a:t>Оцінюється</a:t>
            </a:r>
            <a:r>
              <a:rPr lang="ru-RU" sz="800" dirty="0">
                <a:solidFill>
                  <a:schemeClr val="tx1"/>
                </a:solidFill>
              </a:rPr>
              <a:t> як один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кращих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сортів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Цилиндр 9"/>
          <p:cNvSpPr/>
          <p:nvPr/>
        </p:nvSpPr>
        <p:spPr>
          <a:xfrm>
            <a:off x="2571750" y="2571750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Кіпрейний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бджоли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заготовляють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пилку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нектару </a:t>
            </a:r>
            <a:r>
              <a:rPr lang="ru-RU" sz="800" dirty="0" err="1">
                <a:solidFill>
                  <a:schemeClr val="tx1"/>
                </a:solidFill>
              </a:rPr>
              <a:t>лілово-червоних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квітів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іван-чаю</a:t>
            </a:r>
            <a:r>
              <a:rPr lang="ru-RU" sz="800" dirty="0">
                <a:solidFill>
                  <a:schemeClr val="tx1"/>
                </a:solidFill>
              </a:rPr>
              <a:t>. Мед </a:t>
            </a:r>
            <a:r>
              <a:rPr lang="ru-RU" sz="800" dirty="0" err="1">
                <a:solidFill>
                  <a:schemeClr val="tx1"/>
                </a:solidFill>
              </a:rPr>
              <a:t>має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ніжний</a:t>
            </a:r>
            <a:r>
              <a:rPr lang="ru-RU" sz="800" dirty="0">
                <a:solidFill>
                  <a:schemeClr val="tx1"/>
                </a:solidFill>
              </a:rPr>
              <a:t> смак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аромат.</a:t>
            </a:r>
          </a:p>
        </p:txBody>
      </p:sp>
      <p:sp>
        <p:nvSpPr>
          <p:cNvPr id="11" name="Цилиндр 10"/>
          <p:cNvSpPr/>
          <p:nvPr/>
        </p:nvSpPr>
        <p:spPr>
          <a:xfrm>
            <a:off x="142875" y="142875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Конюшиновий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збирається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білого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жовтого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повзучих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клеверів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володіє</a:t>
            </a:r>
            <a:r>
              <a:rPr lang="ru-RU" sz="800" dirty="0">
                <a:solidFill>
                  <a:schemeClr val="tx1"/>
                </a:solidFill>
              </a:rPr>
              <a:t> тонким ароматом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ніжним</a:t>
            </a:r>
            <a:r>
              <a:rPr lang="ru-RU" sz="800" dirty="0">
                <a:solidFill>
                  <a:schemeClr val="tx1"/>
                </a:solidFill>
              </a:rPr>
              <a:t> смаком</a:t>
            </a:r>
            <a:r>
              <a:rPr lang="ru-RU" sz="800" dirty="0"/>
              <a:t>.</a:t>
            </a:r>
          </a:p>
        </p:txBody>
      </p:sp>
      <p:sp>
        <p:nvSpPr>
          <p:cNvPr id="12" name="Цилиндр 11"/>
          <p:cNvSpPr/>
          <p:nvPr/>
        </p:nvSpPr>
        <p:spPr>
          <a:xfrm>
            <a:off x="214313" y="2571750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Кленовий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має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світлий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колір</a:t>
            </a:r>
            <a:r>
              <a:rPr lang="ru-RU" sz="800" dirty="0">
                <a:solidFill>
                  <a:schemeClr val="tx1"/>
                </a:solidFill>
              </a:rPr>
              <a:t>, </a:t>
            </a:r>
            <a:r>
              <a:rPr lang="ru-RU" sz="800" dirty="0" err="1">
                <a:solidFill>
                  <a:schemeClr val="tx1"/>
                </a:solidFill>
              </a:rPr>
              <a:t>ніжний</a:t>
            </a:r>
            <a:r>
              <a:rPr lang="ru-RU" sz="800" dirty="0">
                <a:solidFill>
                  <a:schemeClr val="tx1"/>
                </a:solidFill>
              </a:rPr>
              <a:t> аромат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чудові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смакові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якості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357188" y="4643438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" dirty="0" err="1">
                <a:solidFill>
                  <a:schemeClr val="tx1"/>
                </a:solidFill>
              </a:rPr>
              <a:t>Каштановий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гіркий</a:t>
            </a:r>
            <a:r>
              <a:rPr lang="ru-RU" sz="800" dirty="0">
                <a:solidFill>
                  <a:schemeClr val="tx1"/>
                </a:solidFill>
              </a:rPr>
              <a:t> на смак, </a:t>
            </a:r>
            <a:r>
              <a:rPr lang="ru-RU" sz="800" dirty="0" err="1">
                <a:solidFill>
                  <a:schemeClr val="tx1"/>
                </a:solidFill>
              </a:rPr>
              <a:t>світлий</a:t>
            </a:r>
            <a:r>
              <a:rPr lang="ru-RU" sz="800" dirty="0">
                <a:solidFill>
                  <a:schemeClr val="tx1"/>
                </a:solidFill>
              </a:rPr>
              <a:t>, </a:t>
            </a:r>
            <a:r>
              <a:rPr lang="ru-RU" sz="800" dirty="0" err="1">
                <a:solidFill>
                  <a:schemeClr val="tx1"/>
                </a:solidFill>
              </a:rPr>
              <a:t>іноді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темнуватий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Цилиндр 13"/>
          <p:cNvSpPr/>
          <p:nvPr/>
        </p:nvSpPr>
        <p:spPr>
          <a:xfrm>
            <a:off x="4643438" y="428625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Липовий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кращий</a:t>
            </a:r>
            <a:r>
              <a:rPr lang="ru-RU" sz="800" dirty="0">
                <a:solidFill>
                  <a:schemeClr val="tx1"/>
                </a:solidFill>
              </a:rPr>
              <a:t> сорт меду, </a:t>
            </a:r>
            <a:r>
              <a:rPr lang="ru-RU" sz="800" dirty="0" err="1">
                <a:solidFill>
                  <a:schemeClr val="tx1"/>
                </a:solidFill>
              </a:rPr>
              <a:t>має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надзвичайно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сильним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приємним</a:t>
            </a:r>
            <a:r>
              <a:rPr lang="ru-RU" sz="800" dirty="0">
                <a:solidFill>
                  <a:schemeClr val="tx1"/>
                </a:solidFill>
              </a:rPr>
              <a:t> аромат </a:t>
            </a:r>
            <a:r>
              <a:rPr lang="ru-RU" sz="800" dirty="0" err="1">
                <a:solidFill>
                  <a:schemeClr val="tx1"/>
                </a:solidFill>
              </a:rPr>
              <a:t>квітучої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липи</a:t>
            </a:r>
            <a:r>
              <a:rPr lang="ru-RU" sz="800" dirty="0">
                <a:solidFill>
                  <a:schemeClr val="tx1"/>
                </a:solidFill>
              </a:rPr>
              <a:t>, </a:t>
            </a:r>
            <a:r>
              <a:rPr lang="ru-RU" sz="800" dirty="0" err="1">
                <a:solidFill>
                  <a:schemeClr val="tx1"/>
                </a:solidFill>
              </a:rPr>
              <a:t>власний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специфічний</a:t>
            </a:r>
            <a:r>
              <a:rPr lang="ru-RU" sz="800" dirty="0">
                <a:solidFill>
                  <a:schemeClr val="tx1"/>
                </a:solidFill>
              </a:rPr>
              <a:t> смак, </a:t>
            </a:r>
            <a:r>
              <a:rPr lang="ru-RU" sz="800" dirty="0" err="1">
                <a:solidFill>
                  <a:schemeClr val="tx1"/>
                </a:solidFill>
              </a:rPr>
              <a:t>який</a:t>
            </a:r>
            <a:r>
              <a:rPr lang="ru-RU" sz="800" dirty="0">
                <a:solidFill>
                  <a:schemeClr val="tx1"/>
                </a:solidFill>
              </a:rPr>
              <a:t> легко </a:t>
            </a:r>
            <a:r>
              <a:rPr lang="ru-RU" sz="800" dirty="0" err="1">
                <a:solidFill>
                  <a:schemeClr val="tx1"/>
                </a:solidFill>
              </a:rPr>
              <a:t>розпізнається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навіть</a:t>
            </a:r>
            <a:r>
              <a:rPr lang="ru-RU" sz="800" dirty="0">
                <a:solidFill>
                  <a:schemeClr val="tx1"/>
                </a:solidFill>
              </a:rPr>
              <a:t> у </a:t>
            </a:r>
            <a:r>
              <a:rPr lang="ru-RU" sz="800" dirty="0" err="1">
                <a:solidFill>
                  <a:schemeClr val="tx1"/>
                </a:solidFill>
              </a:rPr>
              <a:t>суміші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з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іншим</a:t>
            </a:r>
            <a:r>
              <a:rPr lang="ru-RU" sz="800" dirty="0">
                <a:solidFill>
                  <a:schemeClr val="tx1"/>
                </a:solidFill>
              </a:rPr>
              <a:t> медом. </a:t>
            </a:r>
            <a:r>
              <a:rPr lang="ru-RU" sz="800" dirty="0" err="1">
                <a:solidFill>
                  <a:schemeClr val="tx1"/>
                </a:solidFill>
              </a:rPr>
              <a:t>Колір</a:t>
            </a:r>
            <a:r>
              <a:rPr lang="ru-RU" sz="800" dirty="0">
                <a:solidFill>
                  <a:schemeClr val="tx1"/>
                </a:solidFill>
              </a:rPr>
              <a:t> меду </a:t>
            </a:r>
            <a:r>
              <a:rPr lang="ru-RU" sz="800" dirty="0" err="1">
                <a:solidFill>
                  <a:schemeClr val="tx1"/>
                </a:solidFill>
              </a:rPr>
              <a:t>білий</a:t>
            </a:r>
            <a:r>
              <a:rPr lang="ru-RU" sz="800" dirty="0">
                <a:solidFill>
                  <a:schemeClr val="tx1"/>
                </a:solidFill>
              </a:rPr>
              <a:t>, </a:t>
            </a:r>
            <a:r>
              <a:rPr lang="ru-RU" sz="800" dirty="0" err="1">
                <a:solidFill>
                  <a:schemeClr val="tx1"/>
                </a:solidFill>
              </a:rPr>
              <a:t>іноді</a:t>
            </a:r>
            <a:r>
              <a:rPr lang="ru-RU" sz="800" dirty="0">
                <a:solidFill>
                  <a:schemeClr val="tx1"/>
                </a:solidFill>
              </a:rPr>
              <a:t> абсолютно </a:t>
            </a:r>
            <a:r>
              <a:rPr lang="ru-RU" sz="800" dirty="0" err="1">
                <a:solidFill>
                  <a:schemeClr val="tx1"/>
                </a:solidFill>
              </a:rPr>
              <a:t>прозорий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5" name="Цилиндр 14"/>
          <p:cNvSpPr/>
          <p:nvPr/>
        </p:nvSpPr>
        <p:spPr>
          <a:xfrm>
            <a:off x="7143750" y="142875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Соняшниковий</a:t>
            </a:r>
            <a:r>
              <a:rPr lang="ru-RU" sz="800" dirty="0">
                <a:solidFill>
                  <a:schemeClr val="tx1"/>
                </a:solidFill>
              </a:rPr>
              <a:t> мед - в </a:t>
            </a:r>
            <a:r>
              <a:rPr lang="ru-RU" sz="800" dirty="0" err="1">
                <a:solidFill>
                  <a:schemeClr val="tx1"/>
                </a:solidFill>
              </a:rPr>
              <a:t>рідкому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вигляді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яскраво-жовтого</a:t>
            </a:r>
            <a:r>
              <a:rPr lang="ru-RU" sz="800" dirty="0">
                <a:solidFill>
                  <a:schemeClr val="tx1"/>
                </a:solidFill>
              </a:rPr>
              <a:t>, золотистого </a:t>
            </a:r>
            <a:r>
              <a:rPr lang="ru-RU" sz="800" dirty="0" err="1">
                <a:solidFill>
                  <a:schemeClr val="tx1"/>
                </a:solidFill>
              </a:rPr>
              <a:t>або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світло-бурштинового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кольору</a:t>
            </a:r>
            <a:r>
              <a:rPr lang="ru-RU" sz="800" dirty="0">
                <a:solidFill>
                  <a:schemeClr val="tx1"/>
                </a:solidFill>
              </a:rPr>
              <a:t>. </a:t>
            </a:r>
            <a:r>
              <a:rPr lang="ru-RU" sz="800" dirty="0" err="1">
                <a:solidFill>
                  <a:schemeClr val="tx1"/>
                </a:solidFill>
              </a:rPr>
              <a:t>Відрізняється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ніжним</a:t>
            </a:r>
            <a:r>
              <a:rPr lang="ru-RU" sz="800" dirty="0">
                <a:solidFill>
                  <a:schemeClr val="tx1"/>
                </a:solidFill>
              </a:rPr>
              <a:t> терпким </a:t>
            </a:r>
            <a:r>
              <a:rPr lang="ru-RU" sz="800" dirty="0" err="1">
                <a:solidFill>
                  <a:schemeClr val="tx1"/>
                </a:solidFill>
              </a:rPr>
              <a:t>присмаком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слабким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приємним</a:t>
            </a:r>
            <a:r>
              <a:rPr lang="ru-RU" sz="800" dirty="0">
                <a:solidFill>
                  <a:schemeClr val="tx1"/>
                </a:solidFill>
              </a:rPr>
              <a:t> ароматом.</a:t>
            </a:r>
          </a:p>
        </p:txBody>
      </p:sp>
      <p:sp>
        <p:nvSpPr>
          <p:cNvPr id="16" name="Цилиндр 15"/>
          <p:cNvSpPr/>
          <p:nvPr/>
        </p:nvSpPr>
        <p:spPr>
          <a:xfrm>
            <a:off x="4429125" y="4572000"/>
            <a:ext cx="1714500" cy="2000250"/>
          </a:xfrm>
          <a:prstGeom prst="can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" dirty="0" err="1">
                <a:solidFill>
                  <a:schemeClr val="tx1"/>
                </a:solidFill>
              </a:rPr>
              <a:t>Бавовниковий</a:t>
            </a:r>
            <a:r>
              <a:rPr lang="ru-RU" sz="800" dirty="0">
                <a:solidFill>
                  <a:schemeClr val="tx1"/>
                </a:solidFill>
              </a:rPr>
              <a:t> мед - </a:t>
            </a:r>
            <a:r>
              <a:rPr lang="ru-RU" sz="800" dirty="0" err="1">
                <a:solidFill>
                  <a:schemeClr val="tx1"/>
                </a:solidFill>
              </a:rPr>
              <a:t>має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своєрідний</a:t>
            </a:r>
            <a:r>
              <a:rPr lang="ru-RU" sz="800" dirty="0">
                <a:solidFill>
                  <a:schemeClr val="tx1"/>
                </a:solidFill>
              </a:rPr>
              <a:t> смак </a:t>
            </a:r>
            <a:r>
              <a:rPr lang="ru-RU" sz="800" dirty="0" err="1">
                <a:solidFill>
                  <a:schemeClr val="tx1"/>
                </a:solidFill>
              </a:rPr>
              <a:t>і</a:t>
            </a:r>
            <a:r>
              <a:rPr lang="ru-RU" sz="800" dirty="0">
                <a:solidFill>
                  <a:schemeClr val="tx1"/>
                </a:solidFill>
              </a:rPr>
              <a:t> аромат. У </a:t>
            </a:r>
            <a:r>
              <a:rPr lang="ru-RU" sz="800" dirty="0" err="1">
                <a:solidFill>
                  <a:schemeClr val="tx1"/>
                </a:solidFill>
              </a:rPr>
              <a:t>рідкому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вигляді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майже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безбарвний</a:t>
            </a:r>
            <a:r>
              <a:rPr lang="ru-RU" sz="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875" y="1571625"/>
            <a:ext cx="928688" cy="9286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57375" y="1857375"/>
            <a:ext cx="928688" cy="9286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71875" y="3929063"/>
            <a:ext cx="928688" cy="92868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-142875" y="5786438"/>
            <a:ext cx="928688" cy="928687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571875" y="5786438"/>
            <a:ext cx="928688" cy="928687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215313" y="5786438"/>
            <a:ext cx="928687" cy="928687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3786188"/>
            <a:ext cx="928687" cy="928687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72125" y="5786438"/>
            <a:ext cx="928688" cy="92868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86438" y="3929063"/>
            <a:ext cx="928687" cy="928687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001000" y="4071938"/>
            <a:ext cx="928688" cy="928687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214813" y="1928813"/>
            <a:ext cx="928687" cy="928687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858000" y="1643063"/>
            <a:ext cx="928688" cy="928687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1571625" y="142875"/>
            <a:ext cx="6000750" cy="928688"/>
          </a:xfrm>
          <a:prstGeom prst="ellipseRibbon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Прополіс</a:t>
            </a:r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– бджолиний клей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7250" y="5286375"/>
            <a:ext cx="1714500" cy="12858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9063" y="5286375"/>
            <a:ext cx="1571625" cy="1285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72313" y="5286375"/>
            <a:ext cx="1643062" cy="128587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43813" y="142875"/>
            <a:ext cx="1214437" cy="1143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4313" y="142875"/>
            <a:ext cx="1071562" cy="15716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88" y="1285875"/>
            <a:ext cx="8286750" cy="4357688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 err="1">
                <a:solidFill>
                  <a:schemeClr val="tx1"/>
                </a:solidFill>
              </a:rPr>
              <a:t>Прополіс</a:t>
            </a:r>
            <a:r>
              <a:rPr lang="ru-RU" sz="1200" dirty="0">
                <a:solidFill>
                  <a:schemeClr val="tx1"/>
                </a:solidFill>
              </a:rPr>
              <a:t> – </a:t>
            </a:r>
            <a:r>
              <a:rPr lang="ru-RU" sz="1200" dirty="0" err="1">
                <a:solidFill>
                  <a:schemeClr val="tx1"/>
                </a:solidFill>
              </a:rPr>
              <a:t>це</a:t>
            </a:r>
            <a:r>
              <a:rPr lang="ru-RU" sz="1200" dirty="0">
                <a:solidFill>
                  <a:schemeClr val="tx1"/>
                </a:solidFill>
              </a:rPr>
              <a:t> продукт, </a:t>
            </a:r>
            <a:r>
              <a:rPr lang="ru-RU" sz="1200" dirty="0" err="1">
                <a:solidFill>
                  <a:schemeClr val="tx1"/>
                </a:solidFill>
              </a:rPr>
              <a:t>який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виготовляється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тільки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бджолами</a:t>
            </a:r>
            <a:r>
              <a:rPr lang="ru-RU" sz="1200" dirty="0">
                <a:solidFill>
                  <a:schemeClr val="tx1"/>
                </a:solidFill>
              </a:rPr>
              <a:t>, сам по </a:t>
            </a:r>
            <a:r>
              <a:rPr lang="ru-RU" sz="1200" dirty="0" err="1">
                <a:solidFill>
                  <a:schemeClr val="tx1"/>
                </a:solidFill>
              </a:rPr>
              <a:t>собі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є</a:t>
            </a:r>
            <a:r>
              <a:rPr lang="ru-RU" sz="1200" dirty="0">
                <a:solidFill>
                  <a:schemeClr val="tx1"/>
                </a:solidFill>
              </a:rPr>
              <a:t> клейкою </a:t>
            </a:r>
            <a:r>
              <a:rPr lang="ru-RU" sz="1200" dirty="0" err="1">
                <a:solidFill>
                  <a:schemeClr val="tx1"/>
                </a:solidFill>
              </a:rPr>
              <a:t>масою</a:t>
            </a:r>
            <a:r>
              <a:rPr lang="ru-RU" sz="1200" dirty="0">
                <a:solidFill>
                  <a:schemeClr val="tx1"/>
                </a:solidFill>
              </a:rPr>
              <a:t>. До складу </a:t>
            </a:r>
            <a:r>
              <a:rPr lang="ru-RU" sz="1200" dirty="0" err="1">
                <a:solidFill>
                  <a:schemeClr val="tx1"/>
                </a:solidFill>
              </a:rPr>
              <a:t>прополісу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входять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дубильні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речовини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рослинні</a:t>
            </a:r>
            <a:r>
              <a:rPr lang="ru-RU" sz="1200" dirty="0">
                <a:solidFill>
                  <a:schemeClr val="tx1"/>
                </a:solidFill>
              </a:rPr>
              <a:t> смоли, </a:t>
            </a:r>
            <a:r>
              <a:rPr lang="ru-RU" sz="1200" dirty="0" err="1">
                <a:solidFill>
                  <a:schemeClr val="tx1"/>
                </a:solidFill>
              </a:rPr>
              <a:t>віск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ефірні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олії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вітаміни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мінеральні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речовини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ще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багато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різних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компонентів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Бджоли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використовують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прополіс</a:t>
            </a:r>
            <a:r>
              <a:rPr lang="ru-RU" sz="1200" dirty="0">
                <a:solidFill>
                  <a:schemeClr val="tx1"/>
                </a:solidFill>
              </a:rPr>
              <a:t> для </a:t>
            </a:r>
            <a:r>
              <a:rPr lang="ru-RU" sz="1200" dirty="0" err="1">
                <a:solidFill>
                  <a:schemeClr val="tx1"/>
                </a:solidFill>
              </a:rPr>
              <a:t>будівництва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сотів</a:t>
            </a:r>
            <a:r>
              <a:rPr lang="ru-RU" sz="1200" dirty="0">
                <a:solidFill>
                  <a:schemeClr val="tx1"/>
                </a:solidFill>
              </a:rPr>
              <a:t>. На зиму </a:t>
            </a:r>
            <a:r>
              <a:rPr lang="ru-RU" sz="1200" dirty="0" err="1">
                <a:solidFill>
                  <a:schemeClr val="tx1"/>
                </a:solidFill>
              </a:rPr>
              <a:t>бджоли</a:t>
            </a:r>
            <a:r>
              <a:rPr lang="ru-RU" sz="1200" dirty="0">
                <a:solidFill>
                  <a:schemeClr val="tx1"/>
                </a:solidFill>
              </a:rPr>
              <a:t> за </a:t>
            </a:r>
            <a:r>
              <a:rPr lang="ru-RU" sz="1200" dirty="0" err="1">
                <a:solidFill>
                  <a:schemeClr val="tx1"/>
                </a:solidFill>
              </a:rPr>
              <a:t>допомогою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прополісу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закривають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великі</a:t>
            </a:r>
            <a:r>
              <a:rPr lang="ru-RU" sz="1200" dirty="0">
                <a:solidFill>
                  <a:schemeClr val="tx1"/>
                </a:solidFill>
              </a:rPr>
              <a:t> отвори, </a:t>
            </a:r>
            <a:r>
              <a:rPr lang="ru-RU" sz="1200" dirty="0" err="1">
                <a:solidFill>
                  <a:schemeClr val="tx1"/>
                </a:solidFill>
              </a:rPr>
              <a:t>залишаючи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лише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маленькі</a:t>
            </a:r>
            <a:r>
              <a:rPr lang="ru-RU" sz="1200" dirty="0">
                <a:solidFill>
                  <a:schemeClr val="tx1"/>
                </a:solidFill>
              </a:rPr>
              <a:t> проходи. У </a:t>
            </a:r>
            <a:r>
              <a:rPr lang="ru-RU" sz="1200" dirty="0" err="1">
                <a:solidFill>
                  <a:schemeClr val="tx1"/>
                </a:solidFill>
              </a:rPr>
              <a:t>народі</a:t>
            </a:r>
            <a:r>
              <a:rPr lang="ru-RU" sz="1200" dirty="0">
                <a:solidFill>
                  <a:schemeClr val="tx1"/>
                </a:solidFill>
              </a:rPr>
              <a:t> ж </a:t>
            </a:r>
            <a:r>
              <a:rPr lang="ru-RU" sz="1200" dirty="0" err="1">
                <a:solidFill>
                  <a:schemeClr val="tx1"/>
                </a:solidFill>
              </a:rPr>
              <a:t>прополіс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завдяки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своїми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природними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корисними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властивостями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використовується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ширше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ніж</a:t>
            </a:r>
            <a:r>
              <a:rPr lang="ru-RU" sz="1200" dirty="0">
                <a:solidFill>
                  <a:schemeClr val="tx1"/>
                </a:solidFill>
              </a:rPr>
              <a:t> у </a:t>
            </a:r>
            <a:r>
              <a:rPr lang="ru-RU" sz="1200" dirty="0" err="1">
                <a:solidFill>
                  <a:schemeClr val="tx1"/>
                </a:solidFill>
              </a:rPr>
              <a:t>виробників</a:t>
            </a:r>
            <a:r>
              <a:rPr lang="ru-RU" sz="1200" dirty="0">
                <a:solidFill>
                  <a:schemeClr val="tx1"/>
                </a:solidFill>
              </a:rPr>
              <a:t> при </a:t>
            </a:r>
            <a:r>
              <a:rPr lang="ru-RU" sz="1200" dirty="0" err="1">
                <a:solidFill>
                  <a:schemeClr val="tx1"/>
                </a:solidFill>
              </a:rPr>
              <a:t>воготовленні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різних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ліків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Прополіс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володіє</a:t>
            </a:r>
            <a:r>
              <a:rPr lang="ru-RU" sz="1200" dirty="0">
                <a:solidFill>
                  <a:schemeClr val="tx1"/>
                </a:solidFill>
              </a:rPr>
              <a:t> такими </a:t>
            </a:r>
            <a:r>
              <a:rPr lang="ru-RU" sz="1200" dirty="0" err="1">
                <a:solidFill>
                  <a:schemeClr val="tx1"/>
                </a:solidFill>
              </a:rPr>
              <a:t>властивості</a:t>
            </a:r>
            <a:r>
              <a:rPr lang="ru-RU" sz="1200" dirty="0">
                <a:solidFill>
                  <a:schemeClr val="tx1"/>
                </a:solidFill>
              </a:rPr>
              <a:t>: </a:t>
            </a:r>
            <a:r>
              <a:rPr lang="ru-RU" sz="1200" dirty="0" err="1">
                <a:solidFill>
                  <a:schemeClr val="tx1"/>
                </a:solidFill>
              </a:rPr>
              <a:t>антисептичні</a:t>
            </a:r>
            <a:r>
              <a:rPr lang="ru-RU" sz="1200" dirty="0">
                <a:solidFill>
                  <a:schemeClr val="tx1"/>
                </a:solidFill>
              </a:rPr>
              <a:t> (</a:t>
            </a:r>
            <a:r>
              <a:rPr lang="ru-RU" sz="1200" dirty="0" err="1">
                <a:solidFill>
                  <a:schemeClr val="tx1"/>
                </a:solidFill>
              </a:rPr>
              <a:t>протибактерицидну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противірусну</a:t>
            </a:r>
            <a:r>
              <a:rPr lang="ru-RU" sz="1200" dirty="0">
                <a:solidFill>
                  <a:schemeClr val="tx1"/>
                </a:solidFill>
              </a:rPr>
              <a:t> ); </a:t>
            </a:r>
            <a:r>
              <a:rPr lang="ru-RU" sz="1200" dirty="0" err="1">
                <a:solidFill>
                  <a:schemeClr val="tx1"/>
                </a:solidFill>
              </a:rPr>
              <a:t>знеболюючі</a:t>
            </a:r>
            <a:r>
              <a:rPr lang="ru-RU" sz="1200" dirty="0">
                <a:solidFill>
                  <a:schemeClr val="tx1"/>
                </a:solidFill>
              </a:rPr>
              <a:t>; </a:t>
            </a:r>
            <a:r>
              <a:rPr lang="ru-RU" sz="1200" dirty="0" err="1">
                <a:solidFill>
                  <a:schemeClr val="tx1"/>
                </a:solidFill>
              </a:rPr>
              <a:t>ранозагоювальні</a:t>
            </a:r>
            <a:r>
              <a:rPr lang="ru-RU" sz="1200" dirty="0">
                <a:solidFill>
                  <a:schemeClr val="tx1"/>
                </a:solidFill>
              </a:rPr>
              <a:t>; </a:t>
            </a:r>
            <a:r>
              <a:rPr lang="ru-RU" sz="1200" dirty="0" err="1">
                <a:solidFill>
                  <a:schemeClr val="tx1"/>
                </a:solidFill>
              </a:rPr>
              <a:t>протисвербіжні</a:t>
            </a:r>
            <a:r>
              <a:rPr lang="ru-RU" sz="1200" dirty="0">
                <a:solidFill>
                  <a:schemeClr val="tx1"/>
                </a:solidFill>
              </a:rPr>
              <a:t>; </a:t>
            </a:r>
            <a:r>
              <a:rPr lang="ru-RU" sz="1200" dirty="0" err="1">
                <a:solidFill>
                  <a:schemeClr val="tx1"/>
                </a:solidFill>
              </a:rPr>
              <a:t>бальзамічні</a:t>
            </a:r>
            <a:r>
              <a:rPr lang="ru-RU" sz="1200" dirty="0">
                <a:solidFill>
                  <a:schemeClr val="tx1"/>
                </a:solidFill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За один день </a:t>
            </a:r>
            <a:r>
              <a:rPr lang="ru-RU" sz="1200" dirty="0" err="1">
                <a:solidFill>
                  <a:schemeClr val="tx1"/>
                </a:solidFill>
              </a:rPr>
              <a:t>бджолина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сім'я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збирає</a:t>
            </a:r>
            <a:r>
              <a:rPr lang="ru-RU" sz="1200" dirty="0">
                <a:solidFill>
                  <a:schemeClr val="tx1"/>
                </a:solidFill>
              </a:rPr>
              <a:t> в </a:t>
            </a:r>
            <a:r>
              <a:rPr lang="ru-RU" sz="1200" dirty="0" err="1">
                <a:solidFill>
                  <a:schemeClr val="tx1"/>
                </a:solidFill>
              </a:rPr>
              <a:t>середньому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близько</a:t>
            </a:r>
            <a:r>
              <a:rPr lang="ru-RU" sz="1200" dirty="0">
                <a:solidFill>
                  <a:schemeClr val="tx1"/>
                </a:solidFill>
              </a:rPr>
              <a:t> 1 г </a:t>
            </a:r>
            <a:r>
              <a:rPr lang="ru-RU" sz="1200" dirty="0" err="1">
                <a:solidFill>
                  <a:schemeClr val="tx1"/>
                </a:solidFill>
              </a:rPr>
              <a:t>прополісу</a:t>
            </a:r>
            <a:r>
              <a:rPr lang="ru-RU" sz="1200" dirty="0">
                <a:solidFill>
                  <a:schemeClr val="tx1"/>
                </a:solidFill>
              </a:rPr>
              <a:t>, а за 2 </a:t>
            </a:r>
            <a:r>
              <a:rPr lang="ru-RU" sz="1200" dirty="0" err="1">
                <a:solidFill>
                  <a:schemeClr val="tx1"/>
                </a:solidFill>
              </a:rPr>
              <a:t>місяці</a:t>
            </a:r>
            <a:r>
              <a:rPr lang="ru-RU" sz="1200" dirty="0">
                <a:solidFill>
                  <a:schemeClr val="tx1"/>
                </a:solidFill>
              </a:rPr>
              <a:t> (</a:t>
            </a:r>
            <a:r>
              <a:rPr lang="ru-RU" sz="1200" dirty="0" err="1">
                <a:solidFill>
                  <a:schemeClr val="tx1"/>
                </a:solidFill>
              </a:rPr>
              <a:t>липень-серпень</a:t>
            </a:r>
            <a:r>
              <a:rPr lang="ru-RU" sz="1200" dirty="0">
                <a:solidFill>
                  <a:schemeClr val="tx1"/>
                </a:solidFill>
              </a:rPr>
              <a:t>) - 50-60 г.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Бджолиний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прополіс</a:t>
            </a:r>
            <a:r>
              <a:rPr lang="ru-RU" sz="1200" dirty="0">
                <a:solidFill>
                  <a:schemeClr val="tx1"/>
                </a:solidFill>
              </a:rPr>
              <a:t> - </a:t>
            </a:r>
            <a:r>
              <a:rPr lang="ru-RU" sz="1200" dirty="0" err="1">
                <a:solidFill>
                  <a:schemeClr val="tx1"/>
                </a:solidFill>
              </a:rPr>
              <a:t>це</a:t>
            </a:r>
            <a:r>
              <a:rPr lang="ru-RU" sz="1200" dirty="0">
                <a:solidFill>
                  <a:schemeClr val="tx1"/>
                </a:solidFill>
              </a:rPr>
              <a:t> натуральна продукт, в </a:t>
            </a:r>
            <a:r>
              <a:rPr lang="ru-RU" sz="1200" dirty="0" err="1">
                <a:solidFill>
                  <a:schemeClr val="tx1"/>
                </a:solidFill>
              </a:rPr>
              <a:t>який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входять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багато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вітамінів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мінералів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ферментів</a:t>
            </a:r>
            <a:r>
              <a:rPr lang="ru-RU" sz="1200" dirty="0">
                <a:solidFill>
                  <a:schemeClr val="tx1"/>
                </a:solidFill>
              </a:rPr>
              <a:t>, а </a:t>
            </a:r>
            <a:r>
              <a:rPr lang="ru-RU" sz="1200" dirty="0" err="1">
                <a:solidFill>
                  <a:schemeClr val="tx1"/>
                </a:solidFill>
              </a:rPr>
              <a:t>також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багатий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збалансований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набір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мікроелементів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3" y="142875"/>
            <a:ext cx="1285875" cy="12858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43000" y="5143500"/>
            <a:ext cx="1714500" cy="1285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375" y="5143500"/>
            <a:ext cx="1714500" cy="12858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1571625" y="142875"/>
            <a:ext cx="6000750" cy="928688"/>
          </a:xfrm>
          <a:prstGeom prst="ellipseRibbon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Бджолиний віск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57188" y="928688"/>
            <a:ext cx="8286750" cy="4714875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Бджолиний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віск</a:t>
            </a:r>
            <a:r>
              <a:rPr lang="ru-RU" sz="1200" dirty="0">
                <a:solidFill>
                  <a:schemeClr val="tx1"/>
                </a:solidFill>
              </a:rPr>
              <a:t> - </a:t>
            </a:r>
            <a:r>
              <a:rPr lang="ru-RU" sz="1200" dirty="0" err="1">
                <a:solidFill>
                  <a:schemeClr val="tx1"/>
                </a:solidFill>
              </a:rPr>
              <a:t>цінний</a:t>
            </a:r>
            <a:r>
              <a:rPr lang="ru-RU" sz="1200" dirty="0">
                <a:solidFill>
                  <a:schemeClr val="tx1"/>
                </a:solidFill>
              </a:rPr>
              <a:t> продукт, </a:t>
            </a:r>
            <a:r>
              <a:rPr lang="ru-RU" sz="1200" dirty="0" err="1">
                <a:solidFill>
                  <a:schemeClr val="tx1"/>
                </a:solidFill>
              </a:rPr>
              <a:t>який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давніх-давен</a:t>
            </a:r>
            <a:r>
              <a:rPr lang="ru-RU" sz="1200" dirty="0">
                <a:solidFill>
                  <a:schemeClr val="tx1"/>
                </a:solidFill>
              </a:rPr>
              <a:t> широко </a:t>
            </a:r>
            <a:r>
              <a:rPr lang="ru-RU" sz="1200" dirty="0" err="1">
                <a:solidFill>
                  <a:schemeClr val="tx1"/>
                </a:solidFill>
              </a:rPr>
              <a:t>використовується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людиною</a:t>
            </a:r>
            <a:r>
              <a:rPr lang="ru-RU" sz="1200" dirty="0">
                <a:solidFill>
                  <a:schemeClr val="tx1"/>
                </a:solidFill>
              </a:rPr>
              <a:t> для </a:t>
            </a:r>
            <a:r>
              <a:rPr lang="ru-RU" sz="1200" dirty="0" err="1">
                <a:solidFill>
                  <a:schemeClr val="tx1"/>
                </a:solidFill>
              </a:rPr>
              <a:t>виготовлення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свічок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лікувальних</a:t>
            </a:r>
            <a:r>
              <a:rPr lang="ru-RU" sz="1200" dirty="0">
                <a:solidFill>
                  <a:schemeClr val="tx1"/>
                </a:solidFill>
              </a:rPr>
              <a:t> мазей, </a:t>
            </a:r>
            <a:r>
              <a:rPr lang="ru-RU" sz="1200" dirty="0" err="1">
                <a:solidFill>
                  <a:schemeClr val="tx1"/>
                </a:solidFill>
              </a:rPr>
              <a:t>бальзамів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косметичних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засобів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Нині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налічується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понад</a:t>
            </a:r>
            <a:r>
              <a:rPr lang="ru-RU" sz="1200" dirty="0">
                <a:solidFill>
                  <a:schemeClr val="tx1"/>
                </a:solidFill>
              </a:rPr>
              <a:t> 40 </a:t>
            </a:r>
            <a:r>
              <a:rPr lang="ru-RU" sz="1200" dirty="0" err="1">
                <a:solidFill>
                  <a:schemeClr val="tx1"/>
                </a:solidFill>
              </a:rPr>
              <a:t>галузей</a:t>
            </a:r>
            <a:r>
              <a:rPr lang="ru-RU" sz="1200" dirty="0">
                <a:solidFill>
                  <a:schemeClr val="tx1"/>
                </a:solidFill>
              </a:rPr>
              <a:t> народного </a:t>
            </a:r>
            <a:r>
              <a:rPr lang="ru-RU" sz="1200" dirty="0" err="1">
                <a:solidFill>
                  <a:schemeClr val="tx1"/>
                </a:solidFill>
              </a:rPr>
              <a:t>господарства</a:t>
            </a:r>
            <a:r>
              <a:rPr lang="ru-RU" sz="1200" dirty="0">
                <a:solidFill>
                  <a:schemeClr val="tx1"/>
                </a:solidFill>
              </a:rPr>
              <a:t>, де </a:t>
            </a:r>
            <a:r>
              <a:rPr lang="ru-RU" sz="1200" dirty="0" err="1">
                <a:solidFill>
                  <a:schemeClr val="tx1"/>
                </a:solidFill>
              </a:rPr>
              <a:t>застосовується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бджолиний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віск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Бджолиний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віск</a:t>
            </a:r>
            <a:r>
              <a:rPr lang="ru-RU" sz="1200" dirty="0">
                <a:solidFill>
                  <a:schemeClr val="tx1"/>
                </a:solidFill>
              </a:rPr>
              <a:t> - </a:t>
            </a:r>
            <a:r>
              <a:rPr lang="ru-RU" sz="1200" dirty="0" err="1">
                <a:solidFill>
                  <a:schemeClr val="tx1"/>
                </a:solidFill>
              </a:rPr>
              <a:t>виключно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стійка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речовина</a:t>
            </a:r>
            <a:r>
              <a:rPr lang="ru-RU" sz="1200" dirty="0">
                <a:solidFill>
                  <a:schemeClr val="tx1"/>
                </a:solidFill>
              </a:rPr>
              <a:t>, яка </a:t>
            </a:r>
            <a:r>
              <a:rPr lang="ru-RU" sz="1200" dirty="0" err="1">
                <a:solidFill>
                  <a:schemeClr val="tx1"/>
                </a:solidFill>
              </a:rPr>
              <a:t>непідвладна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часові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волозі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Бджоли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будують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</a:t>
            </a:r>
            <a:r>
              <a:rPr lang="ru-RU" sz="1200" dirty="0">
                <a:solidFill>
                  <a:schemeClr val="tx1"/>
                </a:solidFill>
              </a:rPr>
              <a:t> воску </a:t>
            </a:r>
            <a:r>
              <a:rPr lang="ru-RU" sz="1200" dirty="0" err="1">
                <a:solidFill>
                  <a:schemeClr val="tx1"/>
                </a:solidFill>
              </a:rPr>
              <a:t>гніздо</a:t>
            </a:r>
            <a:r>
              <a:rPr lang="ru-RU" sz="1200" dirty="0">
                <a:solidFill>
                  <a:schemeClr val="tx1"/>
                </a:solidFill>
              </a:rPr>
              <a:t> у </a:t>
            </a:r>
            <a:r>
              <a:rPr lang="ru-RU" sz="1200" dirty="0" err="1">
                <a:solidFill>
                  <a:schemeClr val="tx1"/>
                </a:solidFill>
              </a:rPr>
              <a:t>вигляді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двосторонніх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сотів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Бджолині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будівлі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завжди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дивували</a:t>
            </a:r>
            <a:r>
              <a:rPr lang="ru-RU" sz="1200" dirty="0">
                <a:solidFill>
                  <a:schemeClr val="tx1"/>
                </a:solidFill>
              </a:rPr>
              <a:t> та </a:t>
            </a:r>
            <a:r>
              <a:rPr lang="ru-RU" sz="1200" dirty="0" err="1">
                <a:solidFill>
                  <a:schemeClr val="tx1"/>
                </a:solidFill>
              </a:rPr>
              <a:t>й</a:t>
            </a:r>
            <a:r>
              <a:rPr lang="ru-RU" sz="1200" dirty="0">
                <a:solidFill>
                  <a:schemeClr val="tx1"/>
                </a:solidFill>
              </a:rPr>
              <a:t> не </a:t>
            </a:r>
            <a:r>
              <a:rPr lang="ru-RU" sz="1200" dirty="0" err="1">
                <a:solidFill>
                  <a:schemeClr val="tx1"/>
                </a:solidFill>
              </a:rPr>
              <a:t>перестають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дивувати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людину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Колір</a:t>
            </a:r>
            <a:r>
              <a:rPr lang="ru-RU" sz="1200" dirty="0">
                <a:solidFill>
                  <a:schemeClr val="tx1"/>
                </a:solidFill>
              </a:rPr>
              <a:t> воску </a:t>
            </a:r>
            <a:r>
              <a:rPr lang="ru-RU" sz="1200" dirty="0" err="1">
                <a:solidFill>
                  <a:schemeClr val="tx1"/>
                </a:solidFill>
              </a:rPr>
              <a:t>може</a:t>
            </a:r>
            <a:r>
              <a:rPr lang="ru-RU" sz="1200" dirty="0">
                <a:solidFill>
                  <a:schemeClr val="tx1"/>
                </a:solidFill>
              </a:rPr>
              <a:t> бути </a:t>
            </a:r>
            <a:r>
              <a:rPr lang="ru-RU" sz="1200" dirty="0" err="1">
                <a:solidFill>
                  <a:schemeClr val="tx1"/>
                </a:solidFill>
              </a:rPr>
              <a:t>від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білого</a:t>
            </a:r>
            <a:r>
              <a:rPr lang="ru-RU" sz="1200" dirty="0">
                <a:solidFill>
                  <a:schemeClr val="tx1"/>
                </a:solidFill>
              </a:rPr>
              <a:t> та </a:t>
            </a:r>
            <a:r>
              <a:rPr lang="ru-RU" sz="1200" dirty="0" err="1">
                <a:solidFill>
                  <a:schemeClr val="tx1"/>
                </a:solidFill>
              </a:rPr>
              <a:t>світло-жовтого</a:t>
            </a:r>
            <a:r>
              <a:rPr lang="ru-RU" sz="1200" dirty="0">
                <a:solidFill>
                  <a:schemeClr val="tx1"/>
                </a:solidFill>
              </a:rPr>
              <a:t> до </a:t>
            </a:r>
            <a:r>
              <a:rPr lang="ru-RU" sz="1200" dirty="0" err="1">
                <a:solidFill>
                  <a:schemeClr val="tx1"/>
                </a:solidFill>
              </a:rPr>
              <a:t>темно-жовтого</a:t>
            </a:r>
            <a:r>
              <a:rPr lang="ru-RU" sz="1200" dirty="0">
                <a:solidFill>
                  <a:schemeClr val="tx1"/>
                </a:solidFill>
              </a:rPr>
              <a:t> та </a:t>
            </a:r>
            <a:r>
              <a:rPr lang="ru-RU" sz="1200" dirty="0" err="1">
                <a:solidFill>
                  <a:schemeClr val="tx1"/>
                </a:solidFill>
              </a:rPr>
              <a:t>сірого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Підрозділяється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він</a:t>
            </a:r>
            <a:r>
              <a:rPr lang="ru-RU" sz="1200" dirty="0">
                <a:solidFill>
                  <a:schemeClr val="tx1"/>
                </a:solidFill>
              </a:rPr>
              <a:t> на </a:t>
            </a:r>
            <a:r>
              <a:rPr lang="ru-RU" sz="1200" dirty="0" err="1">
                <a:solidFill>
                  <a:schemeClr val="tx1"/>
                </a:solidFill>
              </a:rPr>
              <a:t>сортовий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нестандартний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Сортовий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має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світло-жовтий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білий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жовтий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темно-жовтий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сірий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колір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природний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воскової</a:t>
            </a:r>
            <a:r>
              <a:rPr lang="ru-RU" sz="1200" dirty="0">
                <a:solidFill>
                  <a:schemeClr val="tx1"/>
                </a:solidFill>
              </a:rPr>
              <a:t> запах, </a:t>
            </a:r>
            <a:r>
              <a:rPr lang="ru-RU" sz="1200" dirty="0" err="1">
                <a:solidFill>
                  <a:schemeClr val="tx1"/>
                </a:solidFill>
              </a:rPr>
              <a:t>однорідну</a:t>
            </a:r>
            <a:r>
              <a:rPr lang="ru-RU" sz="1200" dirty="0">
                <a:solidFill>
                  <a:schemeClr val="tx1"/>
                </a:solidFill>
              </a:rPr>
              <a:t> структуру, </a:t>
            </a:r>
            <a:r>
              <a:rPr lang="ru-RU" sz="1200" dirty="0" err="1">
                <a:solidFill>
                  <a:schemeClr val="tx1"/>
                </a:solidFill>
              </a:rPr>
              <a:t>причому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допускається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неоднорідність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кольору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В </a:t>
            </a:r>
            <a:r>
              <a:rPr lang="ru-RU" sz="1200" dirty="0" err="1">
                <a:solidFill>
                  <a:schemeClr val="tx1"/>
                </a:solidFill>
              </a:rPr>
              <a:t>народній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медицині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віск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застосовується</a:t>
            </a:r>
            <a:r>
              <a:rPr lang="ru-RU" sz="1200" dirty="0">
                <a:solidFill>
                  <a:schemeClr val="tx1"/>
                </a:solidFill>
              </a:rPr>
              <a:t> для </a:t>
            </a:r>
            <a:r>
              <a:rPr lang="ru-RU" sz="1200" dirty="0" err="1">
                <a:solidFill>
                  <a:schemeClr val="tx1"/>
                </a:solidFill>
              </a:rPr>
              <a:t>лікування</a:t>
            </a:r>
            <a:r>
              <a:rPr lang="ru-RU" sz="1200" dirty="0">
                <a:solidFill>
                  <a:schemeClr val="tx1"/>
                </a:solidFill>
              </a:rPr>
              <a:t> таких </a:t>
            </a:r>
            <a:r>
              <a:rPr lang="ru-RU" sz="1200" dirty="0" err="1">
                <a:solidFill>
                  <a:schemeClr val="tx1"/>
                </a:solidFill>
              </a:rPr>
              <a:t>захворювань</a:t>
            </a:r>
            <a:r>
              <a:rPr lang="ru-RU" sz="1200" dirty="0">
                <a:solidFill>
                  <a:schemeClr val="tx1"/>
                </a:solidFill>
              </a:rPr>
              <a:t>, як </a:t>
            </a:r>
            <a:r>
              <a:rPr lang="ru-RU" sz="1200" dirty="0" err="1">
                <a:solidFill>
                  <a:schemeClr val="tx1"/>
                </a:solidFill>
              </a:rPr>
              <a:t>запалення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гайморових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порожнин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астми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алергічної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нежиті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Бджолиний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віск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ефективний</a:t>
            </a:r>
            <a:r>
              <a:rPr lang="ru-RU" sz="1200" dirty="0">
                <a:solidFill>
                  <a:schemeClr val="tx1"/>
                </a:solidFill>
              </a:rPr>
              <a:t> як </a:t>
            </a:r>
            <a:r>
              <a:rPr lang="ru-RU" sz="1200" dirty="0" err="1">
                <a:solidFill>
                  <a:schemeClr val="tx1"/>
                </a:solidFill>
              </a:rPr>
              <a:t>протизапальний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засіб</a:t>
            </a:r>
            <a:r>
              <a:rPr lang="ru-RU" sz="1200" dirty="0">
                <a:solidFill>
                  <a:schemeClr val="tx1"/>
                </a:solidFill>
              </a:rPr>
              <a:t> при </a:t>
            </a:r>
            <a:r>
              <a:rPr lang="ru-RU" sz="1200" dirty="0" err="1">
                <a:solidFill>
                  <a:schemeClr val="tx1"/>
                </a:solidFill>
              </a:rPr>
              <a:t>лікуванні</a:t>
            </a:r>
            <a:r>
              <a:rPr lang="ru-RU" sz="1200" dirty="0">
                <a:solidFill>
                  <a:schemeClr val="tx1"/>
                </a:solidFill>
              </a:rPr>
              <a:t>  </a:t>
            </a:r>
            <a:r>
              <a:rPr lang="ru-RU" sz="1200" dirty="0" err="1">
                <a:solidFill>
                  <a:schemeClr val="tx1"/>
                </a:solidFill>
              </a:rPr>
              <a:t>м’язових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болів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Віск</a:t>
            </a:r>
            <a:r>
              <a:rPr lang="ru-RU" sz="1200" dirty="0">
                <a:solidFill>
                  <a:schemeClr val="tx1"/>
                </a:solidFill>
              </a:rPr>
              <a:t> добре </a:t>
            </a:r>
            <a:r>
              <a:rPr lang="ru-RU" sz="1200" dirty="0" err="1">
                <a:solidFill>
                  <a:schemeClr val="tx1"/>
                </a:solidFill>
              </a:rPr>
              <a:t>всмоктується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шкірою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додає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їй</a:t>
            </a:r>
            <a:r>
              <a:rPr lang="ru-RU" sz="1200" dirty="0">
                <a:solidFill>
                  <a:schemeClr val="tx1"/>
                </a:solidFill>
              </a:rPr>
              <a:t> гладкого </a:t>
            </a:r>
            <a:r>
              <a:rPr lang="ru-RU" sz="1200" dirty="0" err="1">
                <a:solidFill>
                  <a:schemeClr val="tx1"/>
                </a:solidFill>
              </a:rPr>
              <a:t>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ніжного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вигляду</a:t>
            </a:r>
            <a:r>
              <a:rPr lang="ru-RU" sz="1200" dirty="0">
                <a:solidFill>
                  <a:schemeClr val="tx1"/>
                </a:solidFill>
              </a:rPr>
              <a:t>, тому </a:t>
            </a:r>
            <a:r>
              <a:rPr lang="ru-RU" sz="1200" dirty="0" err="1">
                <a:solidFill>
                  <a:schemeClr val="tx1"/>
                </a:solidFill>
              </a:rPr>
              <a:t>він</a:t>
            </a:r>
            <a:r>
              <a:rPr lang="ru-RU" sz="1200" dirty="0">
                <a:solidFill>
                  <a:schemeClr val="tx1"/>
                </a:solidFill>
              </a:rPr>
              <a:t> широко </a:t>
            </a:r>
            <a:r>
              <a:rPr lang="ru-RU" sz="1200" dirty="0" err="1">
                <a:solidFill>
                  <a:schemeClr val="tx1"/>
                </a:solidFill>
              </a:rPr>
              <a:t>застосовується</a:t>
            </a:r>
            <a:r>
              <a:rPr lang="ru-RU" sz="1200" dirty="0">
                <a:solidFill>
                  <a:schemeClr val="tx1"/>
                </a:solidFill>
              </a:rPr>
              <a:t> в </a:t>
            </a:r>
            <a:r>
              <a:rPr lang="ru-RU" sz="1200" dirty="0" err="1">
                <a:solidFill>
                  <a:schemeClr val="tx1"/>
                </a:solidFill>
              </a:rPr>
              <a:t>косметичній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медицині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3786188" y="5143500"/>
            <a:ext cx="1714500" cy="128587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1571625" y="142875"/>
            <a:ext cx="6000750" cy="928688"/>
          </a:xfrm>
          <a:prstGeom prst="ellipseRibbon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Цілюща бджолина отрута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8625" y="1000125"/>
            <a:ext cx="8286750" cy="4714875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</a:rPr>
              <a:t>Як ми </a:t>
            </a:r>
            <a:r>
              <a:rPr lang="ru-RU" sz="1050" dirty="0" err="1">
                <a:solidFill>
                  <a:schemeClr val="tx1"/>
                </a:solidFill>
              </a:rPr>
              <a:t>знаємо</a:t>
            </a:r>
            <a:r>
              <a:rPr lang="ru-RU" sz="1050" dirty="0">
                <a:solidFill>
                  <a:schemeClr val="tx1"/>
                </a:solidFill>
              </a:rPr>
              <a:t>, у </a:t>
            </a:r>
            <a:r>
              <a:rPr lang="ru-RU" sz="1050" dirty="0" err="1">
                <a:solidFill>
                  <a:schemeClr val="tx1"/>
                </a:solidFill>
              </a:rPr>
              <a:t>медоносних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бджіл</a:t>
            </a:r>
            <a:r>
              <a:rPr lang="ru-RU" sz="1050" dirty="0">
                <a:solidFill>
                  <a:schemeClr val="tx1"/>
                </a:solidFill>
              </a:rPr>
              <a:t>  на </a:t>
            </a:r>
            <a:r>
              <a:rPr lang="ru-RU" sz="1050" dirty="0" err="1">
                <a:solidFill>
                  <a:schemeClr val="tx1"/>
                </a:solidFill>
              </a:rPr>
              <a:t>кінці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черевця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розташований</a:t>
            </a:r>
            <a:r>
              <a:rPr lang="ru-RU" sz="1050" dirty="0">
                <a:solidFill>
                  <a:schemeClr val="tx1"/>
                </a:solidFill>
              </a:rPr>
              <a:t> орган </a:t>
            </a:r>
            <a:r>
              <a:rPr lang="ru-RU" sz="1050" dirty="0" err="1">
                <a:solidFill>
                  <a:schemeClr val="tx1"/>
                </a:solidFill>
              </a:rPr>
              <a:t>захисту</a:t>
            </a:r>
            <a:r>
              <a:rPr lang="ru-RU" sz="1050" dirty="0">
                <a:solidFill>
                  <a:schemeClr val="tx1"/>
                </a:solidFill>
              </a:rPr>
              <a:t> — </a:t>
            </a:r>
            <a:r>
              <a:rPr lang="ru-RU" sz="1050" dirty="0" err="1">
                <a:solidFill>
                  <a:schemeClr val="tx1"/>
                </a:solidFill>
              </a:rPr>
              <a:t>жалючий</a:t>
            </a:r>
            <a:r>
              <a:rPr lang="ru-RU" sz="1050" dirty="0">
                <a:solidFill>
                  <a:schemeClr val="tx1"/>
                </a:solidFill>
              </a:rPr>
              <a:t> «</a:t>
            </a:r>
            <a:r>
              <a:rPr lang="ru-RU" sz="1050" dirty="0" err="1">
                <a:solidFill>
                  <a:schemeClr val="tx1"/>
                </a:solidFill>
              </a:rPr>
              <a:t>апарат</a:t>
            </a:r>
            <a:r>
              <a:rPr lang="ru-RU" sz="1050" dirty="0">
                <a:solidFill>
                  <a:schemeClr val="tx1"/>
                </a:solidFill>
              </a:rPr>
              <a:t>», </a:t>
            </a:r>
            <a:r>
              <a:rPr lang="ru-RU" sz="1050" dirty="0" err="1">
                <a:solidFill>
                  <a:schemeClr val="tx1"/>
                </a:solidFill>
              </a:rPr>
              <a:t>який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складається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</a:t>
            </a:r>
            <a:r>
              <a:rPr lang="ru-RU" sz="1050" dirty="0">
                <a:solidFill>
                  <a:schemeClr val="tx1"/>
                </a:solidFill>
              </a:rPr>
              <a:t> жала, </a:t>
            </a:r>
            <a:r>
              <a:rPr lang="ru-RU" sz="1050" dirty="0" err="1">
                <a:solidFill>
                  <a:schemeClr val="tx1"/>
                </a:solidFill>
              </a:rPr>
              <a:t>двох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отруйних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залоз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резервуара для </a:t>
            </a:r>
            <a:r>
              <a:rPr lang="ru-RU" sz="1050" dirty="0" err="1">
                <a:solidFill>
                  <a:schemeClr val="tx1"/>
                </a:solidFill>
              </a:rPr>
              <a:t>отрути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Колючі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частини</a:t>
            </a:r>
            <a:r>
              <a:rPr lang="ru-RU" sz="1050" dirty="0">
                <a:solidFill>
                  <a:schemeClr val="tx1"/>
                </a:solidFill>
              </a:rPr>
              <a:t> жала </a:t>
            </a:r>
            <a:r>
              <a:rPr lang="ru-RU" sz="1050" dirty="0" err="1">
                <a:solidFill>
                  <a:schemeClr val="tx1"/>
                </a:solidFill>
              </a:rPr>
              <a:t>мають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зазубринкі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що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перешкоджають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вилученню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його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шкіри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У </a:t>
            </a:r>
            <a:r>
              <a:rPr lang="ru-RU" sz="1050" dirty="0" err="1">
                <a:solidFill>
                  <a:schemeClr val="tx1"/>
                </a:solidFill>
              </a:rPr>
              <a:t>разі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небезпеки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бджола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встромляє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вістрі</a:t>
            </a:r>
            <a:r>
              <a:rPr lang="ru-RU" sz="1050" dirty="0">
                <a:solidFill>
                  <a:schemeClr val="tx1"/>
                </a:solidFill>
              </a:rPr>
              <a:t> жала в </a:t>
            </a:r>
            <a:r>
              <a:rPr lang="ru-RU" sz="1050" dirty="0" err="1">
                <a:solidFill>
                  <a:schemeClr val="tx1"/>
                </a:solidFill>
              </a:rPr>
              <a:t>шкіру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потенційного</a:t>
            </a:r>
            <a:r>
              <a:rPr lang="ru-RU" sz="1050" dirty="0">
                <a:solidFill>
                  <a:schemeClr val="tx1"/>
                </a:solidFill>
              </a:rPr>
              <a:t> ворога. Вкусить, </a:t>
            </a:r>
            <a:r>
              <a:rPr lang="ru-RU" sz="1050" dirty="0" err="1">
                <a:solidFill>
                  <a:schemeClr val="tx1"/>
                </a:solidFill>
              </a:rPr>
              <a:t>бджола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летить</a:t>
            </a:r>
            <a:r>
              <a:rPr lang="ru-RU" sz="1050" dirty="0">
                <a:solidFill>
                  <a:schemeClr val="tx1"/>
                </a:solidFill>
              </a:rPr>
              <a:t>, а жало, </a:t>
            </a:r>
            <a:r>
              <a:rPr lang="ru-RU" sz="1050" dirty="0" err="1">
                <a:solidFill>
                  <a:schemeClr val="tx1"/>
                </a:solidFill>
              </a:rPr>
              <a:t>затримуючись</a:t>
            </a:r>
            <a:r>
              <a:rPr lang="ru-RU" sz="1050" dirty="0">
                <a:solidFill>
                  <a:schemeClr val="tx1"/>
                </a:solidFill>
              </a:rPr>
              <a:t> у </a:t>
            </a:r>
            <a:r>
              <a:rPr lang="ru-RU" sz="1050" dirty="0" err="1">
                <a:solidFill>
                  <a:schemeClr val="tx1"/>
                </a:solidFill>
              </a:rPr>
              <a:t>шкірі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відривається</a:t>
            </a:r>
            <a:r>
              <a:rPr lang="ru-RU" sz="1050" dirty="0">
                <a:solidFill>
                  <a:schemeClr val="tx1"/>
                </a:solidFill>
              </a:rPr>
              <a:t> разом </a:t>
            </a:r>
            <a:r>
              <a:rPr lang="ru-RU" sz="1050" dirty="0" err="1">
                <a:solidFill>
                  <a:schemeClr val="tx1"/>
                </a:solidFill>
              </a:rPr>
              <a:t>з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усім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жалячих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апаратом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Під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впливом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скорочувальних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м’язів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апарату</a:t>
            </a:r>
            <a:r>
              <a:rPr lang="ru-RU" sz="1050" dirty="0">
                <a:solidFill>
                  <a:schemeClr val="tx1"/>
                </a:solidFill>
              </a:rPr>
              <a:t> вся </a:t>
            </a:r>
            <a:r>
              <a:rPr lang="ru-RU" sz="1050" dirty="0" err="1">
                <a:solidFill>
                  <a:schemeClr val="tx1"/>
                </a:solidFill>
              </a:rPr>
              <a:t>отрута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поступово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виливається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</a:t>
            </a:r>
            <a:r>
              <a:rPr lang="ru-RU" sz="1050" dirty="0">
                <a:solidFill>
                  <a:schemeClr val="tx1"/>
                </a:solidFill>
              </a:rPr>
              <a:t> резервуара в ранку. А через </a:t>
            </a:r>
            <a:r>
              <a:rPr lang="ru-RU" sz="1050" dirty="0" err="1">
                <a:solidFill>
                  <a:schemeClr val="tx1"/>
                </a:solidFill>
              </a:rPr>
              <a:t>кілька</a:t>
            </a:r>
            <a:r>
              <a:rPr lang="ru-RU" sz="1050" dirty="0">
                <a:solidFill>
                  <a:schemeClr val="tx1"/>
                </a:solidFill>
              </a:rPr>
              <a:t> годин </a:t>
            </a:r>
            <a:r>
              <a:rPr lang="ru-RU" sz="1050" dirty="0" err="1">
                <a:solidFill>
                  <a:schemeClr val="tx1"/>
                </a:solidFill>
              </a:rPr>
              <a:t>після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вжалення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бджола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гине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Що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бджолина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отрута</a:t>
            </a:r>
            <a:r>
              <a:rPr lang="ru-RU" sz="1050" dirty="0">
                <a:solidFill>
                  <a:schemeClr val="tx1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 err="1">
                <a:solidFill>
                  <a:schemeClr val="tx1"/>
                </a:solidFill>
              </a:rPr>
              <a:t>Бджолина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отрута</a:t>
            </a:r>
            <a:r>
              <a:rPr lang="ru-RU" sz="1050" dirty="0">
                <a:solidFill>
                  <a:schemeClr val="tx1"/>
                </a:solidFill>
              </a:rPr>
              <a:t> — </a:t>
            </a:r>
            <a:r>
              <a:rPr lang="ru-RU" sz="1050" dirty="0" err="1">
                <a:solidFill>
                  <a:schemeClr val="tx1"/>
                </a:solidFill>
              </a:rPr>
              <a:t>апітоксин</a:t>
            </a:r>
            <a:r>
              <a:rPr lang="ru-RU" sz="1050" dirty="0">
                <a:solidFill>
                  <a:schemeClr val="tx1"/>
                </a:solidFill>
              </a:rPr>
              <a:t> (</a:t>
            </a:r>
            <a:r>
              <a:rPr lang="ru-RU" sz="1050" dirty="0" err="1">
                <a:solidFill>
                  <a:schemeClr val="tx1"/>
                </a:solidFill>
              </a:rPr>
              <a:t>від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грецького</a:t>
            </a:r>
            <a:r>
              <a:rPr lang="ru-RU" sz="1050" dirty="0">
                <a:solidFill>
                  <a:schemeClr val="tx1"/>
                </a:solidFill>
              </a:rPr>
              <a:t> «</a:t>
            </a:r>
            <a:r>
              <a:rPr lang="en-US" sz="1050" dirty="0" err="1">
                <a:solidFill>
                  <a:schemeClr val="tx1"/>
                </a:solidFill>
              </a:rPr>
              <a:t>Apis</a:t>
            </a:r>
            <a:r>
              <a:rPr lang="en-US" sz="1050" dirty="0">
                <a:solidFill>
                  <a:schemeClr val="tx1"/>
                </a:solidFill>
              </a:rPr>
              <a:t>» — </a:t>
            </a:r>
            <a:r>
              <a:rPr lang="ru-RU" sz="1050" dirty="0" err="1">
                <a:solidFill>
                  <a:schemeClr val="tx1"/>
                </a:solidFill>
              </a:rPr>
              <a:t>бджола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«</a:t>
            </a:r>
            <a:r>
              <a:rPr lang="en-US" sz="1050" dirty="0">
                <a:solidFill>
                  <a:schemeClr val="tx1"/>
                </a:solidFill>
              </a:rPr>
              <a:t>toxin» — </a:t>
            </a:r>
            <a:r>
              <a:rPr lang="ru-RU" sz="1050" dirty="0" err="1">
                <a:solidFill>
                  <a:schemeClr val="tx1"/>
                </a:solidFill>
              </a:rPr>
              <a:t>отрута</a:t>
            </a:r>
            <a:r>
              <a:rPr lang="ru-RU" sz="1050" dirty="0">
                <a:solidFill>
                  <a:schemeClr val="tx1"/>
                </a:solidFill>
              </a:rPr>
              <a:t>) — </a:t>
            </a:r>
            <a:r>
              <a:rPr lang="ru-RU" sz="1050" dirty="0" err="1">
                <a:solidFill>
                  <a:schemeClr val="tx1"/>
                </a:solidFill>
              </a:rPr>
              <a:t>являє</a:t>
            </a:r>
            <a:r>
              <a:rPr lang="ru-RU" sz="1050" dirty="0">
                <a:solidFill>
                  <a:schemeClr val="tx1"/>
                </a:solidFill>
              </a:rPr>
              <a:t> собою </a:t>
            </a:r>
            <a:r>
              <a:rPr lang="ru-RU" sz="1050" dirty="0" err="1">
                <a:solidFill>
                  <a:schemeClr val="tx1"/>
                </a:solidFill>
              </a:rPr>
              <a:t>безбарвну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прозору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рідину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характерним</a:t>
            </a:r>
            <a:r>
              <a:rPr lang="ru-RU" sz="1050" dirty="0">
                <a:solidFill>
                  <a:schemeClr val="tx1"/>
                </a:solidFill>
              </a:rPr>
              <a:t> запахом, </a:t>
            </a:r>
            <a:r>
              <a:rPr lang="ru-RU" sz="1050" dirty="0" err="1">
                <a:solidFill>
                  <a:schemeClr val="tx1"/>
                </a:solidFill>
              </a:rPr>
              <a:t>що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нагадує</a:t>
            </a:r>
            <a:r>
              <a:rPr lang="ru-RU" sz="1050" dirty="0">
                <a:solidFill>
                  <a:schemeClr val="tx1"/>
                </a:solidFill>
              </a:rPr>
              <a:t> запах меду,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гірким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пекучим</a:t>
            </a:r>
            <a:r>
              <a:rPr lang="ru-RU" sz="1050" dirty="0">
                <a:solidFill>
                  <a:schemeClr val="tx1"/>
                </a:solidFill>
              </a:rPr>
              <a:t> смаком. </a:t>
            </a:r>
          </a:p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Широко </a:t>
            </a:r>
            <a:r>
              <a:rPr lang="ru-RU" sz="1050" dirty="0" err="1">
                <a:solidFill>
                  <a:schemeClr val="tx1"/>
                </a:solidFill>
              </a:rPr>
              <a:t>застосовується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бджолина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отрута</a:t>
            </a:r>
            <a:r>
              <a:rPr lang="ru-RU" sz="1050" dirty="0">
                <a:solidFill>
                  <a:schemeClr val="tx1"/>
                </a:solidFill>
              </a:rPr>
              <a:t> в </a:t>
            </a:r>
            <a:r>
              <a:rPr lang="ru-RU" sz="1050" dirty="0" err="1">
                <a:solidFill>
                  <a:schemeClr val="tx1"/>
                </a:solidFill>
              </a:rPr>
              <a:t>лікуванні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суглобових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захворювань</a:t>
            </a:r>
            <a:r>
              <a:rPr lang="ru-RU" sz="1050" dirty="0">
                <a:solidFill>
                  <a:schemeClr val="tx1"/>
                </a:solidFill>
              </a:rPr>
              <a:t>, особливо запального характеру. </a:t>
            </a:r>
            <a:r>
              <a:rPr lang="ru-RU" sz="1050" dirty="0" err="1">
                <a:solidFill>
                  <a:schemeClr val="tx1"/>
                </a:solidFill>
              </a:rPr>
              <a:t>Відновлюється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рухливість</a:t>
            </a:r>
            <a:r>
              <a:rPr lang="ru-RU" sz="1050" dirty="0">
                <a:solidFill>
                  <a:schemeClr val="tx1"/>
                </a:solidFill>
              </a:rPr>
              <a:t> у </a:t>
            </a:r>
            <a:r>
              <a:rPr lang="ru-RU" sz="1050" dirty="0" err="1">
                <a:solidFill>
                  <a:schemeClr val="tx1"/>
                </a:solidFill>
              </a:rPr>
              <a:t>суглобах</a:t>
            </a:r>
            <a:r>
              <a:rPr lang="ru-RU" sz="1050" dirty="0">
                <a:solidFill>
                  <a:schemeClr val="tx1"/>
                </a:solidFill>
              </a:rPr>
              <a:t>, а </a:t>
            </a:r>
            <a:r>
              <a:rPr lang="ru-RU" sz="1050" dirty="0" err="1">
                <a:solidFill>
                  <a:schemeClr val="tx1"/>
                </a:solidFill>
              </a:rPr>
              <a:t>болезаспокійливий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ефект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настає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відразу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після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лікувальної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процедури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тримається</a:t>
            </a:r>
            <a:r>
              <a:rPr lang="ru-RU" sz="1050" dirty="0">
                <a:solidFill>
                  <a:schemeClr val="tx1"/>
                </a:solidFill>
              </a:rPr>
              <a:t> до </a:t>
            </a:r>
            <a:r>
              <a:rPr lang="ru-RU" sz="1050" dirty="0" err="1">
                <a:solidFill>
                  <a:schemeClr val="tx1"/>
                </a:solidFill>
              </a:rPr>
              <a:t>декількох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діб</a:t>
            </a: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 err="1">
                <a:solidFill>
                  <a:schemeClr val="tx1"/>
                </a:solidFill>
              </a:rPr>
              <a:t>Хороші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результати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дає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апітерапія</a:t>
            </a:r>
            <a:r>
              <a:rPr lang="ru-RU" sz="1050" dirty="0">
                <a:solidFill>
                  <a:schemeClr val="tx1"/>
                </a:solidFill>
              </a:rPr>
              <a:t> при </a:t>
            </a:r>
            <a:r>
              <a:rPr lang="ru-RU" sz="1050" dirty="0" err="1">
                <a:solidFill>
                  <a:schemeClr val="tx1"/>
                </a:solidFill>
              </a:rPr>
              <a:t>бронхіальній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астмі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Апітерапія</a:t>
            </a:r>
            <a:r>
              <a:rPr lang="ru-RU" sz="1050" dirty="0">
                <a:solidFill>
                  <a:schemeClr val="tx1"/>
                </a:solidFill>
              </a:rPr>
              <a:t> повинна </a:t>
            </a:r>
            <a:r>
              <a:rPr lang="ru-RU" sz="1050" dirty="0" err="1">
                <a:solidFill>
                  <a:schemeClr val="tx1"/>
                </a:solidFill>
              </a:rPr>
              <a:t>проводитися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обережно</a:t>
            </a:r>
            <a:r>
              <a:rPr lang="ru-RU" sz="1050" dirty="0">
                <a:solidFill>
                  <a:schemeClr val="tx1"/>
                </a:solidFill>
              </a:rPr>
              <a:t>, тому </a:t>
            </a:r>
            <a:r>
              <a:rPr lang="ru-RU" sz="1050" dirty="0" err="1">
                <a:solidFill>
                  <a:schemeClr val="tx1"/>
                </a:solidFill>
              </a:rPr>
              <a:t>що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хворі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бронхіальною</a:t>
            </a:r>
            <a:r>
              <a:rPr lang="ru-RU" sz="1050" dirty="0">
                <a:solidFill>
                  <a:schemeClr val="tx1"/>
                </a:solidFill>
              </a:rPr>
              <a:t> астмою </a:t>
            </a:r>
            <a:r>
              <a:rPr lang="ru-RU" sz="1050" dirty="0" err="1">
                <a:solidFill>
                  <a:schemeClr val="tx1"/>
                </a:solidFill>
              </a:rPr>
              <a:t>дуже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чутливі</a:t>
            </a:r>
            <a:r>
              <a:rPr lang="ru-RU" sz="1050" dirty="0">
                <a:solidFill>
                  <a:schemeClr val="tx1"/>
                </a:solidFill>
              </a:rPr>
              <a:t> до всякого роду </a:t>
            </a:r>
            <a:r>
              <a:rPr lang="ru-RU" sz="1050" dirty="0" err="1">
                <a:solidFill>
                  <a:schemeClr val="tx1"/>
                </a:solidFill>
              </a:rPr>
              <a:t>подразнень</a:t>
            </a:r>
            <a:r>
              <a:rPr lang="ru-RU" sz="1050" dirty="0">
                <a:solidFill>
                  <a:schemeClr val="tx1"/>
                </a:solidFill>
              </a:rPr>
              <a:t>. Напади </a:t>
            </a:r>
            <a:r>
              <a:rPr lang="ru-RU" sz="1050" dirty="0" err="1">
                <a:solidFill>
                  <a:schemeClr val="tx1"/>
                </a:solidFill>
              </a:rPr>
              <a:t>задухи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припиняються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або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попереджаються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При </a:t>
            </a:r>
            <a:r>
              <a:rPr lang="ru-RU" sz="1050" dirty="0" err="1">
                <a:solidFill>
                  <a:schemeClr val="tx1"/>
                </a:solidFill>
              </a:rPr>
              <a:t>апітерапії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поліпшуються</a:t>
            </a:r>
            <a:r>
              <a:rPr lang="ru-RU" sz="1050" dirty="0">
                <a:solidFill>
                  <a:schemeClr val="tx1"/>
                </a:solidFill>
              </a:rPr>
              <a:t> сон, </a:t>
            </a:r>
            <a:r>
              <a:rPr lang="ru-RU" sz="1050" dirty="0" err="1">
                <a:solidFill>
                  <a:schemeClr val="tx1"/>
                </a:solidFill>
              </a:rPr>
              <a:t>настрій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апетит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нормалізується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кров’яний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тиск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1643063" y="5214938"/>
            <a:ext cx="1714500" cy="12858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5143500"/>
            <a:ext cx="1714500" cy="1285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0" name="Picture 4" descr="C:\Documents and Settings\User\Рабочий стол\КУХЛИК МЕДУ\Bod_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5286375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214313" y="142875"/>
            <a:ext cx="1071562" cy="15716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1571625" y="142875"/>
            <a:ext cx="6000750" cy="928688"/>
          </a:xfrm>
          <a:prstGeom prst="ellipseRibbon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Бджолиний квітковий пилок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63" y="1000125"/>
            <a:ext cx="8286750" cy="4714875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 err="1">
                <a:solidFill>
                  <a:schemeClr val="tx1"/>
                </a:solidFill>
              </a:rPr>
              <a:t>Квітковий</a:t>
            </a:r>
            <a:r>
              <a:rPr lang="ru-RU" sz="1050" dirty="0">
                <a:solidFill>
                  <a:schemeClr val="tx1"/>
                </a:solidFill>
              </a:rPr>
              <a:t> пилок, як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всі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продукти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бджільництва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має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дуже</a:t>
            </a:r>
            <a:r>
              <a:rPr lang="ru-RU" sz="1050" dirty="0">
                <a:solidFill>
                  <a:schemeClr val="tx1"/>
                </a:solidFill>
              </a:rPr>
              <a:t> широкий спектр </a:t>
            </a:r>
            <a:r>
              <a:rPr lang="ru-RU" sz="1050" dirty="0" err="1">
                <a:solidFill>
                  <a:schemeClr val="tx1"/>
                </a:solidFill>
              </a:rPr>
              <a:t>апітерапевтичної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дії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Використовуючи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квітковий</a:t>
            </a:r>
            <a:r>
              <a:rPr lang="ru-RU" sz="1050" dirty="0">
                <a:solidFill>
                  <a:schemeClr val="tx1"/>
                </a:solidFill>
              </a:rPr>
              <a:t> пилок, </a:t>
            </a:r>
            <a:r>
              <a:rPr lang="ru-RU" sz="1050" dirty="0" err="1">
                <a:solidFill>
                  <a:schemeClr val="tx1"/>
                </a:solidFill>
              </a:rPr>
              <a:t>людина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може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запобігти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розвитку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інфарктів</a:t>
            </a:r>
            <a:r>
              <a:rPr lang="ru-RU" sz="1050" dirty="0">
                <a:solidFill>
                  <a:schemeClr val="tx1"/>
                </a:solidFill>
              </a:rPr>
              <a:t> та </a:t>
            </a:r>
            <a:r>
              <a:rPr lang="ru-RU" sz="1050" dirty="0" err="1">
                <a:solidFill>
                  <a:schemeClr val="tx1"/>
                </a:solidFill>
              </a:rPr>
              <a:t>інсультів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Такий</a:t>
            </a:r>
            <a:r>
              <a:rPr lang="ru-RU" sz="1050" dirty="0">
                <a:solidFill>
                  <a:schemeClr val="tx1"/>
                </a:solidFill>
              </a:rPr>
              <a:t> спектр </a:t>
            </a:r>
            <a:r>
              <a:rPr lang="ru-RU" sz="1050" dirty="0" err="1">
                <a:solidFill>
                  <a:schemeClr val="tx1"/>
                </a:solidFill>
              </a:rPr>
              <a:t>дії</a:t>
            </a:r>
            <a:r>
              <a:rPr lang="ru-RU" sz="1050" dirty="0">
                <a:solidFill>
                  <a:schemeClr val="tx1"/>
                </a:solidFill>
              </a:rPr>
              <a:t> пилку ставить </a:t>
            </a:r>
            <a:r>
              <a:rPr lang="ru-RU" sz="1050" dirty="0" err="1">
                <a:solidFill>
                  <a:schemeClr val="tx1"/>
                </a:solidFill>
              </a:rPr>
              <a:t>його</a:t>
            </a:r>
            <a:r>
              <a:rPr lang="ru-RU" sz="1050" dirty="0">
                <a:solidFill>
                  <a:schemeClr val="tx1"/>
                </a:solidFill>
              </a:rPr>
              <a:t> в перший ряд </a:t>
            </a:r>
            <a:r>
              <a:rPr lang="ru-RU" sz="1050" dirty="0" err="1">
                <a:solidFill>
                  <a:schemeClr val="tx1"/>
                </a:solidFill>
              </a:rPr>
              <a:t>ліків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необхідних</a:t>
            </a:r>
            <a:r>
              <a:rPr lang="ru-RU" sz="1050" dirty="0">
                <a:solidFill>
                  <a:schemeClr val="tx1"/>
                </a:solidFill>
              </a:rPr>
              <a:t> людям </a:t>
            </a:r>
            <a:r>
              <a:rPr lang="ru-RU" sz="1050" dirty="0" err="1">
                <a:solidFill>
                  <a:schemeClr val="tx1"/>
                </a:solidFill>
              </a:rPr>
              <a:t>із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серцево-судинною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недостатністю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Він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допомагає</a:t>
            </a:r>
            <a:r>
              <a:rPr lang="ru-RU" sz="1050" dirty="0">
                <a:solidFill>
                  <a:schemeClr val="tx1"/>
                </a:solidFill>
              </a:rPr>
              <a:t> при </a:t>
            </a:r>
            <a:r>
              <a:rPr lang="ru-RU" sz="1050" dirty="0" err="1">
                <a:solidFill>
                  <a:schemeClr val="tx1"/>
                </a:solidFill>
              </a:rPr>
              <a:t>інсультах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інфарктах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гіпертонії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ішемічній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хворобі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серця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аритмії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вегето-судинній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дистонії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Пилок </a:t>
            </a:r>
            <a:r>
              <a:rPr lang="ru-RU" sz="1050" dirty="0" err="1">
                <a:solidFill>
                  <a:schemeClr val="tx1"/>
                </a:solidFill>
              </a:rPr>
              <a:t>бджолиний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також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стимулює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ріст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регенерує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пошкоджені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тканини</a:t>
            </a:r>
            <a:r>
              <a:rPr lang="ru-RU" sz="1050" dirty="0">
                <a:solidFill>
                  <a:schemeClr val="tx1"/>
                </a:solidFill>
              </a:rPr>
              <a:t>, в тому </a:t>
            </a:r>
            <a:r>
              <a:rPr lang="ru-RU" sz="1050" dirty="0" err="1">
                <a:solidFill>
                  <a:schemeClr val="tx1"/>
                </a:solidFill>
              </a:rPr>
              <a:t>числі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тканини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печінки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відновлюючи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функції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печінки</a:t>
            </a:r>
            <a:r>
              <a:rPr lang="ru-RU" sz="1050" dirty="0">
                <a:solidFill>
                  <a:schemeClr val="tx1"/>
                </a:solidFill>
              </a:rPr>
              <a:t>. Тому пилок </a:t>
            </a:r>
            <a:r>
              <a:rPr lang="ru-RU" sz="1050" dirty="0" err="1">
                <a:solidFill>
                  <a:schemeClr val="tx1"/>
                </a:solidFill>
              </a:rPr>
              <a:t>рекомендується</a:t>
            </a:r>
            <a:r>
              <a:rPr lang="ru-RU" sz="1050" dirty="0">
                <a:solidFill>
                  <a:schemeClr val="tx1"/>
                </a:solidFill>
              </a:rPr>
              <a:t> при хворобах </a:t>
            </a:r>
            <a:r>
              <a:rPr lang="ru-RU" sz="1050" dirty="0" err="1">
                <a:solidFill>
                  <a:schemeClr val="tx1"/>
                </a:solidFill>
              </a:rPr>
              <a:t>печінки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підшлункової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залози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І </a:t>
            </a:r>
            <a:r>
              <a:rPr lang="ru-RU" sz="1050" dirty="0" err="1">
                <a:solidFill>
                  <a:schemeClr val="tx1"/>
                </a:solidFill>
              </a:rPr>
              <a:t>це</a:t>
            </a:r>
            <a:r>
              <a:rPr lang="ru-RU" sz="1050" dirty="0">
                <a:solidFill>
                  <a:schemeClr val="tx1"/>
                </a:solidFill>
              </a:rPr>
              <a:t> далеко не весь </a:t>
            </a:r>
            <a:r>
              <a:rPr lang="ru-RU" sz="1050" dirty="0" err="1">
                <a:solidFill>
                  <a:schemeClr val="tx1"/>
                </a:solidFill>
              </a:rPr>
              <a:t>перелік</a:t>
            </a:r>
            <a:r>
              <a:rPr lang="ru-RU" sz="1050" dirty="0">
                <a:solidFill>
                  <a:schemeClr val="tx1"/>
                </a:solidFill>
              </a:rPr>
              <a:t> хвороб, при </a:t>
            </a:r>
            <a:r>
              <a:rPr lang="ru-RU" sz="1050" dirty="0" err="1">
                <a:solidFill>
                  <a:schemeClr val="tx1"/>
                </a:solidFill>
              </a:rPr>
              <a:t>лікуванні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яких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використовується</a:t>
            </a:r>
            <a:r>
              <a:rPr lang="ru-RU" sz="1050" dirty="0">
                <a:solidFill>
                  <a:schemeClr val="tx1"/>
                </a:solidFill>
              </a:rPr>
              <a:t> пилок. А </a:t>
            </a:r>
            <a:r>
              <a:rPr lang="ru-RU" sz="1050" dirty="0" err="1">
                <a:solidFill>
                  <a:schemeClr val="tx1"/>
                </a:solidFill>
              </a:rPr>
              <a:t>приймають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його</a:t>
            </a:r>
            <a:r>
              <a:rPr lang="ru-RU" sz="1050" dirty="0">
                <a:solidFill>
                  <a:schemeClr val="tx1"/>
                </a:solidFill>
              </a:rPr>
              <a:t> так: по 0,5 </a:t>
            </a:r>
            <a:r>
              <a:rPr lang="ru-RU" sz="1050" dirty="0" err="1">
                <a:solidFill>
                  <a:schemeClr val="tx1"/>
                </a:solidFill>
              </a:rPr>
              <a:t>чайної</a:t>
            </a:r>
            <a:r>
              <a:rPr lang="ru-RU" sz="1050" dirty="0">
                <a:solidFill>
                  <a:schemeClr val="tx1"/>
                </a:solidFill>
              </a:rPr>
              <a:t> ложки три рази на день до </a:t>
            </a:r>
            <a:r>
              <a:rPr lang="ru-RU" sz="1050" dirty="0" err="1">
                <a:solidFill>
                  <a:schemeClr val="tx1"/>
                </a:solidFill>
              </a:rPr>
              <a:t>їди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розсмоктуючи</a:t>
            </a:r>
            <a:r>
              <a:rPr lang="ru-RU" sz="1050" dirty="0">
                <a:solidFill>
                  <a:schemeClr val="tx1"/>
                </a:solidFill>
              </a:rPr>
              <a:t> в </a:t>
            </a:r>
            <a:r>
              <a:rPr lang="ru-RU" sz="1050" dirty="0" err="1">
                <a:solidFill>
                  <a:schemeClr val="tx1"/>
                </a:solidFill>
              </a:rPr>
              <a:t>роті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й</a:t>
            </a:r>
            <a:r>
              <a:rPr lang="ru-RU" sz="1050" dirty="0">
                <a:solidFill>
                  <a:schemeClr val="tx1"/>
                </a:solidFill>
              </a:rPr>
              <a:t> не </a:t>
            </a:r>
            <a:r>
              <a:rPr lang="ru-RU" sz="1050" dirty="0" err="1">
                <a:solidFill>
                  <a:schemeClr val="tx1"/>
                </a:solidFill>
              </a:rPr>
              <a:t>запиваючи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нічим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упродовж</a:t>
            </a:r>
            <a:r>
              <a:rPr lang="ru-RU" sz="1050" dirty="0">
                <a:solidFill>
                  <a:schemeClr val="tx1"/>
                </a:solidFill>
              </a:rPr>
              <a:t> 15-20 </a:t>
            </a:r>
            <a:r>
              <a:rPr lang="ru-RU" sz="1050" dirty="0" err="1">
                <a:solidFill>
                  <a:schemeClr val="tx1"/>
                </a:solidFill>
              </a:rPr>
              <a:t>хвилин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Приймають</a:t>
            </a:r>
            <a:r>
              <a:rPr lang="ru-RU" sz="1050" dirty="0">
                <a:solidFill>
                  <a:schemeClr val="tx1"/>
                </a:solidFill>
              </a:rPr>
              <a:t> три </a:t>
            </a:r>
            <a:r>
              <a:rPr lang="ru-RU" sz="1050" dirty="0" err="1">
                <a:solidFill>
                  <a:schemeClr val="tx1"/>
                </a:solidFill>
              </a:rPr>
              <a:t>тижні</a:t>
            </a:r>
            <a:r>
              <a:rPr lang="ru-RU" sz="1050" dirty="0">
                <a:solidFill>
                  <a:schemeClr val="tx1"/>
                </a:solidFill>
              </a:rPr>
              <a:t>, в </a:t>
            </a:r>
            <a:r>
              <a:rPr lang="ru-RU" sz="1050" dirty="0" err="1">
                <a:solidFill>
                  <a:schemeClr val="tx1"/>
                </a:solidFill>
              </a:rPr>
              <a:t>окремих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випадках</a:t>
            </a:r>
            <a:r>
              <a:rPr lang="ru-RU" sz="1050" dirty="0">
                <a:solidFill>
                  <a:schemeClr val="tx1"/>
                </a:solidFill>
              </a:rPr>
              <a:t> до 1,5 </a:t>
            </a:r>
            <a:r>
              <a:rPr lang="ru-RU" sz="1050" dirty="0" err="1">
                <a:solidFill>
                  <a:schemeClr val="tx1"/>
                </a:solidFill>
              </a:rPr>
              <a:t>місяця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Пилок </a:t>
            </a:r>
            <a:r>
              <a:rPr lang="ru-RU" sz="1050" dirty="0" err="1">
                <a:solidFill>
                  <a:schemeClr val="tx1"/>
                </a:solidFill>
              </a:rPr>
              <a:t>бджолиний</a:t>
            </a:r>
            <a:r>
              <a:rPr lang="ru-RU" sz="1050" dirty="0">
                <a:solidFill>
                  <a:schemeClr val="tx1"/>
                </a:solidFill>
              </a:rPr>
              <a:t>, як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всі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інші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продукти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бджільництва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сильним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імуностимулятором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У </a:t>
            </a:r>
            <a:r>
              <a:rPr lang="ru-RU" sz="1050" dirty="0" err="1">
                <a:solidFill>
                  <a:schemeClr val="tx1"/>
                </a:solidFill>
              </a:rPr>
              <a:t>своїй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апітерапевтичній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практиці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звертаю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основну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увагу</a:t>
            </a:r>
            <a:r>
              <a:rPr lang="ru-RU" sz="1050" dirty="0">
                <a:solidFill>
                  <a:schemeClr val="tx1"/>
                </a:solidFill>
              </a:rPr>
              <a:t> на </a:t>
            </a:r>
            <a:r>
              <a:rPr lang="ru-RU" sz="1050" dirty="0" err="1">
                <a:solidFill>
                  <a:schemeClr val="tx1"/>
                </a:solidFill>
              </a:rPr>
              <a:t>зміцнення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імунної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системи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саме</a:t>
            </a:r>
            <a:r>
              <a:rPr lang="ru-RU" sz="1050" dirty="0">
                <a:solidFill>
                  <a:schemeClr val="tx1"/>
                </a:solidFill>
              </a:rPr>
              <a:t> за </a:t>
            </a:r>
            <a:r>
              <a:rPr lang="ru-RU" sz="1050" dirty="0" err="1">
                <a:solidFill>
                  <a:schemeClr val="tx1"/>
                </a:solidFill>
              </a:rPr>
              <a:t>допомогою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продуктів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бджільництва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Приймаючи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продукти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бджільництва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людина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дає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своєму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організму</a:t>
            </a:r>
            <a:r>
              <a:rPr lang="ru-RU" sz="1050" dirty="0">
                <a:solidFill>
                  <a:schemeClr val="tx1"/>
                </a:solidFill>
              </a:rPr>
              <a:t>  </a:t>
            </a:r>
            <a:r>
              <a:rPr lang="ru-RU" sz="1050" dirty="0" err="1">
                <a:solidFill>
                  <a:schemeClr val="tx1"/>
                </a:solidFill>
              </a:rPr>
              <a:t>підживлення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внаслідок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чого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творяться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справжні</a:t>
            </a:r>
            <a:r>
              <a:rPr lang="ru-RU" sz="1050" dirty="0">
                <a:solidFill>
                  <a:schemeClr val="tx1"/>
                </a:solidFill>
              </a:rPr>
              <a:t> дива. </a:t>
            </a:r>
            <a:r>
              <a:rPr lang="ru-RU" sz="1050" dirty="0" err="1">
                <a:solidFill>
                  <a:schemeClr val="tx1"/>
                </a:solidFill>
              </a:rPr>
              <a:t>Потрібно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навчитись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всім</a:t>
            </a:r>
            <a:r>
              <a:rPr lang="ru-RU" sz="1050" dirty="0">
                <a:solidFill>
                  <a:schemeClr val="tx1"/>
                </a:solidFill>
              </a:rPr>
              <a:t> -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дорослим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малим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хворим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здоровим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приймати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продукти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бджільництва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43063" y="5214938"/>
            <a:ext cx="1714500" cy="12858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9063" y="5143500"/>
            <a:ext cx="1714500" cy="128587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29375" y="5143500"/>
            <a:ext cx="1714500" cy="12858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4313" y="142875"/>
            <a:ext cx="1071562" cy="15716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1571625" y="142875"/>
            <a:ext cx="6000750" cy="928688"/>
          </a:xfrm>
          <a:prstGeom prst="ellipseRibbon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Бджолиний хліб - перга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214438" y="714375"/>
            <a:ext cx="7429500" cy="4500563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Виробляють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бджоли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її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дуже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ретельно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Піклуючись</a:t>
            </a:r>
            <a:r>
              <a:rPr lang="ru-RU" sz="1200" dirty="0">
                <a:solidFill>
                  <a:schemeClr val="tx1"/>
                </a:solidFill>
              </a:rPr>
              <a:t> про </a:t>
            </a:r>
            <a:r>
              <a:rPr lang="ru-RU" sz="1200" dirty="0" err="1">
                <a:solidFill>
                  <a:schemeClr val="tx1"/>
                </a:solidFill>
              </a:rPr>
              <a:t>своїх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майбутніх</a:t>
            </a:r>
            <a:r>
              <a:rPr lang="ru-RU" sz="1200" dirty="0">
                <a:solidFill>
                  <a:schemeClr val="tx1"/>
                </a:solidFill>
              </a:rPr>
              <a:t> личинок, </a:t>
            </a:r>
            <a:r>
              <a:rPr lang="ru-RU" sz="1200" dirty="0" err="1">
                <a:solidFill>
                  <a:schemeClr val="tx1"/>
                </a:solidFill>
              </a:rPr>
              <a:t>підбирають</a:t>
            </a:r>
            <a:r>
              <a:rPr lang="ru-RU" sz="1200" dirty="0">
                <a:solidFill>
                  <a:schemeClr val="tx1"/>
                </a:solidFill>
              </a:rPr>
              <a:t> пилок </a:t>
            </a:r>
            <a:r>
              <a:rPr lang="ru-RU" sz="1200" dirty="0" err="1">
                <a:solidFill>
                  <a:schemeClr val="tx1"/>
                </a:solidFill>
              </a:rPr>
              <a:t>з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різних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квітів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створюють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своєрідний</a:t>
            </a:r>
            <a:r>
              <a:rPr lang="ru-RU" sz="1200" dirty="0">
                <a:solidFill>
                  <a:schemeClr val="tx1"/>
                </a:solidFill>
              </a:rPr>
              <a:t> коктейль </a:t>
            </a:r>
            <a:r>
              <a:rPr lang="ru-RU" sz="1200" dirty="0" err="1">
                <a:solidFill>
                  <a:schemeClr val="tx1"/>
                </a:solidFill>
              </a:rPr>
              <a:t>з</a:t>
            </a:r>
            <a:r>
              <a:rPr lang="ru-RU" sz="1200" dirty="0">
                <a:solidFill>
                  <a:schemeClr val="tx1"/>
                </a:solidFill>
              </a:rPr>
              <a:t> набору </a:t>
            </a:r>
            <a:r>
              <a:rPr lang="ru-RU" sz="1200" dirty="0" err="1">
                <a:solidFill>
                  <a:schemeClr val="tx1"/>
                </a:solidFill>
              </a:rPr>
              <a:t>мікроелементів</a:t>
            </a:r>
            <a:r>
              <a:rPr lang="ru-RU" sz="1200" dirty="0">
                <a:solidFill>
                  <a:schemeClr val="tx1"/>
                </a:solidFill>
              </a:rPr>
              <a:t>. Перга </a:t>
            </a:r>
            <a:r>
              <a:rPr lang="ru-RU" sz="1200" dirty="0" err="1">
                <a:solidFill>
                  <a:schemeClr val="tx1"/>
                </a:solidFill>
              </a:rPr>
              <a:t>має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приємний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кислувато-солодкий</a:t>
            </a:r>
            <a:r>
              <a:rPr lang="ru-RU" sz="1200" dirty="0">
                <a:solidFill>
                  <a:schemeClr val="tx1"/>
                </a:solidFill>
              </a:rPr>
              <a:t> смак.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Процес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виготовлення</a:t>
            </a:r>
            <a:r>
              <a:rPr lang="ru-RU" sz="1200" dirty="0">
                <a:solidFill>
                  <a:schemeClr val="tx1"/>
                </a:solidFill>
              </a:rPr>
              <a:t> перги </a:t>
            </a:r>
            <a:r>
              <a:rPr lang="ru-RU" sz="1200" dirty="0" err="1">
                <a:solidFill>
                  <a:schemeClr val="tx1"/>
                </a:solidFill>
              </a:rPr>
              <a:t>унікальний</a:t>
            </a:r>
            <a:r>
              <a:rPr lang="ru-RU" sz="1200" dirty="0">
                <a:solidFill>
                  <a:schemeClr val="tx1"/>
                </a:solidFill>
              </a:rPr>
              <a:t>. Пилок </a:t>
            </a:r>
            <a:r>
              <a:rPr lang="ru-RU" sz="1200" dirty="0" err="1">
                <a:solidFill>
                  <a:schemeClr val="tx1"/>
                </a:solidFill>
              </a:rPr>
              <a:t>квітів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який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багатий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мінеральними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речовинами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бджоли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складають</a:t>
            </a:r>
            <a:r>
              <a:rPr lang="ru-RU" sz="1200" dirty="0">
                <a:solidFill>
                  <a:schemeClr val="tx1"/>
                </a:solidFill>
              </a:rPr>
              <a:t> в </a:t>
            </a:r>
            <a:r>
              <a:rPr lang="ru-RU" sz="1200" dirty="0" err="1">
                <a:solidFill>
                  <a:schemeClr val="tx1"/>
                </a:solidFill>
              </a:rPr>
              <a:t>комірки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стільників</a:t>
            </a:r>
            <a:r>
              <a:rPr lang="ru-RU" sz="1200" dirty="0">
                <a:solidFill>
                  <a:schemeClr val="tx1"/>
                </a:solidFill>
              </a:rPr>
              <a:t>  </a:t>
            </a:r>
            <a:r>
              <a:rPr lang="ru-RU" sz="1200" dirty="0" err="1">
                <a:solidFill>
                  <a:schemeClr val="tx1"/>
                </a:solidFill>
              </a:rPr>
              <a:t>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пророщують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його</a:t>
            </a:r>
            <a:r>
              <a:rPr lang="ru-RU" sz="1200" dirty="0">
                <a:solidFill>
                  <a:schemeClr val="tx1"/>
                </a:solidFill>
              </a:rPr>
              <a:t>. В </a:t>
            </a:r>
            <a:r>
              <a:rPr lang="ru-RU" sz="1200" dirty="0" err="1">
                <a:solidFill>
                  <a:schemeClr val="tx1"/>
                </a:solidFill>
              </a:rPr>
              <a:t>комірках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відбувається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процес</a:t>
            </a:r>
            <a:r>
              <a:rPr lang="ru-RU" sz="1200" dirty="0">
                <a:solidFill>
                  <a:schemeClr val="tx1"/>
                </a:solidFill>
              </a:rPr>
              <a:t> молочнокислого </a:t>
            </a:r>
            <a:r>
              <a:rPr lang="ru-RU" sz="1200" dirty="0" err="1">
                <a:solidFill>
                  <a:schemeClr val="tx1"/>
                </a:solidFill>
              </a:rPr>
              <a:t>бродіння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Кінцевою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стадією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виготовлення</a:t>
            </a:r>
            <a:r>
              <a:rPr lang="ru-RU" sz="1200" dirty="0">
                <a:solidFill>
                  <a:schemeClr val="tx1"/>
                </a:solidFill>
              </a:rPr>
              <a:t> перги </a:t>
            </a:r>
            <a:r>
              <a:rPr lang="ru-RU" sz="1200" dirty="0" err="1">
                <a:solidFill>
                  <a:schemeClr val="tx1"/>
                </a:solidFill>
              </a:rPr>
              <a:t>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структурування</a:t>
            </a:r>
            <a:r>
              <a:rPr lang="ru-RU" sz="1200" dirty="0">
                <a:solidFill>
                  <a:schemeClr val="tx1"/>
                </a:solidFill>
              </a:rPr>
              <a:t>, - </a:t>
            </a:r>
            <a:r>
              <a:rPr lang="ru-RU" sz="1200" dirty="0" err="1">
                <a:solidFill>
                  <a:schemeClr val="tx1"/>
                </a:solidFill>
              </a:rPr>
              <a:t>закладання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програми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впливу</a:t>
            </a:r>
            <a:r>
              <a:rPr lang="ru-RU" sz="1200" dirty="0">
                <a:solidFill>
                  <a:schemeClr val="tx1"/>
                </a:solidFill>
              </a:rPr>
              <a:t> на </a:t>
            </a:r>
            <a:r>
              <a:rPr lang="ru-RU" sz="1200" dirty="0" err="1">
                <a:solidFill>
                  <a:schemeClr val="tx1"/>
                </a:solidFill>
              </a:rPr>
              <a:t>живий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організм</a:t>
            </a:r>
            <a:r>
              <a:rPr lang="ru-RU" sz="1200" dirty="0">
                <a:solidFill>
                  <a:schemeClr val="tx1"/>
                </a:solidFill>
              </a:rPr>
              <a:t>. Пергою </a:t>
            </a:r>
            <a:r>
              <a:rPr lang="ru-RU" sz="1200" dirty="0" err="1">
                <a:solidFill>
                  <a:schemeClr val="tx1"/>
                </a:solidFill>
              </a:rPr>
              <a:t>бджоли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годують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своїх</a:t>
            </a:r>
            <a:r>
              <a:rPr lang="ru-RU" sz="1200" dirty="0">
                <a:solidFill>
                  <a:schemeClr val="tx1"/>
                </a:solidFill>
              </a:rPr>
              <a:t> личинок. За три </a:t>
            </a:r>
            <a:r>
              <a:rPr lang="ru-RU" sz="1200" dirty="0" err="1">
                <a:solidFill>
                  <a:schemeClr val="tx1"/>
                </a:solidFill>
              </a:rPr>
              <a:t>дні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маса</a:t>
            </a:r>
            <a:r>
              <a:rPr lang="ru-RU" sz="1200" dirty="0">
                <a:solidFill>
                  <a:schemeClr val="tx1"/>
                </a:solidFill>
              </a:rPr>
              <a:t> личинок </a:t>
            </a:r>
            <a:r>
              <a:rPr lang="ru-RU" sz="1200" dirty="0" err="1">
                <a:solidFill>
                  <a:schemeClr val="tx1"/>
                </a:solidFill>
              </a:rPr>
              <a:t>збільшується</a:t>
            </a:r>
            <a:r>
              <a:rPr lang="ru-RU" sz="1200" dirty="0">
                <a:solidFill>
                  <a:schemeClr val="tx1"/>
                </a:solidFill>
              </a:rPr>
              <a:t> в 1500 раз. </a:t>
            </a:r>
            <a:r>
              <a:rPr lang="ru-RU" sz="1200" dirty="0" err="1">
                <a:solidFill>
                  <a:schemeClr val="tx1"/>
                </a:solidFill>
              </a:rPr>
              <a:t>Такої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біологічної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активності</a:t>
            </a:r>
            <a:r>
              <a:rPr lang="ru-RU" sz="1200" dirty="0">
                <a:solidFill>
                  <a:schemeClr val="tx1"/>
                </a:solidFill>
              </a:rPr>
              <a:t> не </a:t>
            </a:r>
            <a:r>
              <a:rPr lang="ru-RU" sz="1200" dirty="0" err="1">
                <a:solidFill>
                  <a:schemeClr val="tx1"/>
                </a:solidFill>
              </a:rPr>
              <a:t>має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ні</a:t>
            </a:r>
            <a:r>
              <a:rPr lang="ru-RU" sz="1200" dirty="0">
                <a:solidFill>
                  <a:schemeClr val="tx1"/>
                </a:solidFill>
              </a:rPr>
              <a:t> один продукт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>
                <a:solidFill>
                  <a:schemeClr val="tx1"/>
                </a:solidFill>
              </a:rPr>
              <a:t>Лікування</a:t>
            </a:r>
            <a:r>
              <a:rPr lang="ru-RU" sz="1200" dirty="0">
                <a:solidFill>
                  <a:schemeClr val="tx1"/>
                </a:solidFill>
              </a:rPr>
              <a:t> пергою </a:t>
            </a:r>
            <a:r>
              <a:rPr lang="ru-RU" sz="1200" dirty="0" err="1">
                <a:solidFill>
                  <a:schemeClr val="tx1"/>
                </a:solidFill>
              </a:rPr>
              <a:t>дає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дивовижні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результати</a:t>
            </a:r>
            <a:r>
              <a:rPr lang="ru-RU" sz="1200" dirty="0">
                <a:solidFill>
                  <a:schemeClr val="tx1"/>
                </a:solidFill>
              </a:rPr>
              <a:t> – </a:t>
            </a:r>
            <a:r>
              <a:rPr lang="ru-RU" sz="1200" dirty="0" err="1">
                <a:solidFill>
                  <a:schemeClr val="tx1"/>
                </a:solidFill>
              </a:rPr>
              <a:t>самопочуття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поліпшується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вже</a:t>
            </a:r>
            <a:r>
              <a:rPr lang="ru-RU" sz="1200" dirty="0">
                <a:solidFill>
                  <a:schemeClr val="tx1"/>
                </a:solidFill>
              </a:rPr>
              <a:t> за </a:t>
            </a:r>
            <a:r>
              <a:rPr lang="ru-RU" sz="1200" dirty="0" err="1">
                <a:solidFill>
                  <a:schemeClr val="tx1"/>
                </a:solidFill>
              </a:rPr>
              <a:t>декілька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днів</a:t>
            </a:r>
            <a:r>
              <a:rPr lang="ru-RU" sz="1200" dirty="0">
                <a:solidFill>
                  <a:schemeClr val="tx1"/>
                </a:solidFill>
              </a:rPr>
              <a:t>.  Перга </a:t>
            </a:r>
            <a:r>
              <a:rPr lang="ru-RU" sz="1200" dirty="0" err="1">
                <a:solidFill>
                  <a:schemeClr val="tx1"/>
                </a:solidFill>
              </a:rPr>
              <a:t>лікує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цілий</a:t>
            </a:r>
            <a:r>
              <a:rPr lang="ru-RU" sz="1200" dirty="0">
                <a:solidFill>
                  <a:schemeClr val="tx1"/>
                </a:solidFill>
              </a:rPr>
              <a:t> спектр хвороб – </a:t>
            </a:r>
            <a:r>
              <a:rPr lang="ru-RU" sz="1200" dirty="0" err="1">
                <a:solidFill>
                  <a:schemeClr val="tx1"/>
                </a:solidFill>
              </a:rPr>
              <a:t>анемію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серцеву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недостатність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порушення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мозкового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кругообігу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інфаркт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інсульт</a:t>
            </a:r>
            <a:r>
              <a:rPr lang="ru-RU" sz="1200" dirty="0">
                <a:solidFill>
                  <a:schemeClr val="tx1"/>
                </a:solidFill>
              </a:rPr>
              <a:t>, гепатит, гастрит, </a:t>
            </a:r>
            <a:r>
              <a:rPr lang="ru-RU" sz="1200" dirty="0" err="1">
                <a:solidFill>
                  <a:schemeClr val="tx1"/>
                </a:solidFill>
              </a:rPr>
              <a:t>виразку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шлунка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алергію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грип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313" y="142875"/>
            <a:ext cx="1071562" cy="15716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14500" y="5000625"/>
            <a:ext cx="1714500" cy="1285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7625" y="4857750"/>
            <a:ext cx="1714500" cy="128587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72188" y="4929188"/>
            <a:ext cx="1714500" cy="128587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625" y="642938"/>
            <a:ext cx="8215313" cy="5000625"/>
          </a:xfrm>
          <a:prstGeom prst="horizontalScroll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Той, кому доводилось </a:t>
            </a:r>
            <a:r>
              <a:rPr lang="ru-RU" sz="1050" dirty="0" err="1">
                <a:solidFill>
                  <a:schemeClr val="tx1"/>
                </a:solidFill>
              </a:rPr>
              <a:t>бачити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щільник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дощенту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заповнений</a:t>
            </a:r>
            <a:r>
              <a:rPr lang="ru-RU" sz="1050" dirty="0">
                <a:solidFill>
                  <a:schemeClr val="tx1"/>
                </a:solidFill>
              </a:rPr>
              <a:t> медом, </a:t>
            </a:r>
            <a:r>
              <a:rPr lang="ru-RU" sz="1050" dirty="0" err="1">
                <a:solidFill>
                  <a:schemeClr val="tx1"/>
                </a:solidFill>
              </a:rPr>
              <a:t>звернув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увагу</a:t>
            </a:r>
            <a:r>
              <a:rPr lang="ru-RU" sz="1050" dirty="0">
                <a:solidFill>
                  <a:schemeClr val="tx1"/>
                </a:solidFill>
              </a:rPr>
              <a:t> на те, </a:t>
            </a:r>
            <a:r>
              <a:rPr lang="ru-RU" sz="1050" dirty="0" err="1">
                <a:solidFill>
                  <a:schemeClr val="tx1"/>
                </a:solidFill>
              </a:rPr>
              <a:t>що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він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запечатаний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восковими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кришечками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Під</a:t>
            </a:r>
            <a:r>
              <a:rPr lang="ru-RU" sz="1050" dirty="0">
                <a:solidFill>
                  <a:schemeClr val="tx1"/>
                </a:solidFill>
              </a:rPr>
              <a:t> час </a:t>
            </a:r>
            <a:r>
              <a:rPr lang="ru-RU" sz="1050" dirty="0" err="1">
                <a:solidFill>
                  <a:schemeClr val="tx1"/>
                </a:solidFill>
              </a:rPr>
              <a:t>викачування</a:t>
            </a:r>
            <a:r>
              <a:rPr lang="ru-RU" sz="1050" dirty="0">
                <a:solidFill>
                  <a:schemeClr val="tx1"/>
                </a:solidFill>
              </a:rPr>
              <a:t> меду </a:t>
            </a:r>
            <a:r>
              <a:rPr lang="ru-RU" sz="1050" dirty="0" err="1">
                <a:solidFill>
                  <a:schemeClr val="tx1"/>
                </a:solidFill>
              </a:rPr>
              <a:t>пасічник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їх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зрізає</a:t>
            </a:r>
            <a:r>
              <a:rPr lang="ru-RU" sz="1050" dirty="0">
                <a:solidFill>
                  <a:schemeClr val="tx1"/>
                </a:solidFill>
              </a:rPr>
              <a:t> разом </a:t>
            </a:r>
            <a:r>
              <a:rPr lang="ru-RU" sz="1050" dirty="0" err="1">
                <a:solidFill>
                  <a:schemeClr val="tx1"/>
                </a:solidFill>
              </a:rPr>
              <a:t>із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верхівкою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чарунки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частиною</a:t>
            </a:r>
            <a:r>
              <a:rPr lang="ru-RU" sz="1050" dirty="0">
                <a:solidFill>
                  <a:schemeClr val="tx1"/>
                </a:solidFill>
              </a:rPr>
              <a:t> меду. </a:t>
            </a:r>
            <a:r>
              <a:rPr lang="ru-RU" sz="1050" dirty="0" err="1">
                <a:solidFill>
                  <a:schemeClr val="tx1"/>
                </a:solidFill>
              </a:rPr>
              <a:t>Оце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забрус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 err="1">
                <a:solidFill>
                  <a:schemeClr val="tx1"/>
                </a:solidFill>
              </a:rPr>
              <a:t>Всесвітньо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відомий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американський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лікар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Д.С.Джарвіс</a:t>
            </a:r>
            <a:r>
              <a:rPr lang="ru-RU" sz="1050" dirty="0">
                <a:solidFill>
                  <a:schemeClr val="tx1"/>
                </a:solidFill>
              </a:rPr>
              <a:t> у </a:t>
            </a:r>
            <a:r>
              <a:rPr lang="ru-RU" sz="1050" dirty="0" err="1">
                <a:solidFill>
                  <a:schemeClr val="tx1"/>
                </a:solidFill>
              </a:rPr>
              <a:t>книзі</a:t>
            </a:r>
            <a:r>
              <a:rPr lang="ru-RU" sz="1050" dirty="0">
                <a:solidFill>
                  <a:schemeClr val="tx1"/>
                </a:solidFill>
              </a:rPr>
              <a:t> «Мед та </a:t>
            </a:r>
            <a:r>
              <a:rPr lang="ru-RU" sz="1050" dirty="0" err="1">
                <a:solidFill>
                  <a:schemeClr val="tx1"/>
                </a:solidFill>
              </a:rPr>
              <a:t>інші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природні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продукти</a:t>
            </a:r>
            <a:r>
              <a:rPr lang="ru-RU" sz="1050" dirty="0">
                <a:solidFill>
                  <a:schemeClr val="tx1"/>
                </a:solidFill>
              </a:rPr>
              <a:t>» </a:t>
            </a:r>
            <a:r>
              <a:rPr lang="ru-RU" sz="1050" dirty="0" err="1">
                <a:solidFill>
                  <a:schemeClr val="tx1"/>
                </a:solidFill>
              </a:rPr>
              <a:t>чимало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місця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відводить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забрусу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розповіді</a:t>
            </a:r>
            <a:r>
              <a:rPr lang="ru-RU" sz="1050" dirty="0">
                <a:solidFill>
                  <a:schemeClr val="tx1"/>
                </a:solidFill>
              </a:rPr>
              <a:t> про </a:t>
            </a:r>
            <a:r>
              <a:rPr lang="ru-RU" sz="1050" dirty="0" err="1">
                <a:solidFill>
                  <a:schemeClr val="tx1"/>
                </a:solidFill>
              </a:rPr>
              <a:t>його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цілющі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властивості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Зокрема</a:t>
            </a:r>
            <a:r>
              <a:rPr lang="ru-RU" sz="1050" dirty="0">
                <a:solidFill>
                  <a:schemeClr val="tx1"/>
                </a:solidFill>
              </a:rPr>
              <a:t>, в </a:t>
            </a:r>
            <a:r>
              <a:rPr lang="ru-RU" sz="1050" dirty="0" err="1">
                <a:solidFill>
                  <a:schemeClr val="tx1"/>
                </a:solidFill>
              </a:rPr>
              <a:t>разі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гострої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нежиті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він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рекомендує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жувати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забрус</a:t>
            </a:r>
            <a:r>
              <a:rPr lang="ru-RU" sz="1050" dirty="0">
                <a:solidFill>
                  <a:schemeClr val="tx1"/>
                </a:solidFill>
              </a:rPr>
              <a:t>  по 15 </a:t>
            </a:r>
            <a:r>
              <a:rPr lang="ru-RU" sz="1050" dirty="0" err="1">
                <a:solidFill>
                  <a:schemeClr val="tx1"/>
                </a:solidFill>
              </a:rPr>
              <a:t>хвилин</a:t>
            </a:r>
            <a:r>
              <a:rPr lang="ru-RU" sz="1050" dirty="0">
                <a:solidFill>
                  <a:schemeClr val="tx1"/>
                </a:solidFill>
              </a:rPr>
              <a:t>, не </a:t>
            </a:r>
            <a:r>
              <a:rPr lang="ru-RU" sz="1050" dirty="0" err="1">
                <a:solidFill>
                  <a:schemeClr val="tx1"/>
                </a:solidFill>
              </a:rPr>
              <a:t>менше</a:t>
            </a:r>
            <a:r>
              <a:rPr lang="ru-RU" sz="1050" dirty="0">
                <a:solidFill>
                  <a:schemeClr val="tx1"/>
                </a:solidFill>
              </a:rPr>
              <a:t> 5 </a:t>
            </a:r>
            <a:r>
              <a:rPr lang="ru-RU" sz="1050" dirty="0" err="1">
                <a:solidFill>
                  <a:schemeClr val="tx1"/>
                </a:solidFill>
              </a:rPr>
              <a:t>разів</a:t>
            </a:r>
            <a:r>
              <a:rPr lang="ru-RU" sz="1050" dirty="0">
                <a:solidFill>
                  <a:schemeClr val="tx1"/>
                </a:solidFill>
              </a:rPr>
              <a:t> на день. І за два </a:t>
            </a:r>
            <a:r>
              <a:rPr lang="ru-RU" sz="1050" dirty="0" err="1">
                <a:solidFill>
                  <a:schemeClr val="tx1"/>
                </a:solidFill>
              </a:rPr>
              <a:t>дні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ви</a:t>
            </a:r>
            <a:r>
              <a:rPr lang="ru-RU" sz="1050" dirty="0">
                <a:solidFill>
                  <a:schemeClr val="tx1"/>
                </a:solidFill>
              </a:rPr>
              <a:t> забудете про хворобу.</a:t>
            </a:r>
          </a:p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Знаний в </a:t>
            </a:r>
            <a:r>
              <a:rPr lang="ru-RU" sz="1050" dirty="0" err="1">
                <a:solidFill>
                  <a:schemeClr val="tx1"/>
                </a:solidFill>
              </a:rPr>
              <a:t>Україні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винахідник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вчений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бджоляр</a:t>
            </a:r>
            <a:r>
              <a:rPr lang="ru-RU" sz="1050" dirty="0">
                <a:solidFill>
                  <a:schemeClr val="tx1"/>
                </a:solidFill>
              </a:rPr>
              <a:t> В.Соломко </a:t>
            </a:r>
            <a:r>
              <a:rPr lang="ru-RU" sz="1050" dirty="0" err="1">
                <a:solidFill>
                  <a:schemeClr val="tx1"/>
                </a:solidFill>
              </a:rPr>
              <a:t>дійшов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висновку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що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забрус</a:t>
            </a:r>
            <a:r>
              <a:rPr lang="ru-RU" sz="1050" dirty="0">
                <a:solidFill>
                  <a:schemeClr val="tx1"/>
                </a:solidFill>
              </a:rPr>
              <a:t> – </a:t>
            </a:r>
            <a:r>
              <a:rPr lang="ru-RU" sz="1050" dirty="0" err="1">
                <a:solidFill>
                  <a:schemeClr val="tx1"/>
                </a:solidFill>
              </a:rPr>
              <a:t>набагато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ефективніший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порівняно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звичайним</a:t>
            </a:r>
            <a:r>
              <a:rPr lang="ru-RU" sz="1050" dirty="0">
                <a:solidFill>
                  <a:schemeClr val="tx1"/>
                </a:solidFill>
              </a:rPr>
              <a:t> медом, не </a:t>
            </a:r>
            <a:r>
              <a:rPr lang="ru-RU" sz="1050" dirty="0" err="1">
                <a:solidFill>
                  <a:schemeClr val="tx1"/>
                </a:solidFill>
              </a:rPr>
              <a:t>лише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під</a:t>
            </a:r>
            <a:r>
              <a:rPr lang="ru-RU" sz="1050" dirty="0">
                <a:solidFill>
                  <a:schemeClr val="tx1"/>
                </a:solidFill>
              </a:rPr>
              <a:t> час </a:t>
            </a:r>
            <a:r>
              <a:rPr lang="ru-RU" sz="1050" dirty="0" err="1">
                <a:solidFill>
                  <a:schemeClr val="tx1"/>
                </a:solidFill>
              </a:rPr>
              <a:t>лікування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захворювань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верхніх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дихальних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шляхів</a:t>
            </a:r>
            <a:r>
              <a:rPr lang="ru-RU" sz="1050" dirty="0">
                <a:solidFill>
                  <a:schemeClr val="tx1"/>
                </a:solidFill>
              </a:rPr>
              <a:t>, а </a:t>
            </a:r>
            <a:r>
              <a:rPr lang="ru-RU" sz="1050" dirty="0" err="1">
                <a:solidFill>
                  <a:schemeClr val="tx1"/>
                </a:solidFill>
              </a:rPr>
              <a:t>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інших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органів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err="1">
                <a:solidFill>
                  <a:schemeClr val="tx1"/>
                </a:solidFill>
              </a:rPr>
              <a:t>Крім</a:t>
            </a:r>
            <a:r>
              <a:rPr lang="ru-RU" sz="1050" dirty="0">
                <a:solidFill>
                  <a:schemeClr val="tx1"/>
                </a:solidFill>
              </a:rPr>
              <a:t> того, на </a:t>
            </a:r>
            <a:r>
              <a:rPr lang="ru-RU" sz="1050" dirty="0" err="1">
                <a:solidFill>
                  <a:schemeClr val="tx1"/>
                </a:solidFill>
              </a:rPr>
              <a:t>відміну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від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аптечних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препаратів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він</a:t>
            </a:r>
            <a:r>
              <a:rPr lang="ru-RU" sz="1050" dirty="0">
                <a:solidFill>
                  <a:schemeClr val="tx1"/>
                </a:solidFill>
              </a:rPr>
              <a:t> не </a:t>
            </a:r>
            <a:r>
              <a:rPr lang="ru-RU" sz="1050" dirty="0" err="1">
                <a:solidFill>
                  <a:schemeClr val="tx1"/>
                </a:solidFill>
              </a:rPr>
              <a:t>викликає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алергії</a:t>
            </a:r>
            <a:r>
              <a:rPr lang="ru-RU" sz="1050" dirty="0">
                <a:solidFill>
                  <a:schemeClr val="tx1"/>
                </a:solidFill>
              </a:rPr>
              <a:t>, а </a:t>
            </a:r>
            <a:r>
              <a:rPr lang="ru-RU" sz="1050" dirty="0" err="1">
                <a:solidFill>
                  <a:schemeClr val="tx1"/>
                </a:solidFill>
              </a:rPr>
              <a:t>також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збудники</a:t>
            </a:r>
            <a:r>
              <a:rPr lang="ru-RU" sz="1050" dirty="0">
                <a:solidFill>
                  <a:schemeClr val="tx1"/>
                </a:solidFill>
              </a:rPr>
              <a:t> хвороб не </a:t>
            </a:r>
            <a:r>
              <a:rPr lang="ru-RU" sz="1050" dirty="0" err="1">
                <a:solidFill>
                  <a:schemeClr val="tx1"/>
                </a:solidFill>
              </a:rPr>
              <a:t>звикають</a:t>
            </a:r>
            <a:r>
              <a:rPr lang="ru-RU" sz="1050" dirty="0">
                <a:solidFill>
                  <a:schemeClr val="tx1"/>
                </a:solidFill>
              </a:rPr>
              <a:t> до </a:t>
            </a:r>
            <a:r>
              <a:rPr lang="ru-RU" sz="1050" dirty="0" err="1">
                <a:solidFill>
                  <a:schemeClr val="tx1"/>
                </a:solidFill>
              </a:rPr>
              <a:t>нього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 err="1">
                <a:solidFill>
                  <a:schemeClr val="tx1"/>
                </a:solidFill>
              </a:rPr>
              <a:t>Інший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відомий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український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бджоляр</a:t>
            </a:r>
            <a:r>
              <a:rPr lang="ru-RU" sz="1050" dirty="0">
                <a:solidFill>
                  <a:schemeClr val="tx1"/>
                </a:solidFill>
              </a:rPr>
              <a:t> І. </a:t>
            </a:r>
            <a:r>
              <a:rPr lang="ru-RU" sz="1050" dirty="0" err="1">
                <a:solidFill>
                  <a:schemeClr val="tx1"/>
                </a:solidFill>
              </a:rPr>
              <a:t>Волюшкевич</a:t>
            </a:r>
            <a:r>
              <a:rPr lang="ru-RU" sz="1050" dirty="0">
                <a:solidFill>
                  <a:schemeClr val="tx1"/>
                </a:solidFill>
              </a:rPr>
              <a:t> на </a:t>
            </a:r>
            <a:r>
              <a:rPr lang="ru-RU" sz="1050" dirty="0" err="1">
                <a:solidFill>
                  <a:schemeClr val="tx1"/>
                </a:solidFill>
              </a:rPr>
              <a:t>власному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досвіді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упевнився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що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жування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забрусу</a:t>
            </a:r>
            <a:r>
              <a:rPr lang="ru-RU" sz="1050" dirty="0">
                <a:solidFill>
                  <a:schemeClr val="tx1"/>
                </a:solidFill>
              </a:rPr>
              <a:t> позитивно </a:t>
            </a:r>
            <a:r>
              <a:rPr lang="ru-RU" sz="1050" dirty="0" err="1">
                <a:solidFill>
                  <a:schemeClr val="tx1"/>
                </a:solidFill>
              </a:rPr>
              <a:t>впливає</a:t>
            </a:r>
            <a:r>
              <a:rPr lang="ru-RU" sz="1050" dirty="0">
                <a:solidFill>
                  <a:schemeClr val="tx1"/>
                </a:solidFill>
              </a:rPr>
              <a:t> на стан </a:t>
            </a:r>
            <a:r>
              <a:rPr lang="ru-RU" sz="1050" dirty="0" err="1">
                <a:solidFill>
                  <a:schemeClr val="tx1"/>
                </a:solidFill>
              </a:rPr>
              <a:t>зубів</a:t>
            </a:r>
            <a:r>
              <a:rPr lang="ru-RU" sz="1050" dirty="0">
                <a:solidFill>
                  <a:schemeClr val="tx1"/>
                </a:solidFill>
              </a:rPr>
              <a:t>. «У всякому </a:t>
            </a:r>
            <a:r>
              <a:rPr lang="ru-RU" sz="1050" dirty="0" err="1">
                <a:solidFill>
                  <a:schemeClr val="tx1"/>
                </a:solidFill>
              </a:rPr>
              <a:t>випадку</a:t>
            </a:r>
            <a:r>
              <a:rPr lang="ru-RU" sz="1050" dirty="0">
                <a:solidFill>
                  <a:schemeClr val="tx1"/>
                </a:solidFill>
              </a:rPr>
              <a:t> я,- </a:t>
            </a:r>
            <a:r>
              <a:rPr lang="ru-RU" sz="1050" dirty="0" err="1">
                <a:solidFill>
                  <a:schemeClr val="tx1"/>
                </a:solidFill>
              </a:rPr>
              <a:t>пише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він</a:t>
            </a:r>
            <a:r>
              <a:rPr lang="ru-RU" sz="1050" dirty="0">
                <a:solidFill>
                  <a:schemeClr val="tx1"/>
                </a:solidFill>
              </a:rPr>
              <a:t>, - як почав </a:t>
            </a:r>
            <a:r>
              <a:rPr lang="ru-RU" sz="1050" dirty="0" err="1">
                <a:solidFill>
                  <a:schemeClr val="tx1"/>
                </a:solidFill>
              </a:rPr>
              <a:t>жувати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забрус</a:t>
            </a:r>
            <a:r>
              <a:rPr lang="ru-RU" sz="1050" dirty="0">
                <a:solidFill>
                  <a:schemeClr val="tx1"/>
                </a:solidFill>
              </a:rPr>
              <a:t> (</a:t>
            </a:r>
            <a:r>
              <a:rPr lang="ru-RU" sz="1050" dirty="0" err="1">
                <a:solidFill>
                  <a:schemeClr val="tx1"/>
                </a:solidFill>
              </a:rPr>
              <a:t>понад</a:t>
            </a:r>
            <a:r>
              <a:rPr lang="ru-RU" sz="1050" dirty="0">
                <a:solidFill>
                  <a:schemeClr val="tx1"/>
                </a:solidFill>
              </a:rPr>
              <a:t> 20 </a:t>
            </a:r>
            <a:r>
              <a:rPr lang="ru-RU" sz="1050" dirty="0" err="1">
                <a:solidFill>
                  <a:schemeClr val="tx1"/>
                </a:solidFill>
              </a:rPr>
              <a:t>років</a:t>
            </a:r>
            <a:r>
              <a:rPr lang="ru-RU" sz="1050" dirty="0">
                <a:solidFill>
                  <a:schemeClr val="tx1"/>
                </a:solidFill>
              </a:rPr>
              <a:t> тому), то </a:t>
            </a:r>
            <a:r>
              <a:rPr lang="ru-RU" sz="1050" dirty="0" err="1">
                <a:solidFill>
                  <a:schemeClr val="tx1"/>
                </a:solidFill>
              </a:rPr>
              <a:t>забув</a:t>
            </a:r>
            <a:r>
              <a:rPr lang="ru-RU" sz="1050" dirty="0">
                <a:solidFill>
                  <a:schemeClr val="tx1"/>
                </a:solidFill>
              </a:rPr>
              <a:t> дорогу до зубного </a:t>
            </a:r>
            <a:r>
              <a:rPr lang="ru-RU" sz="1050" dirty="0" err="1">
                <a:solidFill>
                  <a:schemeClr val="tx1"/>
                </a:solidFill>
              </a:rPr>
              <a:t>лікаря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у </a:t>
            </a:r>
            <a:r>
              <a:rPr lang="ru-RU" sz="1050" dirty="0" err="1">
                <a:solidFill>
                  <a:schemeClr val="tx1"/>
                </a:solidFill>
              </a:rPr>
              <a:t>свої</a:t>
            </a:r>
            <a:r>
              <a:rPr lang="ru-RU" sz="1050" dirty="0">
                <a:solidFill>
                  <a:schemeClr val="tx1"/>
                </a:solidFill>
              </a:rPr>
              <a:t> 76 </a:t>
            </a:r>
            <a:r>
              <a:rPr lang="ru-RU" sz="1050" dirty="0" err="1">
                <a:solidFill>
                  <a:schemeClr val="tx1"/>
                </a:solidFill>
              </a:rPr>
              <a:t>літ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обходжусь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своїми</a:t>
            </a:r>
            <a:r>
              <a:rPr lang="ru-RU" sz="1050" dirty="0">
                <a:solidFill>
                  <a:schemeClr val="tx1"/>
                </a:solidFill>
              </a:rPr>
              <a:t> зубами.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То в </a:t>
            </a:r>
            <a:r>
              <a:rPr lang="ru-RU" sz="1050" dirty="0" err="1">
                <a:solidFill>
                  <a:schemeClr val="tx1"/>
                </a:solidFill>
              </a:rPr>
              <a:t>чому</a:t>
            </a:r>
            <a:r>
              <a:rPr lang="ru-RU" sz="1050" dirty="0">
                <a:solidFill>
                  <a:schemeClr val="tx1"/>
                </a:solidFill>
              </a:rPr>
              <a:t> ж </a:t>
            </a:r>
            <a:r>
              <a:rPr lang="ru-RU" sz="1050" dirty="0" err="1">
                <a:solidFill>
                  <a:schemeClr val="tx1"/>
                </a:solidFill>
              </a:rPr>
              <a:t>полягає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лікувальна</a:t>
            </a:r>
            <a:r>
              <a:rPr lang="ru-RU" sz="1050" dirty="0">
                <a:solidFill>
                  <a:schemeClr val="tx1"/>
                </a:solidFill>
              </a:rPr>
              <a:t> сила </a:t>
            </a:r>
            <a:r>
              <a:rPr lang="ru-RU" sz="1050" dirty="0" err="1">
                <a:solidFill>
                  <a:schemeClr val="tx1"/>
                </a:solidFill>
              </a:rPr>
              <a:t>забрусу</a:t>
            </a:r>
            <a:r>
              <a:rPr lang="ru-RU" sz="1050" dirty="0">
                <a:solidFill>
                  <a:schemeClr val="tx1"/>
                </a:solidFill>
              </a:rPr>
              <a:t>? </a:t>
            </a:r>
            <a:r>
              <a:rPr lang="ru-RU" sz="1050" dirty="0" err="1">
                <a:solidFill>
                  <a:schemeClr val="tx1"/>
                </a:solidFill>
              </a:rPr>
              <a:t>Вчені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дослідили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що,запечатуючи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щільник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бджоли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використовують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особливу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речовину</a:t>
            </a:r>
            <a:r>
              <a:rPr lang="ru-RU" sz="1050" dirty="0">
                <a:solidFill>
                  <a:schemeClr val="tx1"/>
                </a:solidFill>
              </a:rPr>
              <a:t>, до </a:t>
            </a:r>
            <a:r>
              <a:rPr lang="ru-RU" sz="1050" dirty="0" err="1">
                <a:solidFill>
                  <a:schemeClr val="tx1"/>
                </a:solidFill>
              </a:rPr>
              <a:t>якої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входять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секрети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їх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воскових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слинних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залоз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прополіс</a:t>
            </a:r>
            <a:r>
              <a:rPr lang="ru-RU" sz="1050" dirty="0">
                <a:solidFill>
                  <a:schemeClr val="tx1"/>
                </a:solidFill>
              </a:rPr>
              <a:t>, пилок. </a:t>
            </a:r>
            <a:r>
              <a:rPr lang="ru-RU" sz="1050" dirty="0" err="1">
                <a:solidFill>
                  <a:schemeClr val="tx1"/>
                </a:solidFill>
              </a:rPr>
              <a:t>Отже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кришечки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щільника</a:t>
            </a:r>
            <a:r>
              <a:rPr lang="ru-RU" sz="1050" dirty="0">
                <a:solidFill>
                  <a:schemeClr val="tx1"/>
                </a:solidFill>
              </a:rPr>
              <a:t> за </a:t>
            </a:r>
            <a:r>
              <a:rPr lang="ru-RU" sz="1050" dirty="0" err="1">
                <a:solidFill>
                  <a:schemeClr val="tx1"/>
                </a:solidFill>
              </a:rPr>
              <a:t>своїм</a:t>
            </a:r>
            <a:r>
              <a:rPr lang="ru-RU" sz="1050" dirty="0">
                <a:solidFill>
                  <a:schemeClr val="tx1"/>
                </a:solidFill>
              </a:rPr>
              <a:t> складом </a:t>
            </a:r>
            <a:r>
              <a:rPr lang="ru-RU" sz="1050" dirty="0" err="1">
                <a:solidFill>
                  <a:schemeClr val="tx1"/>
                </a:solidFill>
              </a:rPr>
              <a:t>мають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значні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переваги</a:t>
            </a:r>
            <a:r>
              <a:rPr lang="ru-RU" sz="1050" dirty="0">
                <a:solidFill>
                  <a:schemeClr val="tx1"/>
                </a:solidFill>
              </a:rPr>
              <a:t> над </a:t>
            </a:r>
            <a:r>
              <a:rPr lang="ru-RU" sz="1050" dirty="0" err="1">
                <a:solidFill>
                  <a:schemeClr val="tx1"/>
                </a:solidFill>
              </a:rPr>
              <a:t>звичайним</a:t>
            </a:r>
            <a:r>
              <a:rPr lang="ru-RU" sz="1050" dirty="0">
                <a:solidFill>
                  <a:schemeClr val="tx1"/>
                </a:solidFill>
              </a:rPr>
              <a:t> воском, </a:t>
            </a:r>
            <a:r>
              <a:rPr lang="ru-RU" sz="1050" dirty="0" err="1">
                <a:solidFill>
                  <a:schemeClr val="tx1"/>
                </a:solidFill>
              </a:rPr>
              <a:t>бо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є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сумішшю</a:t>
            </a:r>
            <a:r>
              <a:rPr lang="ru-RU" sz="1050" dirty="0">
                <a:solidFill>
                  <a:schemeClr val="tx1"/>
                </a:solidFill>
              </a:rPr>
              <a:t>  </a:t>
            </a:r>
            <a:r>
              <a:rPr lang="ru-RU" sz="1050" dirty="0" err="1">
                <a:solidFill>
                  <a:schemeClr val="tx1"/>
                </a:solidFill>
              </a:rPr>
              <a:t>активних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речовин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які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і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впливають</a:t>
            </a:r>
            <a:r>
              <a:rPr lang="ru-RU" sz="1050" dirty="0">
                <a:solidFill>
                  <a:schemeClr val="tx1"/>
                </a:solidFill>
              </a:rPr>
              <a:t> на </a:t>
            </a:r>
            <a:r>
              <a:rPr lang="ru-RU" sz="1050" dirty="0" err="1">
                <a:solidFill>
                  <a:schemeClr val="tx1"/>
                </a:solidFill>
              </a:rPr>
              <a:t>організм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err="1">
                <a:solidFill>
                  <a:schemeClr val="tx1"/>
                </a:solidFill>
              </a:rPr>
              <a:t>людини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1571625" y="142875"/>
            <a:ext cx="6000750" cy="928688"/>
          </a:xfrm>
          <a:prstGeom prst="ellipseRibbon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chemeClr val="tx1"/>
                </a:solidFill>
              </a:rPr>
              <a:t>Диво-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забрус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313" y="142875"/>
            <a:ext cx="1071562" cy="15716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00188" y="5143500"/>
            <a:ext cx="1714500" cy="1285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4813" y="5072063"/>
            <a:ext cx="1214437" cy="12858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15063" y="5143500"/>
            <a:ext cx="1714500" cy="128587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1433</Words>
  <Application>Microsoft Office PowerPoint</Application>
  <PresentationFormat>Экран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Arial Narrow</vt:lpstr>
      <vt:lpstr>Тема Office</vt:lpstr>
      <vt:lpstr>Слайд 1</vt:lpstr>
      <vt:lpstr>Найбільш популярні сорти меду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TP_Home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17</cp:revision>
  <dcterms:created xsi:type="dcterms:W3CDTF">2011-08-06T15:59:46Z</dcterms:created>
  <dcterms:modified xsi:type="dcterms:W3CDTF">2012-10-01T18:43:22Z</dcterms:modified>
</cp:coreProperties>
</file>