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mp3" ContentType="audio/unknown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43"/>
  </p:notesMasterIdLst>
  <p:sldIdLst>
    <p:sldId id="256" r:id="rId2"/>
    <p:sldId id="312" r:id="rId3"/>
    <p:sldId id="285" r:id="rId4"/>
    <p:sldId id="299" r:id="rId5"/>
    <p:sldId id="301" r:id="rId6"/>
    <p:sldId id="287" r:id="rId7"/>
    <p:sldId id="291" r:id="rId8"/>
    <p:sldId id="303" r:id="rId9"/>
    <p:sldId id="293" r:id="rId10"/>
    <p:sldId id="295" r:id="rId11"/>
    <p:sldId id="309" r:id="rId12"/>
    <p:sldId id="297" r:id="rId13"/>
    <p:sldId id="268" r:id="rId14"/>
    <p:sldId id="269" r:id="rId15"/>
    <p:sldId id="264" r:id="rId16"/>
    <p:sldId id="266" r:id="rId17"/>
    <p:sldId id="302" r:id="rId18"/>
    <p:sldId id="281" r:id="rId19"/>
    <p:sldId id="313" r:id="rId20"/>
    <p:sldId id="265" r:id="rId21"/>
    <p:sldId id="267" r:id="rId22"/>
    <p:sldId id="315" r:id="rId23"/>
    <p:sldId id="272" r:id="rId24"/>
    <p:sldId id="271" r:id="rId25"/>
    <p:sldId id="310" r:id="rId26"/>
    <p:sldId id="274" r:id="rId27"/>
    <p:sldId id="304" r:id="rId28"/>
    <p:sldId id="275" r:id="rId29"/>
    <p:sldId id="276" r:id="rId30"/>
    <p:sldId id="305" r:id="rId31"/>
    <p:sldId id="306" r:id="rId32"/>
    <p:sldId id="311" r:id="rId33"/>
    <p:sldId id="277" r:id="rId34"/>
    <p:sldId id="278" r:id="rId35"/>
    <p:sldId id="307" r:id="rId36"/>
    <p:sldId id="316" r:id="rId37"/>
    <p:sldId id="314" r:id="rId38"/>
    <p:sldId id="282" r:id="rId39"/>
    <p:sldId id="283" r:id="rId40"/>
    <p:sldId id="284" r:id="rId41"/>
    <p:sldId id="308" r:id="rId4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6600"/>
    <a:srgbClr val="0000FF"/>
    <a:srgbClr val="008000"/>
    <a:srgbClr val="FF33CC"/>
    <a:srgbClr val="33CC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934" autoAdjust="0"/>
    <p:restoredTop sz="94660"/>
  </p:normalViewPr>
  <p:slideViewPr>
    <p:cSldViewPr>
      <p:cViewPr varScale="1">
        <p:scale>
          <a:sx n="69" d="100"/>
          <a:sy n="69" d="100"/>
        </p:scale>
        <p:origin x="-54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1DECBA-CAEE-453F-B498-E0B45B179A7C}" type="datetimeFigureOut">
              <a:rPr lang="ru-RU" smtClean="0"/>
              <a:pPr/>
              <a:t>26.04.2012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A3DECD-0B4E-45B7-AFC6-33538309F08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86638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3DECD-0B4E-45B7-AFC6-33538309F089}" type="slidenum">
              <a:rPr lang="ru-RU" smtClean="0"/>
              <a:pPr/>
              <a:t>11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3DECD-0B4E-45B7-AFC6-33538309F089}" type="slidenum">
              <a:rPr lang="ru-RU" smtClean="0"/>
              <a:pPr/>
              <a:t>30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174032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4D2B2-B6D9-46C6-87D4-28CB8596080C}" type="datetimeFigureOut">
              <a:rPr lang="ru-RU" smtClean="0"/>
              <a:pPr/>
              <a:t>26.04.2012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7F07D-32FA-43CC-99D5-522F86CC3F9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4D2B2-B6D9-46C6-87D4-28CB8596080C}" type="datetimeFigureOut">
              <a:rPr lang="ru-RU" smtClean="0"/>
              <a:pPr/>
              <a:t>26.04.2012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7F07D-32FA-43CC-99D5-522F86CC3F9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4D2B2-B6D9-46C6-87D4-28CB8596080C}" type="datetimeFigureOut">
              <a:rPr lang="ru-RU" smtClean="0"/>
              <a:pPr/>
              <a:t>26.04.2012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7F07D-32FA-43CC-99D5-522F86CC3F9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4D2B2-B6D9-46C6-87D4-28CB8596080C}" type="datetimeFigureOut">
              <a:rPr lang="ru-RU" smtClean="0"/>
              <a:pPr/>
              <a:t>26.04.2012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7F07D-32FA-43CC-99D5-522F86CC3F9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4D2B2-B6D9-46C6-87D4-28CB8596080C}" type="datetimeFigureOut">
              <a:rPr lang="ru-RU" smtClean="0"/>
              <a:pPr/>
              <a:t>26.04.2012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A1D7F07D-32FA-43CC-99D5-522F86CC3F9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4D2B2-B6D9-46C6-87D4-28CB8596080C}" type="datetimeFigureOut">
              <a:rPr lang="ru-RU" smtClean="0"/>
              <a:pPr/>
              <a:t>26.04.2012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7F07D-32FA-43CC-99D5-522F86CC3F9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4D2B2-B6D9-46C6-87D4-28CB8596080C}" type="datetimeFigureOut">
              <a:rPr lang="ru-RU" smtClean="0"/>
              <a:pPr/>
              <a:t>26.04.2012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7F07D-32FA-43CC-99D5-522F86CC3F9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4D2B2-B6D9-46C6-87D4-28CB8596080C}" type="datetimeFigureOut">
              <a:rPr lang="ru-RU" smtClean="0"/>
              <a:pPr/>
              <a:t>26.04.2012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7F07D-32FA-43CC-99D5-522F86CC3F9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4D2B2-B6D9-46C6-87D4-28CB8596080C}" type="datetimeFigureOut">
              <a:rPr lang="ru-RU" smtClean="0"/>
              <a:pPr/>
              <a:t>26.04.2012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7F07D-32FA-43CC-99D5-522F86CC3F9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4D2B2-B6D9-46C6-87D4-28CB8596080C}" type="datetimeFigureOut">
              <a:rPr lang="ru-RU" smtClean="0"/>
              <a:pPr/>
              <a:t>26.04.2012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7F07D-32FA-43CC-99D5-522F86CC3F9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4D2B2-B6D9-46C6-87D4-28CB8596080C}" type="datetimeFigureOut">
              <a:rPr lang="ru-RU" smtClean="0"/>
              <a:pPr/>
              <a:t>26.04.2012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7F07D-32FA-43CC-99D5-522F86CC3F9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784D2B2-B6D9-46C6-87D4-28CB8596080C}" type="datetimeFigureOut">
              <a:rPr lang="ru-RU" smtClean="0"/>
              <a:pPr/>
              <a:t>26.04.2012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1D7F07D-32FA-43CC-99D5-522F86CC3F9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2.png"/><Relationship Id="rId2" Type="http://schemas.openxmlformats.org/officeDocument/2006/relationships/audio" Target="file:///C:\Documents%20and%20Settings\&#1040;&#1076;&#1084;&#1080;&#1085;&#1080;&#1089;&#1090;&#1088;&#1072;&#1090;&#1086;&#1088;\&#1056;&#1072;&#1073;&#1086;&#1095;&#1080;&#1081;%20&#1089;&#1090;&#1086;&#1083;\metronom_-_metronom.mp3" TargetMode="External"/><Relationship Id="rId1" Type="http://schemas.openxmlformats.org/officeDocument/2006/relationships/video" Target="NULL" TargetMode="External"/><Relationship Id="rId6" Type="http://schemas.microsoft.com/office/2007/relationships/media" Target="../media/media1.mp3"/><Relationship Id="rId5" Type="http://schemas.openxmlformats.org/officeDocument/2006/relationships/image" Target="../media/image11.gif"/><Relationship Id="rId4" Type="http://schemas.openxmlformats.org/officeDocument/2006/relationships/notesSlide" Target="../notesSlides/notesSlid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620688"/>
            <a:ext cx="8305800" cy="1800200"/>
          </a:xfrm>
        </p:spPr>
        <p:txBody>
          <a:bodyPr/>
          <a:lstStyle/>
          <a:p>
            <a:r>
              <a:rPr lang="uk-UA" dirty="0" smtClean="0">
                <a:solidFill>
                  <a:srgbClr val="C00000"/>
                </a:solidFill>
              </a:rPr>
              <a:t>Дзвони Чорнобиля відлунюють болем…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3140968"/>
            <a:ext cx="8496944" cy="2808312"/>
          </a:xfrm>
        </p:spPr>
        <p:txBody>
          <a:bodyPr>
            <a:normAutofit fontScale="92500" lnSpcReduction="10000"/>
          </a:bodyPr>
          <a:lstStyle/>
          <a:p>
            <a:r>
              <a:rPr lang="uk-UA" sz="2000" dirty="0" smtClean="0"/>
              <a:t>                            </a:t>
            </a:r>
            <a:r>
              <a:rPr lang="uk-UA" sz="2400" dirty="0" smtClean="0"/>
              <a:t>               </a:t>
            </a:r>
            <a:r>
              <a:rPr lang="uk-UA" sz="2400" b="1" i="1" dirty="0" smtClean="0"/>
              <a:t>Чорних дат у людства є немало.</a:t>
            </a:r>
          </a:p>
          <a:p>
            <a:endParaRPr lang="uk-UA" sz="2400" b="1" i="1" dirty="0" smtClean="0"/>
          </a:p>
          <a:p>
            <a:r>
              <a:rPr lang="uk-UA" sz="2400" b="1" i="1" dirty="0" smtClean="0"/>
              <a:t>                                          Кожна з них – це міна під  прогрес.</a:t>
            </a:r>
          </a:p>
          <a:p>
            <a:endParaRPr lang="uk-UA" sz="2400" b="1" i="1" dirty="0" smtClean="0"/>
          </a:p>
          <a:p>
            <a:r>
              <a:rPr lang="uk-UA" sz="2400" b="1" i="1" dirty="0" smtClean="0"/>
              <a:t>                                        Найстрашніше, що усіх спіткало,-</a:t>
            </a:r>
          </a:p>
          <a:p>
            <a:endParaRPr lang="uk-UA" sz="2400" b="1" i="1" dirty="0" smtClean="0"/>
          </a:p>
          <a:p>
            <a:r>
              <a:rPr lang="uk-UA" sz="2400" b="1" i="1" dirty="0" smtClean="0"/>
              <a:t>                                   Вибух на Чорнобильській   АЕС.</a:t>
            </a:r>
            <a:endParaRPr lang="ru-RU" sz="2400" b="1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6325" y="2708920"/>
            <a:ext cx="2736304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14763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>
          <a:xfrm>
            <a:off x="4645025" y="548680"/>
            <a:ext cx="4041775" cy="432048"/>
          </a:xfrm>
        </p:spPr>
        <p:txBody>
          <a:bodyPr>
            <a:normAutofit/>
          </a:bodyPr>
          <a:lstStyle/>
          <a:p>
            <a:r>
              <a:rPr lang="uk-UA" sz="2000" b="1" dirty="0" smtClean="0"/>
              <a:t>        З</a:t>
            </a:r>
            <a:r>
              <a:rPr lang="uk-UA" sz="1800" b="1" dirty="0" smtClean="0"/>
              <a:t>начок  ліквідатора</a:t>
            </a:r>
            <a:endParaRPr lang="ru-RU" sz="2000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2"/>
          </p:nvPr>
        </p:nvSpPr>
        <p:spPr>
          <a:xfrm>
            <a:off x="457200" y="188640"/>
            <a:ext cx="4040188" cy="6480720"/>
          </a:xfrm>
        </p:spPr>
        <p:txBody>
          <a:bodyPr>
            <a:normAutofit fontScale="92500" lnSpcReduction="20000"/>
          </a:bodyPr>
          <a:lstStyle/>
          <a:p>
            <a:pPr marL="137160" indent="0" algn="ctr">
              <a:buNone/>
            </a:pPr>
            <a:r>
              <a:rPr lang="uk-UA" sz="2000" b="1" dirty="0" smtClean="0"/>
              <a:t> </a:t>
            </a:r>
            <a:r>
              <a:rPr lang="uk-UA" sz="3000" b="1" i="1" dirty="0" smtClean="0">
                <a:solidFill>
                  <a:srgbClr val="FF0000"/>
                </a:solidFill>
              </a:rPr>
              <a:t>Пам</a:t>
            </a:r>
            <a:r>
              <a:rPr lang="en-US" sz="3000" b="1" i="1" dirty="0" smtClean="0">
                <a:solidFill>
                  <a:srgbClr val="FF0000"/>
                </a:solidFill>
              </a:rPr>
              <a:t>’</a:t>
            </a:r>
            <a:r>
              <a:rPr lang="ru-RU" sz="3000" b="1" i="1" dirty="0" smtClean="0">
                <a:solidFill>
                  <a:srgbClr val="FF0000"/>
                </a:solidFill>
              </a:rPr>
              <a:t>ять…</a:t>
            </a:r>
            <a:endParaRPr lang="uk-UA" sz="3000" b="1" i="1" dirty="0" smtClean="0">
              <a:solidFill>
                <a:srgbClr val="FF0000"/>
              </a:solidFill>
            </a:endParaRPr>
          </a:p>
          <a:p>
            <a:pPr marL="137160" indent="0">
              <a:buNone/>
            </a:pPr>
            <a:endParaRPr lang="uk-UA" sz="2000" dirty="0"/>
          </a:p>
          <a:p>
            <a:pPr marL="137160" indent="0">
              <a:buNone/>
            </a:pPr>
            <a:r>
              <a:rPr lang="uk-UA" sz="2000" dirty="0" smtClean="0"/>
              <a:t>  </a:t>
            </a:r>
            <a:r>
              <a:rPr lang="uk-UA" sz="2800" b="1" i="1" dirty="0" smtClean="0"/>
              <a:t>Лейтенанти – хлопці непохитні,</a:t>
            </a:r>
          </a:p>
          <a:p>
            <a:pPr marL="137160" indent="0">
              <a:buNone/>
            </a:pPr>
            <a:r>
              <a:rPr lang="uk-UA" sz="2800" b="1" i="1" dirty="0" smtClean="0"/>
              <a:t>Молоде, вогненне покоління.</a:t>
            </a:r>
          </a:p>
          <a:p>
            <a:pPr marL="137160" indent="0">
              <a:buNone/>
            </a:pPr>
            <a:r>
              <a:rPr lang="uk-UA" sz="2800" b="1" i="1" dirty="0" smtClean="0"/>
              <a:t>Ви, як пам </a:t>
            </a:r>
            <a:r>
              <a:rPr lang="en-US" sz="2800" b="1" i="1" dirty="0" smtClean="0"/>
              <a:t>’</a:t>
            </a:r>
            <a:r>
              <a:rPr lang="uk-UA" sz="2800" b="1" i="1" dirty="0" smtClean="0"/>
              <a:t>ять, у тривожнім світі,</a:t>
            </a:r>
          </a:p>
          <a:p>
            <a:pPr marL="137160" indent="0">
              <a:buNone/>
            </a:pPr>
            <a:r>
              <a:rPr lang="uk-UA" sz="2800" b="1" i="1" dirty="0" smtClean="0"/>
              <a:t>Роду незнищенного коріння.</a:t>
            </a:r>
          </a:p>
          <a:p>
            <a:pPr marL="137160" indent="0">
              <a:buNone/>
            </a:pPr>
            <a:r>
              <a:rPr lang="uk-UA" sz="2800" b="1" i="1" dirty="0" smtClean="0"/>
              <a:t>Першим важко. Ви ж були найперші.</a:t>
            </a:r>
          </a:p>
          <a:p>
            <a:pPr marL="137160" indent="0">
              <a:buNone/>
            </a:pPr>
            <a:r>
              <a:rPr lang="uk-UA" sz="2800" b="1" i="1" dirty="0" smtClean="0"/>
              <a:t>Ви з вогню та в полум</a:t>
            </a:r>
            <a:r>
              <a:rPr lang="en-US" sz="2800" b="1" i="1" dirty="0" smtClean="0"/>
              <a:t>’</a:t>
            </a:r>
            <a:r>
              <a:rPr lang="uk-UA" sz="2800" b="1" i="1" dirty="0" smtClean="0"/>
              <a:t>я </a:t>
            </a:r>
            <a:r>
              <a:rPr lang="uk-UA" sz="2800" b="1" i="1" dirty="0"/>
              <a:t>ш</a:t>
            </a:r>
            <a:r>
              <a:rPr lang="uk-UA" sz="2800" b="1" i="1" dirty="0" smtClean="0"/>
              <a:t>угали,</a:t>
            </a:r>
          </a:p>
          <a:p>
            <a:pPr marL="137160" indent="0">
              <a:buNone/>
            </a:pPr>
            <a:r>
              <a:rPr lang="uk-UA" sz="2800" b="1" i="1" dirty="0" smtClean="0"/>
              <a:t>Не для подвигів і не для звершень – </a:t>
            </a:r>
          </a:p>
          <a:p>
            <a:pPr marL="137160" indent="0">
              <a:buNone/>
            </a:pPr>
            <a:r>
              <a:rPr lang="uk-UA" sz="2800" b="1" i="1" dirty="0" smtClean="0"/>
              <a:t>Ви ж собою людство заступали.</a:t>
            </a:r>
            <a:endParaRPr lang="ru-RU" sz="2800" b="1" i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5220072" y="1340768"/>
            <a:ext cx="2592288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57684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5928318b68361157b569247d[1]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4348" y="428604"/>
            <a:ext cx="7416824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metronom_-_metronom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6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8460432" y="5875744"/>
            <a:ext cx="609600" cy="609600"/>
          </a:xfrm>
          <a:prstGeom prst="rect">
            <a:avLst/>
          </a:prstGeom>
        </p:spPr>
      </p:pic>
      <p:pic>
        <p:nvPicPr>
          <p:cNvPr id="4" name="metronom_-_metronom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8"/>
          <a:stretch>
            <a:fillRect/>
          </a:stretch>
        </p:blipFill>
        <p:spPr>
          <a:xfrm>
            <a:off x="8572528" y="521495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12383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265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2265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audio>
              <p:cMediaNode showWhenStopped="0"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/>
          <p:cNvSpPr>
            <a:spLocks noGrp="1"/>
          </p:cNvSpPr>
          <p:nvPr>
            <p:ph sz="quarter" idx="4"/>
          </p:nvPr>
        </p:nvSpPr>
        <p:spPr>
          <a:xfrm>
            <a:off x="971600" y="188640"/>
            <a:ext cx="7571185" cy="5937523"/>
          </a:xfrm>
        </p:spPr>
        <p:txBody>
          <a:bodyPr>
            <a:normAutofit fontScale="92500" lnSpcReduction="10000"/>
          </a:bodyPr>
          <a:lstStyle/>
          <a:p>
            <a:pPr marL="137160" indent="0">
              <a:buNone/>
            </a:pPr>
            <a:r>
              <a:rPr lang="uk-UA" sz="3100" b="1" dirty="0" smtClean="0">
                <a:solidFill>
                  <a:srgbClr val="C00000"/>
                </a:solidFill>
              </a:rPr>
              <a:t>    Чорнобильська катастрофа</a:t>
            </a:r>
            <a:r>
              <a:rPr lang="uk-UA" b="1" dirty="0"/>
              <a:t> </a:t>
            </a:r>
            <a:r>
              <a:rPr lang="uk-UA" b="1" dirty="0" smtClean="0">
                <a:solidFill>
                  <a:srgbClr val="C00000"/>
                </a:solidFill>
              </a:rPr>
              <a:t>-  це</a:t>
            </a:r>
          </a:p>
          <a:p>
            <a:pPr marL="137160" indent="0">
              <a:buNone/>
            </a:pPr>
            <a:r>
              <a:rPr lang="uk-UA" b="1" dirty="0"/>
              <a:t> </a:t>
            </a:r>
            <a:r>
              <a:rPr lang="uk-UA" b="1" dirty="0" smtClean="0"/>
              <a:t>екологічно-соціальна катастрофа, спричинена </a:t>
            </a:r>
            <a:r>
              <a:rPr lang="uk-UA" b="1" dirty="0"/>
              <a:t>вибухом і подальшим руйнуванням четвертого енергоблоку Чорнобильської атомної електростанції в ніч на 26 квітня 1986 року, розташованої на території України (у той час — Української РСР). Руйнування мало вибуховий характер, </a:t>
            </a:r>
            <a:r>
              <a:rPr lang="uk-UA" b="1" dirty="0" smtClean="0"/>
              <a:t>реактор був </a:t>
            </a:r>
            <a:r>
              <a:rPr lang="uk-UA" b="1" dirty="0"/>
              <a:t>повністю зруйнований і в довкілля було викинуто велику кількість радіоактивних речовин. Відбувся радіоактивний викид потужністю в 300 </a:t>
            </a:r>
            <a:r>
              <a:rPr lang="uk-UA" b="1" dirty="0" smtClean="0"/>
              <a:t>Хіросім. </a:t>
            </a:r>
            <a:r>
              <a:rPr lang="uk-UA" b="1" dirty="0"/>
              <a:t>На думку багатьох людей, зокрема Валентини </a:t>
            </a:r>
            <a:r>
              <a:rPr lang="uk-UA" b="1" dirty="0" smtClean="0"/>
              <a:t>Семенівни </a:t>
            </a:r>
            <a:r>
              <a:rPr lang="uk-UA" b="1" dirty="0"/>
              <a:t>Шевченко, тодішньої голови Президії Верховної Ради УРСР, ця </a:t>
            </a:r>
            <a:r>
              <a:rPr lang="uk-UA" b="1" dirty="0" smtClean="0"/>
              <a:t>подія, </a:t>
            </a:r>
            <a:r>
              <a:rPr lang="uk-UA" b="1" dirty="0"/>
              <a:t>так само як офіційна реакція, яка була продемонстрована у Москві, стала однією з причин розвалу СРСР.</a:t>
            </a:r>
            <a:endParaRPr lang="ru-RU" b="1" dirty="0"/>
          </a:p>
          <a:p>
            <a:pPr marL="137160" indent="0">
              <a:buNone/>
            </a:pPr>
            <a:r>
              <a:rPr lang="uk-UA" b="1" dirty="0"/>
              <a:t>Катастрофа вважається найбільшою за всю історію ядерної </a:t>
            </a:r>
            <a:r>
              <a:rPr lang="uk-UA" b="1" dirty="0" smtClean="0"/>
              <a:t>енергетики</a:t>
            </a:r>
            <a:r>
              <a:rPr lang="uk-UA" b="1" baseline="30000" dirty="0"/>
              <a:t> </a:t>
            </a:r>
            <a:r>
              <a:rPr lang="uk-UA" b="1" dirty="0" smtClean="0"/>
              <a:t>до </a:t>
            </a:r>
            <a:r>
              <a:rPr lang="uk-UA" b="1" dirty="0"/>
              <a:t>вибуху на АЕС «</a:t>
            </a:r>
            <a:r>
              <a:rPr lang="uk-UA" b="1" dirty="0" smtClean="0"/>
              <a:t>Фукусіма-1», </a:t>
            </a:r>
            <a:r>
              <a:rPr lang="uk-UA" b="1" dirty="0"/>
              <a:t>як за кількістю загиблих і потерпілих від її наслідків людей, так і за економічним збитком.</a:t>
            </a:r>
            <a:endParaRPr lang="ru-RU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6969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Причини аварії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3563888" y="1196752"/>
            <a:ext cx="5122912" cy="5661248"/>
          </a:xfrm>
        </p:spPr>
        <p:txBody>
          <a:bodyPr>
            <a:normAutofit fontScale="77500" lnSpcReduction="20000"/>
          </a:bodyPr>
          <a:lstStyle/>
          <a:p>
            <a:pPr marL="137160" indent="0">
              <a:buNone/>
            </a:pPr>
            <a:r>
              <a:rPr lang="uk-UA" b="1" dirty="0">
                <a:solidFill>
                  <a:srgbClr val="FFC000"/>
                </a:solidFill>
              </a:rPr>
              <a:t>Грубі порушення правил експлуатації АЕС, скоєні персоналом </a:t>
            </a:r>
            <a:r>
              <a:rPr lang="uk-UA" b="1" dirty="0" smtClean="0">
                <a:solidFill>
                  <a:srgbClr val="FFC000"/>
                </a:solidFill>
              </a:rPr>
              <a:t>ЧАЕС</a:t>
            </a:r>
            <a:r>
              <a:rPr lang="uk-UA" b="1" dirty="0">
                <a:solidFill>
                  <a:srgbClr val="FFC000"/>
                </a:solidFill>
              </a:rPr>
              <a:t> </a:t>
            </a:r>
            <a:r>
              <a:rPr lang="uk-UA" b="1" dirty="0" smtClean="0">
                <a:solidFill>
                  <a:srgbClr val="FFC000"/>
                </a:solidFill>
              </a:rPr>
              <a:t> </a:t>
            </a:r>
            <a:r>
              <a:rPr lang="uk-UA" b="1" dirty="0">
                <a:solidFill>
                  <a:srgbClr val="FFC000"/>
                </a:solidFill>
              </a:rPr>
              <a:t>полягали в наступному:</a:t>
            </a:r>
            <a:endParaRPr lang="ru-RU" b="1" dirty="0">
              <a:solidFill>
                <a:srgbClr val="FFC000"/>
              </a:solidFill>
            </a:endParaRPr>
          </a:p>
          <a:p>
            <a:pPr marL="137160" lvl="0" indent="0">
              <a:buNone/>
            </a:pPr>
            <a:r>
              <a:rPr lang="uk-UA" b="1" dirty="0" smtClean="0">
                <a:solidFill>
                  <a:srgbClr val="FFC000"/>
                </a:solidFill>
              </a:rPr>
              <a:t>-проведення </a:t>
            </a:r>
            <a:r>
              <a:rPr lang="uk-UA" b="1" dirty="0">
                <a:solidFill>
                  <a:srgbClr val="FFC000"/>
                </a:solidFill>
              </a:rPr>
              <a:t>експерименту будь-якою ціною, </a:t>
            </a:r>
            <a:r>
              <a:rPr lang="uk-UA" b="1" dirty="0" smtClean="0">
                <a:solidFill>
                  <a:srgbClr val="FFC000"/>
                </a:solidFill>
              </a:rPr>
              <a:t>незважаючи </a:t>
            </a:r>
            <a:r>
              <a:rPr lang="uk-UA" b="1" dirty="0">
                <a:solidFill>
                  <a:srgbClr val="FFC000"/>
                </a:solidFill>
              </a:rPr>
              <a:t>на зміну стану реактора;</a:t>
            </a:r>
            <a:endParaRPr lang="ru-RU" b="1" dirty="0">
              <a:solidFill>
                <a:srgbClr val="FFC000"/>
              </a:solidFill>
            </a:endParaRPr>
          </a:p>
          <a:p>
            <a:pPr marL="137160" lvl="0" indent="0">
              <a:buNone/>
            </a:pPr>
            <a:r>
              <a:rPr lang="uk-UA" b="1" dirty="0">
                <a:solidFill>
                  <a:srgbClr val="FFC000"/>
                </a:solidFill>
              </a:rPr>
              <a:t>-</a:t>
            </a:r>
            <a:r>
              <a:rPr lang="uk-UA" b="1" dirty="0" smtClean="0">
                <a:solidFill>
                  <a:srgbClr val="FFC000"/>
                </a:solidFill>
              </a:rPr>
              <a:t>виведення з </a:t>
            </a:r>
            <a:r>
              <a:rPr lang="uk-UA" b="1" dirty="0">
                <a:solidFill>
                  <a:srgbClr val="FFC000"/>
                </a:solidFill>
              </a:rPr>
              <a:t>роботи справного технологічного захисту, який просто зупинив би реактор ще до того </a:t>
            </a:r>
            <a:r>
              <a:rPr lang="uk-UA" b="1" dirty="0" smtClean="0">
                <a:solidFill>
                  <a:srgbClr val="FFC000"/>
                </a:solidFill>
              </a:rPr>
              <a:t>, коли б він </a:t>
            </a:r>
            <a:r>
              <a:rPr lang="uk-UA" b="1" dirty="0">
                <a:solidFill>
                  <a:srgbClr val="FFC000"/>
                </a:solidFill>
              </a:rPr>
              <a:t>потрапив </a:t>
            </a:r>
            <a:r>
              <a:rPr lang="uk-UA" b="1" dirty="0" smtClean="0">
                <a:solidFill>
                  <a:srgbClr val="FFC000"/>
                </a:solidFill>
              </a:rPr>
              <a:t> </a:t>
            </a:r>
            <a:r>
              <a:rPr lang="uk-UA" b="1" dirty="0">
                <a:solidFill>
                  <a:srgbClr val="FFC000"/>
                </a:solidFill>
              </a:rPr>
              <a:t>в небезпечний режим;</a:t>
            </a:r>
            <a:endParaRPr lang="ru-RU" b="1" dirty="0">
              <a:solidFill>
                <a:srgbClr val="FFC000"/>
              </a:solidFill>
            </a:endParaRPr>
          </a:p>
          <a:p>
            <a:pPr marL="137160" lvl="0" indent="0">
              <a:buNone/>
            </a:pPr>
            <a:r>
              <a:rPr lang="uk-UA" b="1" dirty="0" smtClean="0">
                <a:solidFill>
                  <a:srgbClr val="FFC000"/>
                </a:solidFill>
              </a:rPr>
              <a:t>-замовчування  масштабу </a:t>
            </a:r>
            <a:r>
              <a:rPr lang="uk-UA" b="1" dirty="0">
                <a:solidFill>
                  <a:srgbClr val="FFC000"/>
                </a:solidFill>
              </a:rPr>
              <a:t>аварії в перші дні керівництвом </a:t>
            </a:r>
            <a:r>
              <a:rPr lang="uk-UA" b="1" dirty="0" smtClean="0">
                <a:solidFill>
                  <a:srgbClr val="FFC000"/>
                </a:solidFill>
              </a:rPr>
              <a:t>ЧАЕС. Проте </a:t>
            </a:r>
            <a:r>
              <a:rPr lang="uk-UA" b="1" dirty="0">
                <a:solidFill>
                  <a:srgbClr val="FFC000"/>
                </a:solidFill>
              </a:rPr>
              <a:t>в подальші роки пояснення причин аварії були переглянуті, у тому числі і в МАГАТЕ. Консультативний комітет з питань ядерної безпеки (INSAG) в 1993 році опублікував новий </a:t>
            </a:r>
            <a:r>
              <a:rPr lang="uk-UA" b="1" dirty="0" smtClean="0">
                <a:solidFill>
                  <a:srgbClr val="FFC000"/>
                </a:solidFill>
              </a:rPr>
              <a:t>звіт, який приділив </a:t>
            </a:r>
            <a:r>
              <a:rPr lang="uk-UA" b="1" dirty="0">
                <a:solidFill>
                  <a:srgbClr val="FFC000"/>
                </a:solidFill>
              </a:rPr>
              <a:t>більшу увагу серйозним проблемам в конструкції реактора. У цьому звіті багато висновків</a:t>
            </a:r>
            <a:r>
              <a:rPr lang="uk-UA" b="1" dirty="0" smtClean="0">
                <a:solidFill>
                  <a:srgbClr val="FFC000"/>
                </a:solidFill>
              </a:rPr>
              <a:t>, які зроблені в </a:t>
            </a:r>
            <a:r>
              <a:rPr lang="uk-UA" b="1" dirty="0">
                <a:solidFill>
                  <a:srgbClr val="FFC000"/>
                </a:solidFill>
              </a:rPr>
              <a:t>1986 </a:t>
            </a:r>
            <a:r>
              <a:rPr lang="uk-UA" b="1" dirty="0" smtClean="0">
                <a:solidFill>
                  <a:srgbClr val="FFC000"/>
                </a:solidFill>
              </a:rPr>
              <a:t>р. були визнані помилковими</a:t>
            </a:r>
            <a:r>
              <a:rPr lang="uk-UA" b="1" dirty="0">
                <a:solidFill>
                  <a:srgbClr val="FFC000"/>
                </a:solidFill>
              </a:rPr>
              <a:t>.</a:t>
            </a:r>
            <a:endParaRPr lang="ru-RU" b="1" dirty="0">
              <a:solidFill>
                <a:srgbClr val="FFC000"/>
              </a:solidFill>
            </a:endParaRPr>
          </a:p>
          <a:p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40768"/>
            <a:ext cx="3312368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4869160"/>
            <a:ext cx="2520280" cy="1777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0619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976704"/>
          </a:xfrm>
        </p:spPr>
        <p:txBody>
          <a:bodyPr>
            <a:normAutofit fontScale="92500"/>
          </a:bodyPr>
          <a:lstStyle/>
          <a:p>
            <a:pPr marL="137160" indent="0">
              <a:buNone/>
            </a:pPr>
            <a:r>
              <a:rPr lang="uk-UA" b="1" dirty="0" smtClean="0"/>
              <a:t>   </a:t>
            </a:r>
          </a:p>
          <a:p>
            <a:pPr marL="137160" indent="0">
              <a:buNone/>
            </a:pPr>
            <a:r>
              <a:rPr lang="uk-UA" sz="3200" b="1" dirty="0" smtClean="0">
                <a:solidFill>
                  <a:srgbClr val="FF0000"/>
                </a:solidFill>
              </a:rPr>
              <a:t>У </a:t>
            </a:r>
            <a:r>
              <a:rPr lang="uk-UA" sz="3200" b="1" dirty="0">
                <a:solidFill>
                  <a:srgbClr val="FF0000"/>
                </a:solidFill>
              </a:rPr>
              <a:t>сучасному викладі, причини аварії такі</a:t>
            </a:r>
            <a:r>
              <a:rPr lang="uk-UA" sz="3200" b="1" dirty="0" smtClean="0">
                <a:solidFill>
                  <a:srgbClr val="FF0000"/>
                </a:solidFill>
              </a:rPr>
              <a:t>:</a:t>
            </a:r>
          </a:p>
          <a:p>
            <a:pPr marL="137160" indent="0">
              <a:buNone/>
            </a:pPr>
            <a:endParaRPr lang="ru-RU" dirty="0"/>
          </a:p>
          <a:p>
            <a:pPr lvl="0"/>
            <a:r>
              <a:rPr lang="uk-UA" b="1" dirty="0"/>
              <a:t>реактор був неправильно спроектований і небезпечний;</a:t>
            </a:r>
            <a:endParaRPr lang="ru-RU" b="1" dirty="0"/>
          </a:p>
          <a:p>
            <a:pPr lvl="0"/>
            <a:r>
              <a:rPr lang="uk-UA" b="1" dirty="0"/>
              <a:t>персонал не був проінформований про небезпеки;</a:t>
            </a:r>
            <a:endParaRPr lang="ru-RU" b="1" dirty="0"/>
          </a:p>
          <a:p>
            <a:pPr lvl="0"/>
            <a:r>
              <a:rPr lang="uk-UA" b="1" dirty="0"/>
              <a:t>персонал допустив ряд помилок і </a:t>
            </a:r>
            <a:r>
              <a:rPr lang="uk-UA" b="1" dirty="0" smtClean="0"/>
              <a:t>ненавмисно </a:t>
            </a:r>
            <a:r>
              <a:rPr lang="uk-UA" b="1" dirty="0"/>
              <a:t>порушив існуючі інструкції, частково через відсутність інформації про небезпеки реактора;</a:t>
            </a:r>
            <a:endParaRPr lang="ru-RU" b="1" dirty="0"/>
          </a:p>
          <a:p>
            <a:pPr lvl="0"/>
            <a:r>
              <a:rPr lang="uk-UA" b="1" dirty="0"/>
              <a:t>відключення захисту або не вплинуло на розвиток аварії, або не суперечило нормативним документам.</a:t>
            </a:r>
            <a:endParaRPr lang="ru-RU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42030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Забруднення довкілля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652120" y="1600200"/>
            <a:ext cx="3034680" cy="4525963"/>
          </a:xfrm>
        </p:spPr>
        <p:txBody>
          <a:bodyPr>
            <a:normAutofit fontScale="92500" lnSpcReduction="20000"/>
          </a:bodyPr>
          <a:lstStyle/>
          <a:p>
            <a:pPr marL="137160" indent="0">
              <a:buNone/>
            </a:pPr>
            <a:r>
              <a:rPr lang="uk-UA" dirty="0"/>
              <a:t>Карта радіоактивного забруднення ізотопом цезію-137:</a:t>
            </a:r>
            <a:endParaRPr lang="ru-RU" dirty="0"/>
          </a:p>
          <a:p>
            <a:pPr marL="137160" indent="0">
              <a:buNone/>
            </a:pPr>
            <a:r>
              <a:rPr lang="uk-UA" dirty="0"/>
              <a:t>   Закриті зони (більше 40 Кі/км</a:t>
            </a:r>
            <a:r>
              <a:rPr lang="uk-UA" baseline="30000" dirty="0"/>
              <a:t>2</a:t>
            </a:r>
            <a:r>
              <a:rPr lang="uk-UA" dirty="0"/>
              <a:t>)</a:t>
            </a:r>
            <a:endParaRPr lang="ru-RU" dirty="0"/>
          </a:p>
          <a:p>
            <a:pPr marL="137160" indent="0">
              <a:buNone/>
            </a:pPr>
            <a:r>
              <a:rPr lang="uk-UA" dirty="0"/>
              <a:t>   Зони постійного контролю 15-40 Кі/км</a:t>
            </a:r>
            <a:r>
              <a:rPr lang="uk-UA" baseline="30000" dirty="0"/>
              <a:t>2</a:t>
            </a:r>
            <a:endParaRPr lang="ru-RU" dirty="0"/>
          </a:p>
          <a:p>
            <a:pPr marL="137160" indent="0">
              <a:buNone/>
            </a:pPr>
            <a:r>
              <a:rPr lang="uk-UA" dirty="0"/>
              <a:t>   Зони періодичного контролю 5-15 Кі/км</a:t>
            </a:r>
            <a:r>
              <a:rPr lang="uk-UA" baseline="30000" dirty="0"/>
              <a:t>2</a:t>
            </a:r>
            <a:endParaRPr lang="ru-RU" dirty="0"/>
          </a:p>
          <a:p>
            <a:pPr marL="137160" indent="0">
              <a:buNone/>
            </a:pPr>
            <a:r>
              <a:rPr lang="uk-UA" dirty="0"/>
              <a:t>   Неназвані зони 1-15 Кі/км</a:t>
            </a:r>
            <a:r>
              <a:rPr lang="uk-UA" baseline="30000" dirty="0"/>
              <a:t>2</a:t>
            </a:r>
            <a:endParaRPr lang="ru-RU" dirty="0"/>
          </a:p>
          <a:p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40768"/>
            <a:ext cx="5400599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15809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solidFill>
                  <a:srgbClr val="C00000"/>
                </a:solidFill>
              </a:rPr>
              <a:t>Зона відчуження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83968" y="1340768"/>
            <a:ext cx="4402832" cy="4785395"/>
          </a:xfrm>
        </p:spPr>
        <p:txBody>
          <a:bodyPr>
            <a:noAutofit/>
          </a:bodyPr>
          <a:lstStyle/>
          <a:p>
            <a:pPr marL="137160" indent="0">
              <a:buNone/>
            </a:pPr>
            <a:r>
              <a:rPr lang="uk-UA" sz="2800" i="1" dirty="0" smtClean="0"/>
              <a:t>В мертвій зоні поля необроблені</a:t>
            </a:r>
          </a:p>
          <a:p>
            <a:pPr marL="137160" indent="0">
              <a:buNone/>
            </a:pPr>
            <a:r>
              <a:rPr lang="uk-UA" sz="2800" i="1" dirty="0" smtClean="0"/>
              <a:t>Не розпався ще стронцій в росі…</a:t>
            </a:r>
          </a:p>
          <a:p>
            <a:pPr marL="137160" indent="0">
              <a:buNone/>
            </a:pPr>
            <a:r>
              <a:rPr lang="uk-UA" sz="2800" i="1" dirty="0" smtClean="0"/>
              <a:t>Не кричіть про героїв Чорнобиля – </a:t>
            </a:r>
          </a:p>
          <a:p>
            <a:pPr marL="137160" indent="0">
              <a:buNone/>
            </a:pPr>
            <a:r>
              <a:rPr lang="uk-UA" sz="2800" i="1" dirty="0" smtClean="0"/>
              <a:t>Перед ними ми винні усі.</a:t>
            </a:r>
          </a:p>
          <a:p>
            <a:pPr marL="137160" indent="0">
              <a:buNone/>
            </a:pPr>
            <a:r>
              <a:rPr lang="uk-UA" sz="2800" i="1" dirty="0" smtClean="0"/>
              <a:t>Бо мовчали, коли підіймались тут</a:t>
            </a:r>
          </a:p>
          <a:p>
            <a:pPr marL="137160" indent="0">
              <a:buNone/>
            </a:pPr>
            <a:r>
              <a:rPr lang="uk-UA" sz="2800" i="1" dirty="0" smtClean="0"/>
              <a:t>Понадпланові блоки АЕС…  </a:t>
            </a:r>
            <a:endParaRPr lang="ru-RU" sz="2800" i="1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68760"/>
            <a:ext cx="3132956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3645024"/>
            <a:ext cx="3132956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13034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0"/>
            <a:ext cx="5724128" cy="1715790"/>
          </a:xfrm>
        </p:spPr>
        <p:txBody>
          <a:bodyPr>
            <a:normAutofit/>
          </a:bodyPr>
          <a:lstStyle/>
          <a:p>
            <a:pPr algn="l"/>
            <a:r>
              <a:rPr lang="uk-UA" sz="2000" i="1" dirty="0" smtClean="0">
                <a:solidFill>
                  <a:schemeClr val="bg1"/>
                </a:solidFill>
              </a:rPr>
              <a:t>  Чути птиць із непроглядних нетрів,</a:t>
            </a:r>
            <a:br>
              <a:rPr lang="uk-UA" sz="2000" i="1" dirty="0" smtClean="0">
                <a:solidFill>
                  <a:schemeClr val="bg1"/>
                </a:solidFill>
              </a:rPr>
            </a:br>
            <a:r>
              <a:rPr lang="uk-UA" sz="2000" i="1" dirty="0" smtClean="0">
                <a:solidFill>
                  <a:schemeClr val="bg1"/>
                </a:solidFill>
              </a:rPr>
              <a:t>Світить сонце з голубих небес.</a:t>
            </a:r>
            <a:br>
              <a:rPr lang="uk-UA" sz="2000" i="1" dirty="0" smtClean="0">
                <a:solidFill>
                  <a:schemeClr val="bg1"/>
                </a:solidFill>
              </a:rPr>
            </a:br>
            <a:r>
              <a:rPr lang="uk-UA" sz="2000" i="1" dirty="0" smtClean="0">
                <a:solidFill>
                  <a:schemeClr val="bg1"/>
                </a:solidFill>
              </a:rPr>
              <a:t>Грізна зона. Тридцять кілометрів.</a:t>
            </a:r>
            <a:br>
              <a:rPr lang="uk-UA" sz="2000" i="1" dirty="0" smtClean="0">
                <a:solidFill>
                  <a:schemeClr val="bg1"/>
                </a:solidFill>
              </a:rPr>
            </a:br>
            <a:r>
              <a:rPr lang="uk-UA" sz="2000" i="1" dirty="0" smtClean="0">
                <a:solidFill>
                  <a:schemeClr val="bg1"/>
                </a:solidFill>
              </a:rPr>
              <a:t>З центром на Чорнобильській АЕС.</a:t>
            </a:r>
            <a:endParaRPr lang="ru-RU" sz="2000" i="1" dirty="0">
              <a:solidFill>
                <a:schemeClr val="bg1"/>
              </a:solidFill>
            </a:endParaRPr>
          </a:p>
        </p:txBody>
      </p:sp>
      <p:sp>
        <p:nvSpPr>
          <p:cNvPr id="11" name="Текст 10"/>
          <p:cNvSpPr>
            <a:spLocks noGrp="1"/>
          </p:cNvSpPr>
          <p:nvPr>
            <p:ph type="body" idx="1"/>
          </p:nvPr>
        </p:nvSpPr>
        <p:spPr>
          <a:xfrm>
            <a:off x="5098417" y="3717032"/>
            <a:ext cx="4040188" cy="3240360"/>
          </a:xfrm>
        </p:spPr>
        <p:txBody>
          <a:bodyPr>
            <a:normAutofit/>
          </a:bodyPr>
          <a:lstStyle/>
          <a:p>
            <a:r>
              <a:rPr lang="uk-UA" b="1" i="1" cap="none" dirty="0" smtClean="0">
                <a:solidFill>
                  <a:schemeClr val="bg1"/>
                </a:solidFill>
              </a:rPr>
              <a:t>В порожніх селах вітер квилить,</a:t>
            </a:r>
          </a:p>
          <a:p>
            <a:r>
              <a:rPr lang="uk-UA" b="1" i="1" cap="none" dirty="0" smtClean="0">
                <a:solidFill>
                  <a:schemeClr val="bg1"/>
                </a:solidFill>
              </a:rPr>
              <a:t>Тополі гне і лози хилить.</a:t>
            </a:r>
          </a:p>
          <a:p>
            <a:r>
              <a:rPr lang="uk-UA" b="1" i="1" cap="none" dirty="0" smtClean="0">
                <a:solidFill>
                  <a:schemeClr val="bg1"/>
                </a:solidFill>
              </a:rPr>
              <a:t>Гірчать на сонці полини,</a:t>
            </a:r>
          </a:p>
          <a:p>
            <a:r>
              <a:rPr lang="uk-UA" b="1" i="1" cap="none" dirty="0" smtClean="0">
                <a:solidFill>
                  <a:schemeClr val="bg1"/>
                </a:solidFill>
              </a:rPr>
              <a:t>Ростуть в городі</a:t>
            </a:r>
            <a:r>
              <a:rPr lang="en-US" b="1" i="1" cap="none" dirty="0" smtClean="0">
                <a:solidFill>
                  <a:schemeClr val="bg1"/>
                </a:solidFill>
              </a:rPr>
              <a:t> </a:t>
            </a:r>
            <a:r>
              <a:rPr lang="uk-UA" b="1" i="1" cap="none" dirty="0" smtClean="0">
                <a:solidFill>
                  <a:schemeClr val="bg1"/>
                </a:solidFill>
              </a:rPr>
              <a:t>бур</a:t>
            </a:r>
            <a:r>
              <a:rPr lang="en-US" b="1" i="1" cap="none" dirty="0" smtClean="0">
                <a:solidFill>
                  <a:schemeClr val="bg1"/>
                </a:solidFill>
              </a:rPr>
              <a:t>’</a:t>
            </a:r>
            <a:r>
              <a:rPr lang="uk-UA" b="1" i="1" cap="none" dirty="0" smtClean="0">
                <a:solidFill>
                  <a:schemeClr val="bg1"/>
                </a:solidFill>
              </a:rPr>
              <a:t>яни.</a:t>
            </a:r>
            <a:endParaRPr lang="ru-RU" b="1" i="1" cap="none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04664"/>
            <a:ext cx="3600400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 descr="F:\p_40340_1_gallerybig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700808"/>
            <a:ext cx="4920630" cy="5135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2576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976704"/>
          </a:xfrm>
        </p:spPr>
        <p:txBody>
          <a:bodyPr/>
          <a:lstStyle/>
          <a:p>
            <a:pPr marL="137160" indent="0" algn="ctr">
              <a:buNone/>
            </a:pPr>
            <a:endParaRPr lang="uk-UA" i="1" dirty="0" smtClean="0"/>
          </a:p>
          <a:p>
            <a:pPr marL="137160" indent="0" algn="ctr">
              <a:buNone/>
            </a:pPr>
            <a:r>
              <a:rPr lang="uk-UA" i="1" dirty="0" smtClean="0"/>
              <a:t> </a:t>
            </a:r>
            <a:r>
              <a:rPr lang="uk-UA" i="1" dirty="0"/>
              <a:t>О, місто Чорнобиль, що стало з тобою? </a:t>
            </a:r>
          </a:p>
          <a:p>
            <a:pPr marL="137160" indent="0" algn="ctr">
              <a:buNone/>
            </a:pPr>
            <a:r>
              <a:rPr lang="uk-UA" i="1" dirty="0"/>
              <a:t>Всі тебе бояться, ідуть стороною.</a:t>
            </a:r>
          </a:p>
          <a:p>
            <a:pPr marL="137160" indent="0" algn="ctr">
              <a:buNone/>
            </a:pPr>
            <a:r>
              <a:rPr lang="uk-UA" i="1" dirty="0"/>
              <a:t>Віками стояв ти на кручах похилих,</a:t>
            </a:r>
          </a:p>
          <a:p>
            <a:pPr marL="137160" indent="0" algn="ctr">
              <a:buNone/>
            </a:pPr>
            <a:r>
              <a:rPr lang="uk-UA" i="1" dirty="0"/>
              <a:t>Там батько, там мати, там рідні могили.</a:t>
            </a:r>
          </a:p>
          <a:p>
            <a:pPr marL="137160" indent="0" algn="ctr">
              <a:buNone/>
            </a:pPr>
            <a:r>
              <a:rPr lang="uk-UA" i="1" dirty="0"/>
              <a:t>Завжди ти пишався рясними садами,</a:t>
            </a:r>
          </a:p>
          <a:p>
            <a:pPr marL="137160" indent="0" algn="ctr">
              <a:buNone/>
            </a:pPr>
            <a:r>
              <a:rPr lang="uk-UA" i="1" dirty="0"/>
              <a:t>А зараз стоїш оповитий дротами.</a:t>
            </a:r>
          </a:p>
          <a:p>
            <a:pPr marL="137160" indent="0" algn="ctr">
              <a:buNone/>
            </a:pPr>
            <a:r>
              <a:rPr lang="uk-UA" i="1" dirty="0"/>
              <a:t>Кругом тебе все поросло бур</a:t>
            </a:r>
            <a:r>
              <a:rPr lang="en-US" i="1" dirty="0"/>
              <a:t>’</a:t>
            </a:r>
            <a:r>
              <a:rPr lang="uk-UA" i="1" dirty="0"/>
              <a:t>янами,</a:t>
            </a:r>
          </a:p>
          <a:p>
            <a:pPr marL="137160" indent="0" algn="ctr">
              <a:buNone/>
            </a:pPr>
            <a:r>
              <a:rPr lang="uk-UA" i="1" dirty="0"/>
              <a:t>Там атом з урану  наніс тобі рани.</a:t>
            </a:r>
          </a:p>
          <a:p>
            <a:pPr marL="137160" indent="0" algn="ctr">
              <a:buNone/>
            </a:pPr>
            <a:r>
              <a:rPr lang="uk-UA" i="1" dirty="0"/>
              <a:t>Де з Прип</a:t>
            </a:r>
            <a:r>
              <a:rPr lang="en-US" i="1" dirty="0"/>
              <a:t>’</a:t>
            </a:r>
            <a:r>
              <a:rPr lang="uk-UA" i="1" dirty="0"/>
              <a:t>яті рано всміхалося сонце,</a:t>
            </a:r>
          </a:p>
          <a:p>
            <a:pPr marL="137160" indent="0" algn="ctr">
              <a:buNone/>
            </a:pPr>
            <a:r>
              <a:rPr lang="uk-UA" i="1" dirty="0"/>
              <a:t>Там зараз плутоній, там зараз і стронцій…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00312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F:\260411_60113_83964_33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640960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8451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:\Ukraine-holodomor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82287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332656"/>
            <a:ext cx="4038600" cy="5793507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ru-RU" b="1" dirty="0" smtClean="0"/>
              <a:t>   </a:t>
            </a:r>
            <a:r>
              <a:rPr lang="uk-UA" b="1" u="sng" dirty="0">
                <a:solidFill>
                  <a:srgbClr val="0000FF"/>
                </a:solidFill>
              </a:rPr>
              <a:t>Дози опромінення</a:t>
            </a:r>
            <a:endParaRPr lang="ru-RU" b="1" u="sng" dirty="0">
              <a:solidFill>
                <a:srgbClr val="0000FF"/>
              </a:solidFill>
            </a:endParaRPr>
          </a:p>
          <a:p>
            <a:pPr marL="137160" indent="0">
              <a:buNone/>
            </a:pPr>
            <a:r>
              <a:rPr lang="uk-UA" b="1" dirty="0"/>
              <a:t>Рівень радіації в деяких місцях після аварії був на рівні 5.6 </a:t>
            </a:r>
            <a:r>
              <a:rPr lang="uk-UA" b="1" dirty="0" smtClean="0"/>
              <a:t>Р/с, </a:t>
            </a:r>
            <a:r>
              <a:rPr lang="uk-UA" b="1" dirty="0"/>
              <a:t>тобто близько 20 000 Р/год. Смертельною вважається доза, яка дорівнює 500 Рентген за 5 годин. Тобто в деяких місцях незахищені працівники могли отримати смертельну дозу радіації за декілька хвилин.</a:t>
            </a:r>
            <a:endParaRPr lang="ru-RU" b="1" dirty="0"/>
          </a:p>
          <a:p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700808"/>
            <a:ext cx="3744416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26267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Наслідки аварії</a:t>
            </a:r>
            <a:br>
              <a:rPr lang="uk-UA" dirty="0" smtClean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12608"/>
          </a:xfrm>
        </p:spPr>
        <p:txBody>
          <a:bodyPr>
            <a:normAutofit lnSpcReduction="10000"/>
          </a:bodyPr>
          <a:lstStyle/>
          <a:p>
            <a:r>
              <a:rPr lang="uk-UA" dirty="0">
                <a:solidFill>
                  <a:srgbClr val="0000FF"/>
                </a:solidFill>
              </a:rPr>
              <a:t>В результаті аварії і</a:t>
            </a:r>
            <a:r>
              <a:rPr lang="uk-UA" dirty="0" smtClean="0">
                <a:solidFill>
                  <a:srgbClr val="0000FF"/>
                </a:solidFill>
              </a:rPr>
              <a:t>з </a:t>
            </a:r>
            <a:r>
              <a:rPr lang="uk-UA" dirty="0">
                <a:solidFill>
                  <a:srgbClr val="0000FF"/>
                </a:solidFill>
              </a:rPr>
              <a:t>сільськогосподарського користування було виведено близько 5 млн га земель, довкола АЕС створена 30-кілометрова зона відчуження, знищені і поховані (закопані важкою технікою) сотні дрібних населених пунктів</a:t>
            </a:r>
            <a:r>
              <a:rPr lang="uk-UA" dirty="0" smtClean="0">
                <a:solidFill>
                  <a:srgbClr val="0000FF"/>
                </a:solidFill>
              </a:rPr>
              <a:t>.</a:t>
            </a:r>
            <a:r>
              <a:rPr lang="uk-UA" dirty="0">
                <a:solidFill>
                  <a:srgbClr val="0000FF"/>
                </a:solidFill>
              </a:rPr>
              <a:t> </a:t>
            </a:r>
            <a:endParaRPr lang="uk-UA" dirty="0" smtClean="0">
              <a:solidFill>
                <a:srgbClr val="0000FF"/>
              </a:solidFill>
            </a:endParaRPr>
          </a:p>
          <a:p>
            <a:r>
              <a:rPr lang="uk-UA" dirty="0" smtClean="0">
                <a:solidFill>
                  <a:srgbClr val="0000FF"/>
                </a:solidFill>
              </a:rPr>
              <a:t>Забрудненню </a:t>
            </a:r>
            <a:r>
              <a:rPr lang="uk-UA" dirty="0">
                <a:solidFill>
                  <a:srgbClr val="0000FF"/>
                </a:solidFill>
              </a:rPr>
              <a:t>піддалося більше 200 000 км</a:t>
            </a:r>
            <a:r>
              <a:rPr lang="uk-UA" baseline="30000" dirty="0">
                <a:solidFill>
                  <a:srgbClr val="0000FF"/>
                </a:solidFill>
              </a:rPr>
              <a:t>2</a:t>
            </a:r>
            <a:r>
              <a:rPr lang="uk-UA" dirty="0">
                <a:solidFill>
                  <a:srgbClr val="0000FF"/>
                </a:solidFill>
              </a:rPr>
              <a:t>, приблизно 70% — на території Білорусі, Росії і України. Радіоактивні речовини поширювалися у вигляді аерозолів, які поступово осідали на поверхню землі</a:t>
            </a:r>
            <a:r>
              <a:rPr lang="uk-UA" dirty="0" smtClean="0">
                <a:solidFill>
                  <a:srgbClr val="0000FF"/>
                </a:solidFill>
              </a:rPr>
              <a:t>. Іноді кажуть, що Чорнобиль видихнув 10 Хіросім.</a:t>
            </a:r>
            <a:endParaRPr lang="ru-RU" dirty="0">
              <a:solidFill>
                <a:srgbClr val="0000FF"/>
              </a:solidFill>
            </a:endParaRPr>
          </a:p>
          <a:p>
            <a:endParaRPr lang="ru-RU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03143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6632"/>
            <a:ext cx="8229600" cy="6192728"/>
          </a:xfrm>
        </p:spPr>
        <p:txBody>
          <a:bodyPr>
            <a:normAutofit lnSpcReduction="10000"/>
          </a:bodyPr>
          <a:lstStyle/>
          <a:p>
            <a:pPr marL="137160" indent="0">
              <a:buNone/>
            </a:pPr>
            <a:r>
              <a:rPr lang="uk-UA" dirty="0" smtClean="0"/>
              <a:t> </a:t>
            </a:r>
          </a:p>
          <a:p>
            <a:pPr marL="137160" indent="0">
              <a:buNone/>
            </a:pPr>
            <a:r>
              <a:rPr lang="uk-UA" dirty="0" smtClean="0"/>
              <a:t> Найбільшу небезпеку на сьогодні і в найближчі десятиліття становлять ізотопи стронцію - 90 і цезію - 137 з періодом напіврозпаду близько 30 років. Найбільші концентрації цезію  виявленні в поверхневому шарі грунту, звідки він потрапляє в рослини і гриби. Зараженню піддаються також комахи і тварини, які ними харчуються. </a:t>
            </a:r>
          </a:p>
          <a:p>
            <a:pPr marL="137160" indent="0">
              <a:buNone/>
            </a:pPr>
            <a:r>
              <a:rPr lang="uk-UA" dirty="0"/>
              <a:t> </a:t>
            </a:r>
            <a:r>
              <a:rPr lang="uk-UA" dirty="0" smtClean="0"/>
              <a:t>  Значна кількість стронцію і плутонію випала в межах 100 км від станції, а йод і </a:t>
            </a:r>
            <a:r>
              <a:rPr lang="uk-UA" dirty="0"/>
              <a:t>ц</a:t>
            </a:r>
            <a:r>
              <a:rPr lang="uk-UA" dirty="0" smtClean="0"/>
              <a:t>езій  поширилися на ширшу територію.</a:t>
            </a:r>
          </a:p>
          <a:p>
            <a:pPr marL="137160" indent="0">
              <a:buNone/>
            </a:pPr>
            <a:r>
              <a:rPr lang="uk-UA" dirty="0"/>
              <a:t> </a:t>
            </a:r>
            <a:r>
              <a:rPr lang="uk-UA" dirty="0" smtClean="0"/>
              <a:t>  Підвищений вміст цезію був виявлений у лишайниках і м</a:t>
            </a:r>
            <a:r>
              <a:rPr lang="en-US" dirty="0" smtClean="0"/>
              <a:t>’</a:t>
            </a:r>
            <a:r>
              <a:rPr lang="uk-UA" dirty="0" smtClean="0"/>
              <a:t>ясі оленів в арктичних областях Росії, Норвегії, Фінляндії і Швеції.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6820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976704"/>
          </a:xfrm>
        </p:spPr>
        <p:txBody>
          <a:bodyPr>
            <a:normAutofit fontScale="92500" lnSpcReduction="10000"/>
          </a:bodyPr>
          <a:lstStyle/>
          <a:p>
            <a:r>
              <a:rPr lang="uk-UA" dirty="0">
                <a:solidFill>
                  <a:srgbClr val="C00000"/>
                </a:solidFill>
              </a:rPr>
              <a:t>У містах основна частина небезпечних речовин накопичувалася на рівних ділянках поверхні: на лугах, дорогах, дахах. Під впливом вітру і дощів, а також в результаті діяльності людей, ступінь забруднення сильно знизився і зараз рівні радіації в більшості місць повернулися до фонових значень. У сільськогосподарських районах в перші місяці радіоактивні речовини осідали на листі рослин і на траві, тому зараженню піддавалися травоїдні тварини. Потім радіонукліди разом з дощем або опалим листям потрапили в ґрунт, і зараз вони потрапляють в сільськогосподарські рослини, в основному, через коріння. </a:t>
            </a:r>
            <a:endParaRPr lang="uk-UA" dirty="0" smtClean="0">
              <a:solidFill>
                <a:srgbClr val="C00000"/>
              </a:solidFill>
            </a:endParaRPr>
          </a:p>
          <a:p>
            <a:r>
              <a:rPr lang="uk-UA" dirty="0">
                <a:solidFill>
                  <a:srgbClr val="C00000"/>
                </a:solidFill>
              </a:rPr>
              <a:t> </a:t>
            </a:r>
            <a:r>
              <a:rPr lang="uk-UA" dirty="0" smtClean="0">
                <a:solidFill>
                  <a:srgbClr val="C00000"/>
                </a:solidFill>
              </a:rPr>
              <a:t>Забруднено 4 млн. га лісів, в тому числі 157 тис. га виведено з господарського використання. 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443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976704"/>
          </a:xfrm>
        </p:spPr>
        <p:txBody>
          <a:bodyPr>
            <a:normAutofit lnSpcReduction="10000"/>
          </a:bodyPr>
          <a:lstStyle/>
          <a:p>
            <a:r>
              <a:rPr lang="uk-UA" dirty="0"/>
              <a:t>Інертні гази розсіялися в атмосфері і не вносили вкладу до забруднення </a:t>
            </a:r>
            <a:r>
              <a:rPr lang="uk-UA" dirty="0" smtClean="0"/>
              <a:t>прилеглих </a:t>
            </a:r>
            <a:r>
              <a:rPr lang="uk-UA" dirty="0"/>
              <a:t>до станції регіонів. Забруднення було дуже нерівномірним, воно залежало від напряму вітру в перші дні після аварії. Найсильніше постраждали області, в яких в цей час пройшов дощ. Велика частина стронцію і плутонію випала в межах 100 кілометрів від станції, оскільки вони містилися </a:t>
            </a:r>
            <a:r>
              <a:rPr lang="uk-UA" dirty="0" smtClean="0"/>
              <a:t> </a:t>
            </a:r>
            <a:r>
              <a:rPr lang="uk-UA" dirty="0"/>
              <a:t>у</a:t>
            </a:r>
            <a:r>
              <a:rPr lang="uk-UA" dirty="0" smtClean="0"/>
              <a:t> </a:t>
            </a:r>
            <a:r>
              <a:rPr lang="uk-UA" dirty="0"/>
              <a:t>більших частках. Йод і цезій поширилися на ширшу територію</a:t>
            </a:r>
            <a:r>
              <a:rPr lang="uk-UA" dirty="0" smtClean="0"/>
              <a:t>. </a:t>
            </a:r>
          </a:p>
          <a:p>
            <a:r>
              <a:rPr lang="uk-UA" dirty="0" smtClean="0"/>
              <a:t>В перші дні після аварії сумарний викид радіоактивних речовин в атмосферу – 77 кг (для порівняння над Хіросімою було викинуто лише 740 г радіонуклідів, таких як цезій -137 і стронцій- 90).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45131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f_18287136[1]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1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91083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395536" y="116632"/>
            <a:ext cx="8229600" cy="6480720"/>
          </a:xfrm>
        </p:spPr>
        <p:txBody>
          <a:bodyPr>
            <a:normAutofit fontScale="92500" lnSpcReduction="10000"/>
          </a:bodyPr>
          <a:lstStyle/>
          <a:p>
            <a:endParaRPr lang="uk-UA" dirty="0" smtClean="0"/>
          </a:p>
          <a:p>
            <a:r>
              <a:rPr lang="uk-UA" dirty="0" smtClean="0"/>
              <a:t>Багато </a:t>
            </a:r>
            <a:r>
              <a:rPr lang="uk-UA" dirty="0"/>
              <a:t>місцевих жителів в перші тижні після аварії споживали продукти, забруднені радіоактивним йодом-131. Йод накопичувався в щитовидній залозі, і це призвело до великих доз опромінення на цей орган, окрім дози на все тіло, отриманої за рахунок зовнішнього випромінювання і випромінювання інших радіонуклідів, що потрапили всередину організму. Для жителів Прип'яті ці дози були менші завдяки вживанню препаратів, в складі яких є йод, в інших районах така профілактика не проводилася</a:t>
            </a:r>
            <a:r>
              <a:rPr lang="uk-UA" dirty="0" smtClean="0"/>
              <a:t>. </a:t>
            </a:r>
            <a:r>
              <a:rPr lang="uk-UA" dirty="0"/>
              <a:t>Д</a:t>
            </a:r>
            <a:r>
              <a:rPr lang="uk-UA" dirty="0" smtClean="0"/>
              <a:t>ля </a:t>
            </a:r>
            <a:r>
              <a:rPr lang="uk-UA" dirty="0"/>
              <a:t>населення сіл </a:t>
            </a:r>
            <a:r>
              <a:rPr lang="uk-UA" dirty="0" smtClean="0"/>
              <a:t>30-ти </a:t>
            </a:r>
            <a:r>
              <a:rPr lang="uk-UA" dirty="0"/>
              <a:t>кілометрової зони, які були евакуйовані пізніше, рівень внутрішнього опромінення був </a:t>
            </a:r>
            <a:r>
              <a:rPr lang="uk-UA" dirty="0" smtClean="0"/>
              <a:t>в </a:t>
            </a:r>
            <a:r>
              <a:rPr lang="uk-UA" dirty="0"/>
              <a:t>4 </a:t>
            </a:r>
            <a:r>
              <a:rPr lang="uk-UA" dirty="0" smtClean="0"/>
              <a:t>рази </a:t>
            </a:r>
            <a:r>
              <a:rPr lang="uk-UA" dirty="0"/>
              <a:t>вищий від </a:t>
            </a:r>
            <a:r>
              <a:rPr lang="uk-UA" dirty="0" smtClean="0"/>
              <a:t>зовнішнього опромінення. В Європі зафіксовано десятки тисяч випадків раку щитовидної залози та очікують в майбутньому ще 150 тис.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78371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2088232"/>
          </a:xfrm>
        </p:spPr>
        <p:txBody>
          <a:bodyPr>
            <a:noAutofit/>
          </a:bodyPr>
          <a:lstStyle/>
          <a:p>
            <a:r>
              <a:rPr lang="uk-UA" sz="2400" dirty="0" smtClean="0">
                <a:solidFill>
                  <a:srgbClr val="0000FF"/>
                </a:solidFill>
              </a:rPr>
              <a:t/>
            </a:r>
            <a:br>
              <a:rPr lang="uk-UA" sz="2400" dirty="0" smtClean="0">
                <a:solidFill>
                  <a:srgbClr val="0000FF"/>
                </a:solidFill>
              </a:rPr>
            </a:br>
            <a:r>
              <a:rPr lang="uk-UA" sz="2400" dirty="0">
                <a:solidFill>
                  <a:srgbClr val="0000FF"/>
                </a:solidFill>
              </a:rPr>
              <a:t/>
            </a:r>
            <a:br>
              <a:rPr lang="uk-UA" sz="2400" dirty="0">
                <a:solidFill>
                  <a:srgbClr val="0000FF"/>
                </a:solidFill>
              </a:rPr>
            </a:br>
            <a:r>
              <a:rPr lang="uk-UA" sz="2400" dirty="0" smtClean="0">
                <a:solidFill>
                  <a:srgbClr val="0000FF"/>
                </a:solidFill>
              </a:rPr>
              <a:t>Жителі </a:t>
            </a:r>
            <a:r>
              <a:rPr lang="uk-UA" sz="2400" dirty="0">
                <a:solidFill>
                  <a:srgbClr val="0000FF"/>
                </a:solidFill>
              </a:rPr>
              <a:t>Тернопільської області страждають від нестачі йоду, що зменшує утворення гормонів щитовидної залози. Ця проблема посилилася після аварії на ЧАЕС. Особливо страждають діти (розумова відсталість) – національна проблема.</a:t>
            </a:r>
            <a:br>
              <a:rPr lang="uk-UA" sz="2400" dirty="0">
                <a:solidFill>
                  <a:srgbClr val="0000FF"/>
                </a:solidFill>
              </a:rPr>
            </a:br>
            <a:endParaRPr lang="ru-RU" sz="2400" dirty="0">
              <a:solidFill>
                <a:srgbClr val="0000FF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899305"/>
            <a:ext cx="2328874" cy="1749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852936"/>
            <a:ext cx="18288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87624" y="5229200"/>
            <a:ext cx="7128792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>
                <a:solidFill>
                  <a:srgbClr val="FF0000"/>
                </a:solidFill>
              </a:rPr>
              <a:t>Профілактика.</a:t>
            </a:r>
            <a:r>
              <a:rPr lang="uk-UA" sz="2400" b="1" dirty="0">
                <a:solidFill>
                  <a:schemeClr val="tx2"/>
                </a:solidFill>
              </a:rPr>
              <a:t> </a:t>
            </a:r>
            <a:r>
              <a:rPr lang="uk-UA" b="1" dirty="0">
                <a:solidFill>
                  <a:srgbClr val="0000FF"/>
                </a:solidFill>
              </a:rPr>
              <a:t>Починаючи зі школи діти отримують медикаменти, які містять йод, є рекомендації  МОЗ України споживати молочні продукти та сіль збагачені йодом, вживати багато морських </a:t>
            </a:r>
            <a:r>
              <a:rPr lang="uk-UA" b="1" dirty="0" smtClean="0">
                <a:solidFill>
                  <a:srgbClr val="0000FF"/>
                </a:solidFill>
              </a:rPr>
              <a:t>продуктів, які містять йод.</a:t>
            </a:r>
            <a:endParaRPr lang="uk-UA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93719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>
                <a:solidFill>
                  <a:srgbClr val="FF33CC"/>
                </a:solidFill>
              </a:rPr>
              <a:t/>
            </a:r>
            <a:br>
              <a:rPr lang="uk-UA" dirty="0" smtClean="0">
                <a:solidFill>
                  <a:srgbClr val="FF33CC"/>
                </a:solidFill>
              </a:rPr>
            </a:br>
            <a:r>
              <a:rPr lang="uk-UA" dirty="0" smtClean="0">
                <a:solidFill>
                  <a:srgbClr val="FF33CC"/>
                </a:solidFill>
              </a:rPr>
              <a:t>Гостра </a:t>
            </a:r>
            <a:r>
              <a:rPr lang="uk-UA" dirty="0">
                <a:solidFill>
                  <a:srgbClr val="FF33CC"/>
                </a:solidFill>
              </a:rPr>
              <a:t>променева хвороба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uk-UA" dirty="0" smtClean="0"/>
              <a:t>Було </a:t>
            </a:r>
            <a:r>
              <a:rPr lang="uk-UA" dirty="0"/>
              <a:t>зареєстровано 134 випадки гострої променевої хвороби серед людей, що виконували аварійні роботи на четвертому енергоблоці. У багатьох випадках променева хвороба ускладнювалася променевими опіками шкіри, викликаними β-випромінюванням. Протягом 1986 року від променевої хвороби померло 28 </a:t>
            </a:r>
            <a:r>
              <a:rPr lang="uk-UA" dirty="0" smtClean="0"/>
              <a:t>чоловік. </a:t>
            </a:r>
            <a:r>
              <a:rPr lang="uk-UA" dirty="0"/>
              <a:t>Ще дві людини загинули під час аварії з причин, не пов'язаних з радіацією, і один помер, ймовірно, від коронарного тромбозу. Протягом 1987—2004 року померло ще 19 чоловік, проте їх смерть не обов'язково була викликана перенесеною променевою хворобою.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22347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915816" y="4941168"/>
            <a:ext cx="3678560" cy="1440160"/>
          </a:xfrm>
        </p:spPr>
        <p:txBody>
          <a:bodyPr/>
          <a:lstStyle/>
          <a:p>
            <a:pPr marL="137160" indent="0">
              <a:buNone/>
            </a:pPr>
            <a:r>
              <a:rPr lang="uk-UA" dirty="0" smtClean="0"/>
              <a:t>   </a:t>
            </a:r>
          </a:p>
          <a:p>
            <a:pPr marL="137160" indent="0">
              <a:buNone/>
            </a:pPr>
            <a:r>
              <a:rPr lang="uk-UA" dirty="0"/>
              <a:t> </a:t>
            </a:r>
            <a:r>
              <a:rPr lang="uk-UA" dirty="0" smtClean="0"/>
              <a:t>   «Чорнобиль»</a:t>
            </a:r>
          </a:p>
          <a:p>
            <a:pPr marL="137160" indent="0">
              <a:buNone/>
            </a:pPr>
            <a:r>
              <a:rPr lang="uk-UA" dirty="0" smtClean="0"/>
              <a:t>(мутації у тварин).</a:t>
            </a:r>
            <a:endParaRPr lang="ru-RU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656"/>
            <a:ext cx="3744416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F:\1131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08512" y="332656"/>
            <a:ext cx="4762500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56316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144000" cy="6624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94856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800" dirty="0" smtClean="0">
                <a:solidFill>
                  <a:srgbClr val="FF0000"/>
                </a:solidFill>
              </a:rPr>
              <a:t>Сумна статистика:</a:t>
            </a:r>
            <a:endParaRPr lang="ru-RU" sz="48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>
              <a:buNone/>
            </a:pPr>
            <a:r>
              <a:rPr lang="uk-UA" dirty="0" smtClean="0">
                <a:solidFill>
                  <a:schemeClr val="bg2">
                    <a:lumMod val="75000"/>
                  </a:schemeClr>
                </a:solidFill>
              </a:rPr>
              <a:t>Близько 2,5млн.осіб живуть на території , де радіоактивний фон у десятки разів перевищує    допустимі норми (Київська, Житомирська, Чер- нігівська, Рівненська області).</a:t>
            </a:r>
          </a:p>
          <a:p>
            <a:pPr marL="137160" indent="0">
              <a:buNone/>
            </a:pPr>
            <a:r>
              <a:rPr lang="uk-UA" dirty="0" smtClean="0">
                <a:solidFill>
                  <a:schemeClr val="bg2">
                    <a:lumMod val="75000"/>
                  </a:schemeClr>
                </a:solidFill>
              </a:rPr>
              <a:t>90 тис. чол. </a:t>
            </a:r>
            <a:r>
              <a:rPr lang="uk-UA" dirty="0">
                <a:solidFill>
                  <a:schemeClr val="bg2">
                    <a:lumMod val="75000"/>
                  </a:schemeClr>
                </a:solidFill>
              </a:rPr>
              <a:t>в</a:t>
            </a:r>
            <a:r>
              <a:rPr lang="uk-UA" dirty="0" smtClean="0">
                <a:solidFill>
                  <a:schemeClr val="bg2">
                    <a:lumMod val="75000"/>
                  </a:schemeClr>
                </a:solidFill>
              </a:rPr>
              <a:t>имушені були евакуювати з міст Прип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’</a:t>
            </a:r>
            <a:r>
              <a:rPr lang="uk-UA" dirty="0" smtClean="0">
                <a:solidFill>
                  <a:schemeClr val="bg2">
                    <a:lumMod val="75000"/>
                  </a:schemeClr>
                </a:solidFill>
              </a:rPr>
              <a:t>ять, Чорнобиль та із сіл 30- км. зони, а ще 50 тис. чол. </a:t>
            </a:r>
            <a:r>
              <a:rPr lang="uk-UA" dirty="0">
                <a:solidFill>
                  <a:schemeClr val="bg2">
                    <a:lumMod val="75000"/>
                  </a:schemeClr>
                </a:solidFill>
              </a:rPr>
              <a:t>б</a:t>
            </a:r>
            <a:r>
              <a:rPr lang="uk-UA" dirty="0" smtClean="0">
                <a:solidFill>
                  <a:schemeClr val="bg2">
                    <a:lumMod val="75000"/>
                  </a:schemeClr>
                </a:solidFill>
              </a:rPr>
              <a:t>уло відселено із забруднених територій. Сильним радіоактивним забрудненням уражено 32 райони 6- ти областей України.</a:t>
            </a:r>
          </a:p>
          <a:p>
            <a:pPr marL="137160" indent="0">
              <a:buNone/>
            </a:pPr>
            <a:endParaRPr lang="uk-UA" dirty="0">
              <a:solidFill>
                <a:schemeClr val="bg2">
                  <a:lumMod val="75000"/>
                </a:schemeClr>
              </a:solidFill>
            </a:endParaRPr>
          </a:p>
          <a:p>
            <a:pPr marL="137160" indent="0">
              <a:buNone/>
            </a:pPr>
            <a:endParaRPr lang="uk-UA" dirty="0" smtClean="0">
              <a:solidFill>
                <a:schemeClr val="bg2">
                  <a:lumMod val="75000"/>
                </a:schemeClr>
              </a:solidFill>
            </a:endParaRPr>
          </a:p>
          <a:p>
            <a:endParaRPr lang="uk-UA" dirty="0"/>
          </a:p>
          <a:p>
            <a:endParaRPr lang="uk-UA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10781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048712"/>
          </a:xfrm>
        </p:spPr>
        <p:txBody>
          <a:bodyPr>
            <a:normAutofit lnSpcReduction="10000"/>
          </a:bodyPr>
          <a:lstStyle/>
          <a:p>
            <a:pPr marL="137160" indent="0">
              <a:buNone/>
            </a:pPr>
            <a:r>
              <a:rPr lang="uk-UA" dirty="0" smtClean="0"/>
              <a:t>   </a:t>
            </a:r>
            <a:r>
              <a:rPr lang="uk-UA" dirty="0" smtClean="0">
                <a:solidFill>
                  <a:schemeClr val="bg2">
                    <a:lumMod val="75000"/>
                  </a:schemeClr>
                </a:solidFill>
              </a:rPr>
              <a:t>У водах Дніпра накопичилось багато радіоактивного бруду, а в Каховському водосховищі з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’</a:t>
            </a:r>
            <a:r>
              <a:rPr lang="uk-UA" dirty="0" smtClean="0">
                <a:solidFill>
                  <a:schemeClr val="bg2">
                    <a:lumMod val="75000"/>
                  </a:schemeClr>
                </a:solidFill>
              </a:rPr>
              <a:t>явилась риба із стронцієм, бо концентрація радіонуклідів у 10-100 разів вища, ніж до аварії. </a:t>
            </a:r>
          </a:p>
          <a:p>
            <a:pPr marL="137160" indent="0">
              <a:buNone/>
            </a:pPr>
            <a:r>
              <a:rPr lang="uk-UA" dirty="0" smtClean="0">
                <a:solidFill>
                  <a:schemeClr val="bg2">
                    <a:lumMod val="75000"/>
                  </a:schemeClr>
                </a:solidFill>
              </a:rPr>
              <a:t>У Київському водосховищі назбиралося понад 60 млн. тонн радіоактивного мулу.</a:t>
            </a:r>
          </a:p>
          <a:p>
            <a:pPr marL="137160" indent="0">
              <a:buNone/>
            </a:pPr>
            <a:r>
              <a:rPr lang="uk-UA" dirty="0" smtClean="0">
                <a:solidFill>
                  <a:schemeClr val="bg2">
                    <a:lumMod val="75000"/>
                  </a:schemeClr>
                </a:solidFill>
              </a:rPr>
              <a:t>Навколо ЧАЕС створено 1000 могильників, в яких поховано 40 млн. м³ твердих радіоактивних речовин, які вже сьогодні протікають. </a:t>
            </a:r>
          </a:p>
          <a:p>
            <a:pPr marL="137160" indent="0">
              <a:buNone/>
            </a:pPr>
            <a:r>
              <a:rPr lang="uk-UA" dirty="0" smtClean="0">
                <a:solidFill>
                  <a:schemeClr val="bg2">
                    <a:lumMod val="75000"/>
                  </a:schemeClr>
                </a:solidFill>
              </a:rPr>
              <a:t>Саркофаг над 4-м блоком стає все більше радіоактивним, конструкції його просідають, деформуються, потребує нового будівництва. Понад 15 тис. осіб живуть у зонах відчуження, не придатних для життя.</a:t>
            </a:r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9502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IMG_9621[1]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36403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uk-UA" dirty="0">
                <a:solidFill>
                  <a:srgbClr val="FFC000"/>
                </a:solidFill>
              </a:rPr>
              <a:t>Подальша доля АЕС</a:t>
            </a:r>
            <a:r>
              <a:rPr lang="ru-RU" dirty="0">
                <a:solidFill>
                  <a:srgbClr val="FFC000"/>
                </a:solidFill>
              </a:rPr>
              <a:t/>
            </a:r>
            <a:br>
              <a:rPr lang="ru-RU" dirty="0">
                <a:solidFill>
                  <a:srgbClr val="FFC000"/>
                </a:solidFill>
              </a:rPr>
            </a:b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6021288"/>
          </a:xfrm>
        </p:spPr>
        <p:txBody>
          <a:bodyPr>
            <a:normAutofit fontScale="92500" lnSpcReduction="20000"/>
          </a:bodyPr>
          <a:lstStyle/>
          <a:p>
            <a:r>
              <a:rPr lang="uk-UA" b="1" dirty="0" smtClean="0"/>
              <a:t>Після </a:t>
            </a:r>
            <a:r>
              <a:rPr lang="uk-UA" b="1" dirty="0"/>
              <a:t>аварії на четвертому енергоблоці робота електростанції була припинена через небезпечну радіаційну обстановку. Проте вже в жовтні 1986 року, після масштабних робіт з дезактивації території і споруди «саркофага», перший та другий енергоблоки були знов </a:t>
            </a:r>
            <a:r>
              <a:rPr lang="uk-UA" b="1" dirty="0" smtClean="0"/>
              <a:t>введені </a:t>
            </a:r>
            <a:r>
              <a:rPr lang="uk-UA" b="1" dirty="0"/>
              <a:t>в дію, </a:t>
            </a:r>
            <a:r>
              <a:rPr lang="uk-UA" b="1" dirty="0" smtClean="0"/>
              <a:t>а в грудні </a:t>
            </a:r>
            <a:r>
              <a:rPr lang="uk-UA" b="1" dirty="0"/>
              <a:t>1987 року відновлена робота третього</a:t>
            </a:r>
            <a:r>
              <a:rPr lang="uk-UA" b="1" dirty="0" smtClean="0"/>
              <a:t>.</a:t>
            </a:r>
          </a:p>
          <a:p>
            <a:endParaRPr lang="ru-RU" b="1" dirty="0"/>
          </a:p>
          <a:p>
            <a:r>
              <a:rPr lang="uk-UA" b="1" dirty="0"/>
              <a:t>У 1991 році на другому енергоблоці спалахнула пожежа, і в жовтні цього ж року реактор був повністю виведений з експлуатації. У грудні 1995 року був підписаний меморандум про взаєморозуміння між Урядом України і урядами країн «великої сімки» і Комісією Європейського Союзу, згідно </a:t>
            </a:r>
            <a:r>
              <a:rPr lang="uk-UA" b="1" dirty="0" smtClean="0"/>
              <a:t>якого </a:t>
            </a:r>
            <a:r>
              <a:rPr lang="uk-UA" b="1" dirty="0"/>
              <a:t>почалася розробка програми повного закриття станції до 2000 року. </a:t>
            </a:r>
            <a:r>
              <a:rPr lang="uk-UA" b="1" dirty="0">
                <a:solidFill>
                  <a:srgbClr val="FF0000"/>
                </a:solidFill>
              </a:rPr>
              <a:t>15 грудня 2000 року був назавжди зупинений реактор останнього, третього, </a:t>
            </a:r>
            <a:r>
              <a:rPr lang="uk-UA" b="1" dirty="0" smtClean="0">
                <a:solidFill>
                  <a:srgbClr val="FF0000"/>
                </a:solidFill>
              </a:rPr>
              <a:t>енергоблока</a:t>
            </a:r>
            <a:r>
              <a:rPr lang="uk-UA" dirty="0" smtClean="0">
                <a:solidFill>
                  <a:srgbClr val="FF0000"/>
                </a:solidFill>
              </a:rPr>
              <a:t>!!!</a:t>
            </a:r>
            <a:endParaRPr lang="ru-RU" dirty="0">
              <a:solidFill>
                <a:srgbClr val="FF000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12474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179512" y="188640"/>
            <a:ext cx="4254624" cy="6669360"/>
          </a:xfrm>
        </p:spPr>
        <p:txBody>
          <a:bodyPr>
            <a:normAutofit fontScale="85000" lnSpcReduction="20000"/>
          </a:bodyPr>
          <a:lstStyle/>
          <a:p>
            <a:pPr marL="137160" indent="0">
              <a:buNone/>
            </a:pPr>
            <a:r>
              <a:rPr lang="uk-UA" b="1" dirty="0" smtClean="0">
                <a:solidFill>
                  <a:srgbClr val="C00000"/>
                </a:solidFill>
              </a:rPr>
              <a:t>   Саркофаг</a:t>
            </a:r>
            <a:r>
              <a:rPr lang="uk-UA" b="1" dirty="0">
                <a:solidFill>
                  <a:srgbClr val="C00000"/>
                </a:solidFill>
              </a:rPr>
              <a:t>, побудований над четвертим енергоблоком, що вибухнув, поступово руйнується. Небезпека, в разі його обвалення, в основному визначається тим, як багато радіоактивних речовин знаходиться усередині. За офіційними даними, ця цифра досягає 95% від тієї кількості, яка була на момент аварії. Якщо ця оцінка вірна, то руйнування укриття може </a:t>
            </a:r>
            <a:r>
              <a:rPr lang="uk-UA" b="1" dirty="0" smtClean="0">
                <a:solidFill>
                  <a:srgbClr val="C00000"/>
                </a:solidFill>
              </a:rPr>
              <a:t>призвести </a:t>
            </a:r>
            <a:r>
              <a:rPr lang="uk-UA" b="1" dirty="0">
                <a:solidFill>
                  <a:srgbClr val="C00000"/>
                </a:solidFill>
              </a:rPr>
              <a:t>до дуже великих викидів. У березні </a:t>
            </a:r>
            <a:r>
              <a:rPr lang="uk-UA" b="1" dirty="0" smtClean="0">
                <a:solidFill>
                  <a:srgbClr val="C00000"/>
                </a:solidFill>
              </a:rPr>
              <a:t>2004р. </a:t>
            </a:r>
            <a:r>
              <a:rPr lang="uk-UA" b="1" dirty="0">
                <a:solidFill>
                  <a:srgbClr val="C00000"/>
                </a:solidFill>
              </a:rPr>
              <a:t>Європейський банк реконструкції та розвитку оголосив тендер на проектування, будівництво і введення в експлуатацію нового саркофага для ЧАЕС</a:t>
            </a:r>
            <a:r>
              <a:rPr lang="uk-UA" b="1" dirty="0" smtClean="0">
                <a:solidFill>
                  <a:srgbClr val="C00000"/>
                </a:solidFill>
              </a:rPr>
              <a:t>.</a:t>
            </a:r>
            <a:r>
              <a:rPr lang="uk-UA" b="1" dirty="0">
                <a:solidFill>
                  <a:srgbClr val="C00000"/>
                </a:solidFill>
              </a:rPr>
              <a:t> Планується збудувати так звану «Арку», яка накриє сучасний об'єкт «Укриття</a:t>
            </a:r>
            <a:r>
              <a:rPr lang="uk-UA" b="1" dirty="0" smtClean="0">
                <a:solidFill>
                  <a:srgbClr val="C00000"/>
                </a:solidFill>
              </a:rPr>
              <a:t>»</a:t>
            </a:r>
            <a:r>
              <a:rPr lang="uk-UA" b="1" baseline="30000" dirty="0" smtClean="0">
                <a:solidFill>
                  <a:srgbClr val="C00000"/>
                </a:solidFill>
              </a:rPr>
              <a:t>.</a:t>
            </a:r>
            <a:endParaRPr lang="ru-RU" b="1" dirty="0">
              <a:solidFill>
                <a:srgbClr val="C00000"/>
              </a:solidFill>
            </a:endParaRPr>
          </a:p>
          <a:p>
            <a:pPr marL="137160" indent="0">
              <a:buNone/>
            </a:pPr>
            <a:endParaRPr lang="ru-RU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04131" y="188640"/>
            <a:ext cx="3816424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898369" y="5517232"/>
            <a:ext cx="38884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/>
              <a:t>ЧАЕС у 2003 році </a:t>
            </a:r>
            <a:r>
              <a:rPr lang="uk-UA" b="1" dirty="0" smtClean="0"/>
              <a:t> із саркофагом.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1089029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467544" y="404664"/>
            <a:ext cx="8424936" cy="5904656"/>
          </a:xfrm>
        </p:spPr>
        <p:txBody>
          <a:bodyPr>
            <a:normAutofit lnSpcReduction="10000"/>
          </a:bodyPr>
          <a:lstStyle/>
          <a:p>
            <a:pPr algn="l"/>
            <a:endParaRPr lang="uk-UA" i="1" dirty="0" smtClean="0"/>
          </a:p>
          <a:p>
            <a:pPr algn="l"/>
            <a:r>
              <a:rPr lang="uk-UA" i="1" dirty="0"/>
              <a:t> </a:t>
            </a:r>
            <a:r>
              <a:rPr lang="uk-UA" i="1" dirty="0" smtClean="0"/>
              <a:t> Планується створити на базі атомної станції низку</a:t>
            </a:r>
          </a:p>
          <a:p>
            <a:pPr algn="l"/>
            <a:r>
              <a:rPr lang="uk-UA" i="1" dirty="0" smtClean="0"/>
              <a:t>підприємств. Два проекти вже розробляються, а</a:t>
            </a:r>
          </a:p>
          <a:p>
            <a:pPr algn="l"/>
            <a:r>
              <a:rPr lang="uk-UA" i="1" dirty="0"/>
              <a:t> </a:t>
            </a:r>
            <a:r>
              <a:rPr lang="uk-UA" i="1" dirty="0" smtClean="0"/>
              <a:t> саме:</a:t>
            </a:r>
          </a:p>
          <a:p>
            <a:pPr algn="l"/>
            <a:r>
              <a:rPr lang="uk-UA" dirty="0" smtClean="0"/>
              <a:t>- виготовлятимуть водозахисні покриття для кабельних ліній  електропередач;</a:t>
            </a:r>
          </a:p>
          <a:p>
            <a:pPr algn="l"/>
            <a:r>
              <a:rPr lang="uk-UA" dirty="0" smtClean="0"/>
              <a:t>- спільно з німцями буде налагоджено випуск акумуляторних батарей;</a:t>
            </a:r>
          </a:p>
          <a:p>
            <a:pPr algn="l"/>
            <a:r>
              <a:rPr lang="uk-UA" dirty="0" smtClean="0"/>
              <a:t>- є ідея створити у Славутичі Міжнародний екологічний університет.                                                                     </a:t>
            </a:r>
          </a:p>
          <a:p>
            <a:pPr algn="l"/>
            <a:r>
              <a:rPr lang="uk-UA" dirty="0" smtClean="0"/>
              <a:t>  </a:t>
            </a:r>
            <a:r>
              <a:rPr lang="uk-UA" i="1" dirty="0" smtClean="0"/>
              <a:t>26 квітня 2012 року починається будівництво 3 саркофагу, яке має завершитись за 3 роки. 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xmlns="" val="1092489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7504" y="188640"/>
            <a:ext cx="4388296" cy="6552728"/>
          </a:xfrm>
        </p:spPr>
        <p:txBody>
          <a:bodyPr>
            <a:normAutofit fontScale="85000" lnSpcReduction="10000"/>
          </a:bodyPr>
          <a:lstStyle/>
          <a:p>
            <a:pPr marL="137160" indent="0">
              <a:buNone/>
            </a:pPr>
            <a:r>
              <a:rPr lang="uk-UA" b="1" u="sng" dirty="0">
                <a:solidFill>
                  <a:srgbClr val="FF0000"/>
                </a:solidFill>
              </a:rPr>
              <a:t>Закон </a:t>
            </a:r>
            <a:r>
              <a:rPr lang="uk-UA" b="1" u="sng" dirty="0" smtClean="0">
                <a:solidFill>
                  <a:srgbClr val="FF0000"/>
                </a:solidFill>
              </a:rPr>
              <a:t>України</a:t>
            </a:r>
            <a:r>
              <a:rPr lang="uk-UA" b="1" i="1" u="sng" dirty="0" smtClean="0">
                <a:solidFill>
                  <a:srgbClr val="FF0000"/>
                </a:solidFill>
              </a:rPr>
              <a:t> </a:t>
            </a:r>
            <a:r>
              <a:rPr lang="uk-UA" i="1" dirty="0" smtClean="0"/>
              <a:t>«</a:t>
            </a:r>
            <a:r>
              <a:rPr lang="uk-UA" sz="2800" i="1" dirty="0" smtClean="0"/>
              <a:t>Про </a:t>
            </a:r>
            <a:r>
              <a:rPr lang="uk-UA" sz="2800" i="1" dirty="0"/>
              <a:t>статус і соціальний захист громадян,</a:t>
            </a:r>
            <a:br>
              <a:rPr lang="uk-UA" sz="2800" i="1" dirty="0"/>
            </a:br>
            <a:r>
              <a:rPr lang="uk-UA" sz="2800" i="1" dirty="0"/>
              <a:t>що постраждали внаслідок Чорнобильської  </a:t>
            </a:r>
            <a:r>
              <a:rPr lang="uk-UA" sz="2800" i="1" dirty="0" smtClean="0"/>
              <a:t>катастрофи» </a:t>
            </a:r>
            <a:r>
              <a:rPr lang="uk-UA" sz="2800" dirty="0" smtClean="0"/>
              <a:t>визначив </a:t>
            </a:r>
            <a:r>
              <a:rPr lang="uk-UA" sz="2800" dirty="0"/>
              <a:t>такі категорії зон радіоактивного забруднення території:</a:t>
            </a:r>
            <a:br>
              <a:rPr lang="uk-UA" sz="2800" dirty="0"/>
            </a:br>
            <a:r>
              <a:rPr lang="uk-UA" sz="2800" u="sng" dirty="0">
                <a:solidFill>
                  <a:schemeClr val="tx2">
                    <a:lumMod val="25000"/>
                  </a:schemeClr>
                </a:solidFill>
              </a:rPr>
              <a:t> І </a:t>
            </a:r>
            <a:r>
              <a:rPr lang="uk-UA" sz="2800" u="sng" dirty="0" smtClean="0">
                <a:solidFill>
                  <a:schemeClr val="tx2">
                    <a:lumMod val="25000"/>
                  </a:schemeClr>
                </a:solidFill>
              </a:rPr>
              <a:t>категорія -</a:t>
            </a:r>
            <a:r>
              <a:rPr lang="uk-UA" sz="2800" dirty="0" smtClean="0"/>
              <a:t>  </a:t>
            </a:r>
            <a:r>
              <a:rPr lang="uk-UA" sz="2800" dirty="0"/>
              <a:t>зона відчуження( 30- кілометрова зона), звідки населення евакуйоване в 1986році ;</a:t>
            </a:r>
            <a:br>
              <a:rPr lang="uk-UA" sz="2800" dirty="0"/>
            </a:br>
            <a:r>
              <a:rPr lang="uk-UA" sz="2800" u="sng" dirty="0">
                <a:solidFill>
                  <a:schemeClr val="tx2">
                    <a:lumMod val="25000"/>
                  </a:schemeClr>
                </a:solidFill>
              </a:rPr>
              <a:t>ІІ категорія – </a:t>
            </a:r>
            <a:r>
              <a:rPr lang="uk-UA" sz="2800" dirty="0"/>
              <a:t>зона обов</a:t>
            </a:r>
            <a:r>
              <a:rPr lang="en-US" sz="2800" dirty="0"/>
              <a:t>’</a:t>
            </a:r>
            <a:r>
              <a:rPr lang="uk-UA" sz="2800" dirty="0"/>
              <a:t>язкового відселення;</a:t>
            </a:r>
            <a:br>
              <a:rPr lang="uk-UA" sz="2800" dirty="0"/>
            </a:br>
            <a:r>
              <a:rPr lang="uk-UA" sz="2800" u="sng" dirty="0">
                <a:solidFill>
                  <a:schemeClr val="tx2">
                    <a:lumMod val="25000"/>
                  </a:schemeClr>
                </a:solidFill>
              </a:rPr>
              <a:t>ІІІ категорія – </a:t>
            </a:r>
            <a:r>
              <a:rPr lang="uk-UA" sz="2800" dirty="0"/>
              <a:t>зона гарантованого добровільного відселення;</a:t>
            </a:r>
            <a:br>
              <a:rPr lang="uk-UA" sz="2800" dirty="0"/>
            </a:br>
            <a:r>
              <a:rPr lang="uk-UA" sz="2800" u="sng" dirty="0">
                <a:solidFill>
                  <a:schemeClr val="tx2">
                    <a:lumMod val="25000"/>
                  </a:schemeClr>
                </a:solidFill>
              </a:rPr>
              <a:t>І</a:t>
            </a:r>
            <a:r>
              <a:rPr lang="en-US" sz="2800" u="sng" dirty="0">
                <a:solidFill>
                  <a:schemeClr val="tx2">
                    <a:lumMod val="25000"/>
                  </a:schemeClr>
                </a:solidFill>
              </a:rPr>
              <a:t>V</a:t>
            </a:r>
            <a:r>
              <a:rPr lang="uk-UA" sz="2800" u="sng" dirty="0">
                <a:solidFill>
                  <a:schemeClr val="tx2">
                    <a:lumMod val="25000"/>
                  </a:schemeClr>
                </a:solidFill>
              </a:rPr>
              <a:t> категорія – </a:t>
            </a:r>
            <a:r>
              <a:rPr lang="uk-UA" sz="2800" dirty="0"/>
              <a:t>зона посиленого радіоекологічного контролю </a:t>
            </a:r>
            <a:r>
              <a:rPr lang="uk-UA" sz="2800" dirty="0" smtClean="0"/>
              <a:t>території.</a:t>
            </a:r>
            <a:endParaRPr lang="ru-RU" dirty="0"/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16632"/>
            <a:ext cx="4038600" cy="6408712"/>
          </a:xfrm>
        </p:spPr>
        <p:txBody>
          <a:bodyPr>
            <a:normAutofit fontScale="85000" lnSpcReduction="10000"/>
          </a:bodyPr>
          <a:lstStyle/>
          <a:p>
            <a:pPr marL="137160" indent="0">
              <a:buNone/>
            </a:pPr>
            <a:r>
              <a:rPr lang="uk-UA" dirty="0" smtClean="0"/>
              <a:t> </a:t>
            </a:r>
          </a:p>
          <a:p>
            <a:pPr marL="137160" indent="0">
              <a:buNone/>
            </a:pPr>
            <a:r>
              <a:rPr lang="en-US" dirty="0" smtClean="0"/>
              <a:t>   </a:t>
            </a:r>
            <a:r>
              <a:rPr lang="uk-UA" dirty="0" smtClean="0">
                <a:solidFill>
                  <a:srgbClr val="FF6600"/>
                </a:solidFill>
              </a:rPr>
              <a:t>Залежно від типу та тривалості опромінення виділяють такі групи населення:</a:t>
            </a:r>
          </a:p>
          <a:p>
            <a:pPr marL="137160" indent="0">
              <a:buNone/>
            </a:pPr>
            <a:r>
              <a:rPr lang="uk-UA" i="1" dirty="0" smtClean="0">
                <a:solidFill>
                  <a:srgbClr val="FF6600"/>
                </a:solidFill>
              </a:rPr>
              <a:t>-ліквідатори наслідків аварії на ЧАЕС;</a:t>
            </a:r>
          </a:p>
          <a:p>
            <a:pPr marL="137160" indent="0">
              <a:buNone/>
            </a:pPr>
            <a:endParaRPr lang="uk-UA" i="1" dirty="0" smtClean="0">
              <a:solidFill>
                <a:srgbClr val="FF6600"/>
              </a:solidFill>
            </a:endParaRPr>
          </a:p>
          <a:p>
            <a:pPr marL="137160" indent="0">
              <a:buNone/>
            </a:pPr>
            <a:r>
              <a:rPr lang="uk-UA" i="1" dirty="0" smtClean="0">
                <a:solidFill>
                  <a:srgbClr val="FF6600"/>
                </a:solidFill>
              </a:rPr>
              <a:t>-жителі, евакуйовані з міста Прип</a:t>
            </a:r>
            <a:r>
              <a:rPr lang="en-US" i="1" dirty="0" smtClean="0">
                <a:solidFill>
                  <a:srgbClr val="FF6600"/>
                </a:solidFill>
              </a:rPr>
              <a:t>’</a:t>
            </a:r>
            <a:r>
              <a:rPr lang="uk-UA" i="1" dirty="0" smtClean="0">
                <a:solidFill>
                  <a:srgbClr val="FF6600"/>
                </a:solidFill>
              </a:rPr>
              <a:t>ять та зони відчуження;</a:t>
            </a:r>
          </a:p>
          <a:p>
            <a:pPr marL="137160" indent="0">
              <a:buNone/>
            </a:pPr>
            <a:endParaRPr lang="uk-UA" i="1" dirty="0" smtClean="0">
              <a:solidFill>
                <a:srgbClr val="FF6600"/>
              </a:solidFill>
            </a:endParaRPr>
          </a:p>
          <a:p>
            <a:pPr marL="137160" indent="0">
              <a:buNone/>
            </a:pPr>
            <a:r>
              <a:rPr lang="uk-UA" i="1" dirty="0" smtClean="0">
                <a:solidFill>
                  <a:srgbClr val="FF6600"/>
                </a:solidFill>
              </a:rPr>
              <a:t>-діти 1986-1988 років народження з опроміненою </a:t>
            </a:r>
          </a:p>
          <a:p>
            <a:pPr marL="137160" indent="0">
              <a:buNone/>
            </a:pPr>
            <a:r>
              <a:rPr lang="uk-UA" i="1" dirty="0">
                <a:solidFill>
                  <a:srgbClr val="FF6600"/>
                </a:solidFill>
              </a:rPr>
              <a:t>щ</a:t>
            </a:r>
            <a:r>
              <a:rPr lang="uk-UA" i="1" dirty="0" smtClean="0">
                <a:solidFill>
                  <a:srgbClr val="FF6600"/>
                </a:solidFill>
              </a:rPr>
              <a:t>итовидною залозою;</a:t>
            </a:r>
          </a:p>
          <a:p>
            <a:pPr marL="137160" indent="0">
              <a:buNone/>
            </a:pPr>
            <a:endParaRPr lang="uk-UA" i="1" dirty="0" smtClean="0">
              <a:solidFill>
                <a:srgbClr val="FF6600"/>
              </a:solidFill>
            </a:endParaRPr>
          </a:p>
          <a:p>
            <a:pPr marL="137160" indent="0">
              <a:buNone/>
            </a:pPr>
            <a:r>
              <a:rPr lang="uk-UA" i="1" dirty="0" smtClean="0">
                <a:solidFill>
                  <a:srgbClr val="FF6600"/>
                </a:solidFill>
              </a:rPr>
              <a:t>-жителі радіоактивно забруднених територій.</a:t>
            </a:r>
            <a:endParaRPr lang="ru-RU" i="1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77732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6" name="Picture 2" descr="F:\44e4a92eaeff557a0729e4d5c57f93a6[1]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94" y="0"/>
            <a:ext cx="9137306" cy="6841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59107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r>
              <a:rPr lang="uk-UA" sz="5400" dirty="0" smtClean="0">
                <a:solidFill>
                  <a:srgbClr val="FFC000"/>
                </a:solidFill>
              </a:rPr>
              <a:t>Пам</a:t>
            </a:r>
            <a:r>
              <a:rPr lang="en-US" sz="5400" dirty="0" smtClean="0">
                <a:solidFill>
                  <a:srgbClr val="FFC000"/>
                </a:solidFill>
              </a:rPr>
              <a:t>’</a:t>
            </a:r>
            <a:r>
              <a:rPr lang="uk-UA" sz="5400" dirty="0" smtClean="0">
                <a:solidFill>
                  <a:srgbClr val="FFC000"/>
                </a:solidFill>
              </a:rPr>
              <a:t>ятаймо:</a:t>
            </a:r>
            <a:endParaRPr lang="ru-RU" sz="5400" dirty="0">
              <a:solidFill>
                <a:srgbClr val="FFC00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0" y="1268760"/>
            <a:ext cx="8686800" cy="5400600"/>
          </a:xfrm>
        </p:spPr>
        <p:txBody>
          <a:bodyPr/>
          <a:lstStyle/>
          <a:p>
            <a:pPr marL="137160" indent="0">
              <a:buNone/>
            </a:pPr>
            <a:r>
              <a:rPr lang="uk-UA" dirty="0" smtClean="0"/>
              <a:t>      </a:t>
            </a:r>
            <a:r>
              <a:rPr lang="uk-UA" sz="3200" b="1" i="1" dirty="0" smtClean="0"/>
              <a:t>«Всемогутність і  безсилля людини </a:t>
            </a:r>
          </a:p>
          <a:p>
            <a:pPr marL="137160" indent="0">
              <a:buNone/>
            </a:pPr>
            <a:r>
              <a:rPr lang="uk-UA" sz="3200" b="1" i="1" dirty="0" smtClean="0"/>
              <a:t>     продемонстрував Чорнобиль. </a:t>
            </a:r>
          </a:p>
          <a:p>
            <a:pPr marL="137160" indent="0">
              <a:buNone/>
            </a:pPr>
            <a:r>
              <a:rPr lang="uk-UA" sz="3200" b="1" i="1" dirty="0" smtClean="0"/>
              <a:t>     І застеріг:  </a:t>
            </a:r>
          </a:p>
          <a:p>
            <a:pPr marL="137160" indent="0">
              <a:buNone/>
            </a:pPr>
            <a:r>
              <a:rPr lang="uk-UA" sz="3200" b="1" i="1" dirty="0" smtClean="0"/>
              <a:t>    не захоплюйся своєю </a:t>
            </a:r>
            <a:r>
              <a:rPr lang="uk-UA" sz="3200" b="1" i="1" dirty="0"/>
              <a:t> </a:t>
            </a:r>
            <a:r>
              <a:rPr lang="uk-UA" sz="3200" b="1" i="1" dirty="0" smtClean="0"/>
              <a:t>могутністю, людино, </a:t>
            </a:r>
          </a:p>
          <a:p>
            <a:pPr marL="137160" indent="0">
              <a:buNone/>
            </a:pPr>
            <a:r>
              <a:rPr lang="uk-UA" sz="3200" b="1" i="1" dirty="0" smtClean="0"/>
              <a:t>    не жартуй з нею. Бо ти і причина, ти і  </a:t>
            </a:r>
          </a:p>
          <a:p>
            <a:pPr marL="137160" indent="0">
              <a:buNone/>
            </a:pPr>
            <a:r>
              <a:rPr lang="uk-UA" sz="3200" b="1" i="1" dirty="0" smtClean="0"/>
              <a:t>    наслідок».</a:t>
            </a:r>
          </a:p>
          <a:p>
            <a:pPr marL="137160" indent="0">
              <a:buNone/>
            </a:pPr>
            <a:r>
              <a:rPr lang="uk-UA" sz="3200" b="1" i="1" dirty="0"/>
              <a:t> </a:t>
            </a:r>
            <a:r>
              <a:rPr lang="uk-UA" sz="3200" b="1" i="1" dirty="0" smtClean="0"/>
              <a:t>                                                    </a:t>
            </a:r>
            <a:r>
              <a:rPr lang="uk-UA" b="1" i="1" dirty="0" smtClean="0"/>
              <a:t>   (Г.Медведєв).</a:t>
            </a:r>
          </a:p>
          <a:p>
            <a:pPr marL="13716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26004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332656"/>
            <a:ext cx="8229600" cy="1800200"/>
          </a:xfrm>
        </p:spPr>
        <p:txBody>
          <a:bodyPr>
            <a:noAutofit/>
          </a:bodyPr>
          <a:lstStyle/>
          <a:p>
            <a:pPr marL="137160"/>
            <a:r>
              <a:rPr lang="uk-UA" sz="2400" dirty="0" smtClean="0">
                <a:solidFill>
                  <a:srgbClr val="0000FF"/>
                </a:solidFill>
              </a:rPr>
              <a:t/>
            </a:r>
            <a:br>
              <a:rPr lang="uk-UA" sz="2400" dirty="0" smtClean="0">
                <a:solidFill>
                  <a:srgbClr val="0000FF"/>
                </a:solidFill>
              </a:rPr>
            </a:br>
            <a:r>
              <a:rPr lang="uk-UA" sz="2400" dirty="0" smtClean="0">
                <a:solidFill>
                  <a:srgbClr val="0000FF"/>
                </a:solidFill>
              </a:rPr>
              <a:t/>
            </a:r>
            <a:br>
              <a:rPr lang="uk-UA" sz="2400" dirty="0" smtClean="0">
                <a:solidFill>
                  <a:srgbClr val="0000FF"/>
                </a:solidFill>
              </a:rPr>
            </a:br>
            <a:r>
              <a:rPr lang="uk-UA" sz="2400" dirty="0">
                <a:solidFill>
                  <a:srgbClr val="0000FF"/>
                </a:solidFill>
              </a:rPr>
              <a:t/>
            </a:r>
            <a:br>
              <a:rPr lang="uk-UA" sz="2400" dirty="0">
                <a:solidFill>
                  <a:srgbClr val="0000FF"/>
                </a:solidFill>
              </a:rPr>
            </a:br>
            <a:r>
              <a:rPr lang="uk-UA" sz="2400" dirty="0" smtClean="0">
                <a:solidFill>
                  <a:srgbClr val="0000FF"/>
                </a:solidFill>
              </a:rPr>
              <a:t/>
            </a:r>
            <a:br>
              <a:rPr lang="uk-UA" sz="2400" dirty="0" smtClean="0">
                <a:solidFill>
                  <a:srgbClr val="0000FF"/>
                </a:solidFill>
              </a:rPr>
            </a:br>
            <a:r>
              <a:rPr lang="uk-UA" sz="2400" dirty="0">
                <a:solidFill>
                  <a:srgbClr val="0000FF"/>
                </a:solidFill>
              </a:rPr>
              <a:t/>
            </a:r>
            <a:br>
              <a:rPr lang="uk-UA" sz="2400" dirty="0">
                <a:solidFill>
                  <a:srgbClr val="0000FF"/>
                </a:solidFill>
              </a:rPr>
            </a:br>
            <a:r>
              <a:rPr lang="uk-UA" sz="2400" dirty="0">
                <a:solidFill>
                  <a:srgbClr val="0000FF"/>
                </a:solidFill>
              </a:rPr>
              <a:t/>
            </a:r>
            <a:br>
              <a:rPr lang="uk-UA" sz="2400" dirty="0">
                <a:solidFill>
                  <a:srgbClr val="0000FF"/>
                </a:solidFill>
              </a:rPr>
            </a:br>
            <a:r>
              <a:rPr lang="uk-UA" sz="2400" dirty="0" smtClean="0">
                <a:solidFill>
                  <a:srgbClr val="0000FF"/>
                </a:solidFill>
              </a:rPr>
              <a:t/>
            </a:r>
            <a:br>
              <a:rPr lang="uk-UA" sz="2400" dirty="0" smtClean="0">
                <a:solidFill>
                  <a:srgbClr val="0000FF"/>
                </a:solidFill>
              </a:rPr>
            </a:br>
            <a:r>
              <a:rPr lang="uk-UA" sz="2400" i="1" dirty="0" smtClean="0">
                <a:solidFill>
                  <a:srgbClr val="FFC000"/>
                </a:solidFill>
              </a:rPr>
              <a:t>Тож </a:t>
            </a:r>
            <a:r>
              <a:rPr lang="uk-UA" sz="2400" i="1" dirty="0">
                <a:solidFill>
                  <a:srgbClr val="FFC000"/>
                </a:solidFill>
              </a:rPr>
              <a:t>давайте будемо жити </a:t>
            </a:r>
            <a:br>
              <a:rPr lang="uk-UA" sz="2400" i="1" dirty="0">
                <a:solidFill>
                  <a:srgbClr val="FFC000"/>
                </a:solidFill>
              </a:rPr>
            </a:br>
            <a:r>
              <a:rPr lang="uk-UA" sz="2400" i="1" dirty="0">
                <a:solidFill>
                  <a:srgbClr val="FFC000"/>
                </a:solidFill>
              </a:rPr>
              <a:t>  </a:t>
            </a:r>
            <a:r>
              <a:rPr lang="uk-UA" sz="2400" i="1" dirty="0" smtClean="0">
                <a:solidFill>
                  <a:srgbClr val="FFC000"/>
                </a:solidFill>
              </a:rPr>
              <a:t>повноцінним </a:t>
            </a:r>
            <a:r>
              <a:rPr lang="uk-UA" sz="2400" i="1" dirty="0">
                <a:solidFill>
                  <a:srgbClr val="FFC000"/>
                </a:solidFill>
              </a:rPr>
              <a:t>життям з вірою,</a:t>
            </a:r>
            <a:br>
              <a:rPr lang="uk-UA" sz="2400" i="1" dirty="0">
                <a:solidFill>
                  <a:srgbClr val="FFC000"/>
                </a:solidFill>
              </a:rPr>
            </a:br>
            <a:r>
              <a:rPr lang="uk-UA" sz="2400" i="1" dirty="0">
                <a:solidFill>
                  <a:srgbClr val="FFC000"/>
                </a:solidFill>
              </a:rPr>
              <a:t>     </a:t>
            </a:r>
            <a:r>
              <a:rPr lang="uk-UA" sz="2400" i="1" dirty="0" smtClean="0">
                <a:solidFill>
                  <a:srgbClr val="FFC000"/>
                </a:solidFill>
              </a:rPr>
              <a:t>що </a:t>
            </a:r>
            <a:r>
              <a:rPr lang="uk-UA" sz="2400" i="1" dirty="0">
                <a:solidFill>
                  <a:srgbClr val="FFC000"/>
                </a:solidFill>
              </a:rPr>
              <a:t>вистоїмо під загрозливими  </a:t>
            </a:r>
            <a:r>
              <a:rPr lang="uk-UA" sz="2400" i="1" dirty="0" smtClean="0">
                <a:solidFill>
                  <a:srgbClr val="FFC000"/>
                </a:solidFill>
              </a:rPr>
              <a:t>вітрами </a:t>
            </a:r>
            <a:r>
              <a:rPr lang="uk-UA" sz="2400" i="1" dirty="0">
                <a:solidFill>
                  <a:srgbClr val="FFC000"/>
                </a:solidFill>
              </a:rPr>
              <a:t>Чорнобиля. </a:t>
            </a:r>
            <a:br>
              <a:rPr lang="uk-UA" sz="2400" i="1" dirty="0">
                <a:solidFill>
                  <a:srgbClr val="FFC000"/>
                </a:solidFill>
              </a:rPr>
            </a:br>
            <a:endParaRPr lang="ru-RU" sz="2400" i="1" dirty="0">
              <a:solidFill>
                <a:srgbClr val="FFC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137160" indent="0" algn="ctr">
              <a:buNone/>
            </a:pPr>
            <a:r>
              <a:rPr lang="uk-UA" dirty="0" smtClean="0"/>
              <a:t>       </a:t>
            </a:r>
            <a:endParaRPr lang="uk-UA" sz="32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marL="137160" indent="0">
              <a:buNone/>
            </a:pPr>
            <a:endParaRPr lang="uk-UA" sz="2400" b="1" dirty="0" smtClean="0">
              <a:solidFill>
                <a:srgbClr val="FF0000"/>
              </a:solidFill>
            </a:endParaRPr>
          </a:p>
          <a:p>
            <a:pPr marL="137160" indent="0">
              <a:buNone/>
            </a:pPr>
            <a:r>
              <a:rPr lang="uk-UA" sz="3600" b="1" i="1" dirty="0"/>
              <a:t> </a:t>
            </a:r>
            <a:r>
              <a:rPr lang="uk-UA" sz="3600" b="1" i="1" dirty="0" smtClean="0"/>
              <a:t>  </a:t>
            </a:r>
            <a:endParaRPr lang="ru-RU" sz="3600" b="1" i="1" dirty="0"/>
          </a:p>
        </p:txBody>
      </p:sp>
      <p:pic>
        <p:nvPicPr>
          <p:cNvPr id="1026" name="Picture 2" descr="F:\см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44824"/>
            <a:ext cx="8064896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04131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>
                <a:solidFill>
                  <a:srgbClr val="0000FF"/>
                </a:solidFill>
                <a:effectLst/>
              </a:rPr>
              <a:t>Вигляд Чорнобильської АЕС </a:t>
            </a:r>
            <a:r>
              <a:rPr lang="uk-UA" dirty="0">
                <a:solidFill>
                  <a:srgbClr val="0000FF"/>
                </a:solidFill>
                <a:effectLst/>
              </a:rPr>
              <a:t>зі станції «Мир»</a:t>
            </a:r>
            <a:endParaRPr lang="ru-RU" dirty="0">
              <a:solidFill>
                <a:srgbClr val="0000FF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23528" y="1916832"/>
            <a:ext cx="3923928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283968" y="1600200"/>
            <a:ext cx="4402832" cy="4525963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endParaRPr lang="uk-UA" sz="2400" dirty="0" smtClean="0"/>
          </a:p>
          <a:p>
            <a:pPr marL="137160" indent="0">
              <a:buNone/>
            </a:pPr>
            <a:r>
              <a:rPr lang="uk-UA" sz="2400" b="1" i="1" dirty="0" smtClean="0"/>
              <a:t>Чорним болем – в серці України,</a:t>
            </a:r>
          </a:p>
          <a:p>
            <a:pPr marL="137160" indent="0">
              <a:buNone/>
            </a:pPr>
            <a:r>
              <a:rPr lang="uk-UA" sz="2400" b="1" i="1" dirty="0"/>
              <a:t>в</a:t>
            </a:r>
            <a:r>
              <a:rPr lang="uk-UA" sz="2400" b="1" i="1" dirty="0" smtClean="0"/>
              <a:t>ітром полиновим понад світом,</a:t>
            </a:r>
          </a:p>
          <a:p>
            <a:pPr marL="137160" indent="0">
              <a:buNone/>
            </a:pPr>
            <a:r>
              <a:rPr lang="uk-UA" sz="2400" b="1" i="1" dirty="0" smtClean="0"/>
              <a:t>цезій, стронцій – непомітно гинем…</a:t>
            </a:r>
          </a:p>
          <a:p>
            <a:pPr marL="137160" indent="0">
              <a:buNone/>
            </a:pPr>
            <a:r>
              <a:rPr lang="uk-UA" sz="2400" b="1" i="1" dirty="0" smtClean="0"/>
              <a:t>Альфа, бета. І собою світим.</a:t>
            </a:r>
          </a:p>
          <a:p>
            <a:pPr marL="137160" indent="0">
              <a:buNone/>
            </a:pPr>
            <a:r>
              <a:rPr lang="uk-UA" sz="2000" b="1" dirty="0" smtClean="0"/>
              <a:t> 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xmlns="" val="1527488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264696"/>
          </a:xfrm>
        </p:spPr>
        <p:txBody>
          <a:bodyPr>
            <a:normAutofit/>
          </a:bodyPr>
          <a:lstStyle/>
          <a:p>
            <a:pPr marL="137160" indent="0" algn="ctr">
              <a:buNone/>
            </a:pPr>
            <a:endParaRPr lang="uk-UA" b="1" i="1" dirty="0" smtClean="0"/>
          </a:p>
          <a:p>
            <a:pPr marL="137160" indent="0" algn="ctr">
              <a:buNone/>
            </a:pPr>
            <a:endParaRPr lang="uk-UA" b="1" i="1" dirty="0" smtClean="0"/>
          </a:p>
          <a:p>
            <a:pPr marL="137160" indent="0" algn="ctr">
              <a:buNone/>
            </a:pPr>
            <a:r>
              <a:rPr lang="uk-UA" b="1" i="1" dirty="0" smtClean="0"/>
              <a:t> </a:t>
            </a:r>
            <a:r>
              <a:rPr lang="uk-UA" sz="4000" b="1" i="1" dirty="0" smtClean="0"/>
              <a:t>Хай стане мир міцнішим у стократ,</a:t>
            </a:r>
          </a:p>
          <a:p>
            <a:pPr marL="137160" indent="0" algn="ctr">
              <a:buNone/>
            </a:pPr>
            <a:r>
              <a:rPr lang="uk-UA" sz="4000" b="1" i="1" dirty="0" smtClean="0"/>
              <a:t>  Хай над землею чисте небо буде.</a:t>
            </a:r>
          </a:p>
          <a:p>
            <a:pPr marL="137160" indent="0" algn="ctr">
              <a:buNone/>
            </a:pPr>
            <a:r>
              <a:rPr lang="uk-UA" sz="4000" b="1" i="1" dirty="0" smtClean="0"/>
              <a:t>  Чорнобиль – попередження, набат,</a:t>
            </a:r>
          </a:p>
          <a:p>
            <a:pPr marL="137160" indent="0" algn="ctr">
              <a:buNone/>
            </a:pPr>
            <a:r>
              <a:rPr lang="uk-UA" sz="4000" b="1" i="1" dirty="0" smtClean="0"/>
              <a:t>  Його уроків людство не забуде…</a:t>
            </a:r>
            <a:endParaRPr lang="ru-RU" sz="4000" b="1" i="1" dirty="0" smtClean="0"/>
          </a:p>
          <a:p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xmlns="" val="348865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91680" y="0"/>
            <a:ext cx="7128792" cy="6858000"/>
          </a:xfrm>
        </p:spPr>
        <p:txBody>
          <a:bodyPr>
            <a:normAutofit lnSpcReduction="10000"/>
          </a:bodyPr>
          <a:lstStyle/>
          <a:p>
            <a:endParaRPr lang="uk-UA" dirty="0" smtClean="0"/>
          </a:p>
          <a:p>
            <a:pPr marL="137160" indent="0">
              <a:buNone/>
            </a:pPr>
            <a:r>
              <a:rPr lang="uk-UA" sz="3200" b="1" i="1" dirty="0" smtClean="0">
                <a:solidFill>
                  <a:srgbClr val="FF0000"/>
                </a:solidFill>
              </a:rPr>
              <a:t>Ростіть в добрі, ростіть щасливі,</a:t>
            </a:r>
          </a:p>
          <a:p>
            <a:pPr marL="137160" indent="0">
              <a:buNone/>
            </a:pPr>
            <a:endParaRPr lang="uk-UA" sz="3200" b="1" i="1" dirty="0" smtClean="0">
              <a:solidFill>
                <a:srgbClr val="FF0000"/>
              </a:solidFill>
            </a:endParaRPr>
          </a:p>
          <a:p>
            <a:pPr marL="137160" indent="0">
              <a:buNone/>
            </a:pPr>
            <a:r>
              <a:rPr lang="uk-UA" sz="3200" b="1" i="1" dirty="0" smtClean="0">
                <a:solidFill>
                  <a:srgbClr val="FF0000"/>
                </a:solidFill>
              </a:rPr>
              <a:t>Дівчатка будуть хай вродливі,</a:t>
            </a:r>
          </a:p>
          <a:p>
            <a:pPr marL="137160" indent="0">
              <a:buNone/>
            </a:pPr>
            <a:r>
              <a:rPr lang="uk-UA" sz="3200" b="1" i="1" dirty="0" smtClean="0">
                <a:solidFill>
                  <a:srgbClr val="FF0000"/>
                </a:solidFill>
              </a:rPr>
              <a:t> </a:t>
            </a:r>
          </a:p>
          <a:p>
            <a:pPr marL="137160" indent="0">
              <a:buNone/>
            </a:pPr>
            <a:r>
              <a:rPr lang="uk-UA" sz="3200" b="1" i="1" dirty="0" smtClean="0">
                <a:solidFill>
                  <a:srgbClr val="FF0000"/>
                </a:solidFill>
              </a:rPr>
              <a:t>А хлопці – сильні і могутні. </a:t>
            </a:r>
          </a:p>
          <a:p>
            <a:pPr marL="137160" indent="0">
              <a:buNone/>
            </a:pPr>
            <a:endParaRPr lang="uk-UA" sz="3200" b="1" i="1" dirty="0" smtClean="0">
              <a:solidFill>
                <a:srgbClr val="FF0000"/>
              </a:solidFill>
            </a:endParaRPr>
          </a:p>
          <a:p>
            <a:pPr marL="137160" indent="0">
              <a:buNone/>
            </a:pPr>
            <a:r>
              <a:rPr lang="uk-UA" sz="3200" b="1" i="1" dirty="0" smtClean="0">
                <a:solidFill>
                  <a:srgbClr val="FF0000"/>
                </a:solidFill>
              </a:rPr>
              <a:t>А ті чорнобильські події незабутні</a:t>
            </a:r>
          </a:p>
          <a:p>
            <a:pPr marL="137160" indent="0">
              <a:buNone/>
            </a:pPr>
            <a:endParaRPr lang="uk-UA" sz="3200" b="1" i="1" dirty="0" smtClean="0">
              <a:solidFill>
                <a:srgbClr val="FF0000"/>
              </a:solidFill>
            </a:endParaRPr>
          </a:p>
          <a:p>
            <a:pPr marL="137160" indent="0">
              <a:buNone/>
            </a:pPr>
            <a:r>
              <a:rPr lang="uk-UA" sz="3200" b="1" i="1" dirty="0" smtClean="0">
                <a:solidFill>
                  <a:srgbClr val="FF0000"/>
                </a:solidFill>
              </a:rPr>
              <a:t>Хай не тривожать більше нас!</a:t>
            </a:r>
          </a:p>
          <a:p>
            <a:pPr marL="137160" indent="0">
              <a:buNone/>
            </a:pPr>
            <a:endParaRPr lang="uk-UA" sz="3200" b="1" i="1" dirty="0" smtClean="0">
              <a:solidFill>
                <a:srgbClr val="FF0000"/>
              </a:solidFill>
            </a:endParaRPr>
          </a:p>
          <a:p>
            <a:pPr marL="137160" indent="0">
              <a:buNone/>
            </a:pPr>
            <a:r>
              <a:rPr lang="uk-UA" sz="3200" b="1" i="1" dirty="0" smtClean="0">
                <a:solidFill>
                  <a:srgbClr val="FF0000"/>
                </a:solidFill>
              </a:rPr>
              <a:t>Хай кане зло в безодню, в час!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1679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832688"/>
          </a:xfrm>
        </p:spPr>
        <p:txBody>
          <a:bodyPr/>
          <a:lstStyle/>
          <a:p>
            <a:pPr marL="137160" indent="0">
              <a:buNone/>
            </a:pPr>
            <a:r>
              <a:rPr lang="uk-UA" dirty="0" smtClean="0"/>
              <a:t>          </a:t>
            </a:r>
          </a:p>
          <a:p>
            <a:pPr marL="137160" indent="0">
              <a:buNone/>
            </a:pPr>
            <a:r>
              <a:rPr lang="uk-UA" b="1" dirty="0"/>
              <a:t> </a:t>
            </a:r>
            <a:r>
              <a:rPr lang="uk-UA" b="1" dirty="0" smtClean="0"/>
              <a:t>             </a:t>
            </a:r>
            <a:r>
              <a:rPr lang="uk-UA" b="1" i="1" dirty="0" smtClean="0"/>
              <a:t>Чорний птах махнув крилом над містом,</a:t>
            </a:r>
          </a:p>
          <a:p>
            <a:pPr marL="137160" indent="0">
              <a:buNone/>
            </a:pPr>
            <a:r>
              <a:rPr lang="uk-UA" b="1" i="1" dirty="0" smtClean="0"/>
              <a:t>               Він не зважив на його красу.</a:t>
            </a:r>
          </a:p>
          <a:p>
            <a:pPr marL="137160" indent="0">
              <a:buNone/>
            </a:pPr>
            <a:r>
              <a:rPr lang="uk-UA" b="1" i="1" dirty="0"/>
              <a:t> </a:t>
            </a:r>
            <a:r>
              <a:rPr lang="uk-UA" b="1" i="1" dirty="0" smtClean="0"/>
              <a:t>              Місто було людяним і чистим,</a:t>
            </a:r>
          </a:p>
          <a:p>
            <a:pPr marL="137160" indent="0">
              <a:buNone/>
            </a:pPr>
            <a:r>
              <a:rPr lang="uk-UA" b="1" i="1" dirty="0"/>
              <a:t> </a:t>
            </a:r>
            <a:r>
              <a:rPr lang="uk-UA" b="1" i="1" dirty="0" smtClean="0"/>
              <a:t>              Він сказав: « Це місто я знесу!»</a:t>
            </a:r>
          </a:p>
          <a:p>
            <a:pPr marL="137160" indent="0">
              <a:buNone/>
            </a:pPr>
            <a:r>
              <a:rPr lang="uk-UA" b="1" i="1" dirty="0"/>
              <a:t> </a:t>
            </a:r>
            <a:r>
              <a:rPr lang="uk-UA" b="1" i="1" dirty="0" smtClean="0"/>
              <a:t>              Навесні це трапилось, у квітні,</a:t>
            </a:r>
          </a:p>
          <a:p>
            <a:pPr marL="137160" indent="0">
              <a:buNone/>
            </a:pPr>
            <a:r>
              <a:rPr lang="uk-UA" b="1" i="1" dirty="0"/>
              <a:t> </a:t>
            </a:r>
            <a:r>
              <a:rPr lang="uk-UA" b="1" i="1" dirty="0" smtClean="0"/>
              <a:t>              У вісімдесят шостий чорний рік.</a:t>
            </a:r>
          </a:p>
          <a:p>
            <a:pPr marL="137160" indent="0">
              <a:buNone/>
            </a:pPr>
            <a:r>
              <a:rPr lang="uk-UA" b="1" i="1" dirty="0"/>
              <a:t> </a:t>
            </a:r>
            <a:r>
              <a:rPr lang="uk-UA" b="1" i="1" dirty="0" smtClean="0"/>
              <a:t>               Горе – птах приніс смертельну звістку.</a:t>
            </a:r>
          </a:p>
          <a:p>
            <a:pPr marL="137160" indent="0">
              <a:buNone/>
            </a:pPr>
            <a:r>
              <a:rPr lang="uk-UA" b="1" i="1" dirty="0"/>
              <a:t> </a:t>
            </a:r>
            <a:r>
              <a:rPr lang="uk-UA" b="1" i="1" dirty="0" smtClean="0"/>
              <a:t>               Вибухнув реактор біля його ніг!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xmlns="" val="4096303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/>
            </a:r>
            <a:br>
              <a:rPr lang="uk-UA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2" name="Объект 11"/>
          <p:cNvSpPr>
            <a:spLocks noGrp="1"/>
          </p:cNvSpPr>
          <p:nvPr>
            <p:ph idx="1"/>
          </p:nvPr>
        </p:nvSpPr>
        <p:spPr>
          <a:xfrm>
            <a:off x="179512" y="116632"/>
            <a:ext cx="8507288" cy="6741368"/>
          </a:xfrm>
        </p:spPr>
        <p:txBody>
          <a:bodyPr>
            <a:normAutofit fontScale="77500" lnSpcReduction="20000"/>
          </a:bodyPr>
          <a:lstStyle/>
          <a:p>
            <a:pPr marL="137160" indent="0">
              <a:buNone/>
            </a:pPr>
            <a:r>
              <a:rPr lang="uk-UA" dirty="0" smtClean="0"/>
              <a:t>                                            </a:t>
            </a:r>
            <a:r>
              <a:rPr lang="uk-UA" sz="4100" b="1" dirty="0" smtClean="0">
                <a:solidFill>
                  <a:srgbClr val="FFC000"/>
                </a:solidFill>
              </a:rPr>
              <a:t>Трагедія…</a:t>
            </a:r>
          </a:p>
          <a:p>
            <a:endParaRPr lang="uk-UA" dirty="0" smtClean="0">
              <a:solidFill>
                <a:schemeClr val="tx1">
                  <a:lumMod val="95000"/>
                </a:schemeClr>
              </a:solidFill>
            </a:endParaRPr>
          </a:p>
          <a:p>
            <a:pPr marL="137160" indent="0">
              <a:buNone/>
            </a:pPr>
            <a:r>
              <a:rPr lang="uk-UA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uk-UA" dirty="0" smtClean="0">
                <a:solidFill>
                  <a:schemeClr val="tx1">
                    <a:lumMod val="95000"/>
                  </a:schemeClr>
                </a:solidFill>
              </a:rPr>
              <a:t>  </a:t>
            </a:r>
            <a:r>
              <a:rPr lang="uk-UA" b="1" dirty="0" smtClean="0">
                <a:solidFill>
                  <a:schemeClr val="bg2">
                    <a:lumMod val="75000"/>
                  </a:schemeClr>
                </a:solidFill>
              </a:rPr>
              <a:t>Приблизно </a:t>
            </a:r>
            <a:r>
              <a:rPr lang="uk-UA" b="1" dirty="0">
                <a:solidFill>
                  <a:schemeClr val="bg2">
                    <a:lumMod val="75000"/>
                  </a:schemeClr>
                </a:solidFill>
              </a:rPr>
              <a:t>о 1:23:50 26 квітня 1986 року на четвертому енергоблоці Чорнобильської АЕС стався вибух, який повністю зруйнував реактор. Будівля </a:t>
            </a:r>
            <a:r>
              <a:rPr lang="uk-UA" b="1" dirty="0" smtClean="0">
                <a:solidFill>
                  <a:schemeClr val="bg2">
                    <a:lumMod val="75000"/>
                  </a:schemeClr>
                </a:solidFill>
              </a:rPr>
              <a:t>енергоблока </a:t>
            </a:r>
            <a:r>
              <a:rPr lang="uk-UA" b="1" dirty="0">
                <a:solidFill>
                  <a:schemeClr val="bg2">
                    <a:lumMod val="75000"/>
                  </a:schemeClr>
                </a:solidFill>
              </a:rPr>
              <a:t>частково обвалилася, при цьому, </a:t>
            </a:r>
            <a:r>
              <a:rPr lang="uk-UA" b="1" dirty="0" smtClean="0">
                <a:solidFill>
                  <a:schemeClr val="bg2">
                    <a:lumMod val="75000"/>
                  </a:schemeClr>
                </a:solidFill>
              </a:rPr>
              <a:t>загинула </a:t>
            </a:r>
            <a:r>
              <a:rPr lang="uk-UA" b="1" dirty="0">
                <a:solidFill>
                  <a:schemeClr val="bg2">
                    <a:lumMod val="75000"/>
                  </a:schemeClr>
                </a:solidFill>
              </a:rPr>
              <a:t>1 людина — Валерій </a:t>
            </a:r>
            <a:r>
              <a:rPr lang="uk-UA" b="1" dirty="0" smtClean="0">
                <a:solidFill>
                  <a:schemeClr val="bg2">
                    <a:lumMod val="75000"/>
                  </a:schemeClr>
                </a:solidFill>
              </a:rPr>
              <a:t>Ходимчук. </a:t>
            </a:r>
            <a:r>
              <a:rPr lang="uk-UA" b="1" dirty="0">
                <a:solidFill>
                  <a:schemeClr val="bg2">
                    <a:lumMod val="75000"/>
                  </a:schemeClr>
                </a:solidFill>
              </a:rPr>
              <a:t>У різних приміщеннях і на даху почалася пожежа. Згодом залишки активної зони розплавилися. Суміш з розплавленого металу, піску, бетону і частинок палива розтікалася </a:t>
            </a:r>
            <a:r>
              <a:rPr lang="uk-UA" b="1" dirty="0" smtClean="0">
                <a:solidFill>
                  <a:schemeClr val="bg2">
                    <a:lumMod val="75000"/>
                  </a:schemeClr>
                </a:solidFill>
              </a:rPr>
              <a:t>під реакторами приміщення. </a:t>
            </a:r>
            <a:r>
              <a:rPr lang="uk-UA" b="1" dirty="0">
                <a:solidFill>
                  <a:schemeClr val="bg2">
                    <a:lumMod val="75000"/>
                  </a:schemeClr>
                </a:solidFill>
              </a:rPr>
              <a:t>В результаті аварії стався викид радіоактивних </a:t>
            </a:r>
            <a:r>
              <a:rPr lang="uk-UA" b="1" dirty="0" smtClean="0">
                <a:solidFill>
                  <a:schemeClr val="bg2">
                    <a:lumMod val="75000"/>
                  </a:schemeClr>
                </a:solidFill>
              </a:rPr>
              <a:t>речовин</a:t>
            </a:r>
            <a:r>
              <a:rPr lang="uk-UA" b="1" dirty="0">
                <a:solidFill>
                  <a:schemeClr val="bg2">
                    <a:lumMod val="75000"/>
                  </a:schemeClr>
                </a:solidFill>
              </a:rPr>
              <a:t>:</a:t>
            </a:r>
            <a:r>
              <a:rPr lang="uk-UA" b="1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uk-UA" b="1" dirty="0">
                <a:solidFill>
                  <a:schemeClr val="bg2">
                    <a:lumMod val="75000"/>
                  </a:schemeClr>
                </a:solidFill>
              </a:rPr>
              <a:t>ізотопів урану, плутонію, йоду-131 (період напіврозпаду 8 днів), цезію-134 (період напіврозпаду 2 роки), цезію-137 (період напіврозпаду 30 років), стронцію-90 (період напіврозпаду 29 років). Ситуація погіршувалася в зв'язку з тим, що в зруйнованому реакторі продовжувалися неконтрольовані ядерні і хімічні (від горіння запасів графіту) реакції з виділенням тепла, з виверженням з розлому протягом багатьох днів продуктів горіння радіоактивних елементів і зараження ними великих територій. Зупинити активне виверження радіоактивних речовин із зруйнованого реактора вдалося лише до кінця травня 1986 року мобілізацією ресурсів усього СРСР і ціною масового опромінення тисяч ліквідаторів.</a:t>
            </a:r>
            <a:endParaRPr lang="ru-RU" b="1" dirty="0">
              <a:solidFill>
                <a:schemeClr val="bg2">
                  <a:lumMod val="75000"/>
                </a:schemeClr>
              </a:solidFill>
            </a:endParaRPr>
          </a:p>
          <a:p>
            <a:endParaRPr lang="ru-RU" b="1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12480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218"/>
          </a:xfrm>
        </p:spPr>
        <p:txBody>
          <a:bodyPr/>
          <a:lstStyle/>
          <a:p>
            <a:r>
              <a:rPr lang="uk-UA" dirty="0" smtClean="0">
                <a:solidFill>
                  <a:srgbClr val="C00000"/>
                </a:solidFill>
              </a:rPr>
              <a:t>Таким був його вибух…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2276872"/>
            <a:ext cx="2592288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240868"/>
            <a:ext cx="2376264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88551" y="2276872"/>
            <a:ext cx="2371898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88121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90666"/>
          </a:xfrm>
        </p:spPr>
        <p:txBody>
          <a:bodyPr>
            <a:normAutofit/>
          </a:bodyPr>
          <a:lstStyle/>
          <a:p>
            <a:r>
              <a:rPr lang="uk-UA" sz="3600" dirty="0" smtClean="0">
                <a:solidFill>
                  <a:srgbClr val="0000FF"/>
                </a:solidFill>
              </a:rPr>
              <a:t>Зірвавсь реактор,</a:t>
            </a:r>
            <a:br>
              <a:rPr lang="uk-UA" sz="3600" dirty="0" smtClean="0">
                <a:solidFill>
                  <a:srgbClr val="0000FF"/>
                </a:solidFill>
              </a:rPr>
            </a:br>
            <a:r>
              <a:rPr lang="uk-UA" sz="3600" dirty="0" smtClean="0">
                <a:solidFill>
                  <a:srgbClr val="0000FF"/>
                </a:solidFill>
              </a:rPr>
              <a:t/>
            </a:r>
            <a:br>
              <a:rPr lang="uk-UA" sz="3600" dirty="0" smtClean="0">
                <a:solidFill>
                  <a:srgbClr val="0000FF"/>
                </a:solidFill>
              </a:rPr>
            </a:br>
            <a:r>
              <a:rPr lang="uk-UA" sz="3600" dirty="0" smtClean="0">
                <a:solidFill>
                  <a:srgbClr val="0000FF"/>
                </a:solidFill>
              </a:rPr>
              <a:t>На незриму мить</a:t>
            </a:r>
            <a:br>
              <a:rPr lang="uk-UA" sz="3600" dirty="0" smtClean="0">
                <a:solidFill>
                  <a:srgbClr val="0000FF"/>
                </a:solidFill>
              </a:rPr>
            </a:br>
            <a:r>
              <a:rPr lang="uk-UA" sz="3600" dirty="0" smtClean="0">
                <a:solidFill>
                  <a:srgbClr val="0000FF"/>
                </a:solidFill>
              </a:rPr>
              <a:t/>
            </a:r>
            <a:br>
              <a:rPr lang="uk-UA" sz="3600" dirty="0" smtClean="0">
                <a:solidFill>
                  <a:srgbClr val="0000FF"/>
                </a:solidFill>
              </a:rPr>
            </a:br>
            <a:r>
              <a:rPr lang="uk-UA" sz="3600" dirty="0" smtClean="0">
                <a:solidFill>
                  <a:srgbClr val="0000FF"/>
                </a:solidFill>
              </a:rPr>
              <a:t>На нашу землю вилилась отрута,</a:t>
            </a:r>
            <a:br>
              <a:rPr lang="uk-UA" sz="3600" dirty="0" smtClean="0">
                <a:solidFill>
                  <a:srgbClr val="0000FF"/>
                </a:solidFill>
              </a:rPr>
            </a:br>
            <a:r>
              <a:rPr lang="uk-UA" sz="3600" dirty="0" smtClean="0">
                <a:solidFill>
                  <a:srgbClr val="0000FF"/>
                </a:solidFill>
              </a:rPr>
              <a:t/>
            </a:r>
            <a:br>
              <a:rPr lang="uk-UA" sz="3600" dirty="0" smtClean="0">
                <a:solidFill>
                  <a:srgbClr val="0000FF"/>
                </a:solidFill>
              </a:rPr>
            </a:br>
            <a:r>
              <a:rPr lang="uk-UA" sz="3600" dirty="0" smtClean="0">
                <a:solidFill>
                  <a:srgbClr val="0000FF"/>
                </a:solidFill>
              </a:rPr>
              <a:t>Чом довелось  нам це пережить?</a:t>
            </a:r>
            <a:br>
              <a:rPr lang="uk-UA" sz="3600" dirty="0" smtClean="0">
                <a:solidFill>
                  <a:srgbClr val="0000FF"/>
                </a:solidFill>
              </a:rPr>
            </a:br>
            <a:r>
              <a:rPr lang="uk-UA" sz="3600" dirty="0" smtClean="0">
                <a:solidFill>
                  <a:srgbClr val="0000FF"/>
                </a:solidFill>
              </a:rPr>
              <a:t/>
            </a:r>
            <a:br>
              <a:rPr lang="uk-UA" sz="3600" dirty="0" smtClean="0">
                <a:solidFill>
                  <a:srgbClr val="0000FF"/>
                </a:solidFill>
              </a:rPr>
            </a:br>
            <a:r>
              <a:rPr lang="uk-UA" sz="3600" dirty="0" smtClean="0">
                <a:solidFill>
                  <a:srgbClr val="0000FF"/>
                </a:solidFill>
              </a:rPr>
              <a:t>І за які гріхи така спокута?</a:t>
            </a:r>
            <a:br>
              <a:rPr lang="uk-UA" sz="3600" dirty="0" smtClean="0">
                <a:solidFill>
                  <a:srgbClr val="0000FF"/>
                </a:solidFill>
              </a:rPr>
            </a:br>
            <a:endParaRPr lang="ru-RU" sz="36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28350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16632"/>
            <a:ext cx="3466728" cy="6624736"/>
          </a:xfrm>
        </p:spPr>
        <p:txBody>
          <a:bodyPr>
            <a:normAutofit fontScale="47500" lnSpcReduction="20000"/>
          </a:bodyPr>
          <a:lstStyle/>
          <a:p>
            <a:pPr marL="137160" indent="0">
              <a:buNone/>
            </a:pPr>
            <a:r>
              <a:rPr lang="uk-UA" b="1" dirty="0" smtClean="0"/>
              <a:t>    </a:t>
            </a:r>
          </a:p>
          <a:p>
            <a:pPr marL="137160" indent="0">
              <a:buNone/>
            </a:pPr>
            <a:r>
              <a:rPr lang="uk-UA" sz="3600" b="1" dirty="0"/>
              <a:t> </a:t>
            </a:r>
            <a:r>
              <a:rPr lang="uk-UA" sz="3600" b="1" dirty="0" smtClean="0"/>
              <a:t>              </a:t>
            </a:r>
            <a:r>
              <a:rPr lang="uk-UA" sz="5900" b="1" dirty="0" smtClean="0">
                <a:solidFill>
                  <a:srgbClr val="FF0000"/>
                </a:solidFill>
              </a:rPr>
              <a:t>Подвиг…</a:t>
            </a:r>
          </a:p>
          <a:p>
            <a:pPr marL="137160" indent="0">
              <a:buNone/>
            </a:pPr>
            <a:endParaRPr lang="uk-UA" sz="1900" dirty="0"/>
          </a:p>
          <a:p>
            <a:pPr marL="137160" indent="0">
              <a:buNone/>
            </a:pPr>
            <a:r>
              <a:rPr lang="ru-RU" sz="2400" b="1" dirty="0" smtClean="0"/>
              <a:t> </a:t>
            </a:r>
            <a:r>
              <a:rPr lang="ru-RU" sz="4200" b="1" dirty="0" smtClean="0">
                <a:solidFill>
                  <a:srgbClr val="0000FF"/>
                </a:solidFill>
              </a:rPr>
              <a:t>Вони першими прийняли удар на 4 енергоблоці :   </a:t>
            </a:r>
          </a:p>
          <a:p>
            <a:pPr marL="137160" indent="0">
              <a:buNone/>
            </a:pPr>
            <a:r>
              <a:rPr lang="ru-RU" sz="4200" b="1" dirty="0" smtClean="0">
                <a:solidFill>
                  <a:srgbClr val="0000FF"/>
                </a:solidFill>
              </a:rPr>
              <a:t>лейтенант </a:t>
            </a:r>
            <a:r>
              <a:rPr lang="ru-RU" sz="4200" b="1" dirty="0">
                <a:solidFill>
                  <a:srgbClr val="0000FF"/>
                </a:solidFill>
              </a:rPr>
              <a:t>Володимир Павлович </a:t>
            </a:r>
            <a:r>
              <a:rPr lang="ru-RU" sz="4200" b="1" dirty="0" smtClean="0">
                <a:solidFill>
                  <a:srgbClr val="0000FF"/>
                </a:solidFill>
              </a:rPr>
              <a:t>Правик</a:t>
            </a:r>
            <a:r>
              <a:rPr lang="ru-RU" sz="4200" b="1" dirty="0">
                <a:solidFill>
                  <a:srgbClr val="0000FF"/>
                </a:solidFill>
              </a:rPr>
              <a:t>;</a:t>
            </a:r>
            <a:endParaRPr lang="ru-RU" sz="4200" b="1" dirty="0" smtClean="0">
              <a:solidFill>
                <a:srgbClr val="0000FF"/>
              </a:solidFill>
            </a:endParaRPr>
          </a:p>
          <a:p>
            <a:pPr marL="137160" indent="0">
              <a:buNone/>
            </a:pPr>
            <a:r>
              <a:rPr lang="ru-RU" sz="4200" b="1" dirty="0" smtClean="0">
                <a:solidFill>
                  <a:srgbClr val="0000FF"/>
                </a:solidFill>
              </a:rPr>
              <a:t>лейтенант </a:t>
            </a:r>
            <a:r>
              <a:rPr lang="ru-RU" sz="4200" b="1" dirty="0">
                <a:solidFill>
                  <a:srgbClr val="0000FF"/>
                </a:solidFill>
              </a:rPr>
              <a:t>Віктор Михайлович </a:t>
            </a:r>
            <a:r>
              <a:rPr lang="ru-RU" sz="4200" b="1" dirty="0" smtClean="0">
                <a:solidFill>
                  <a:srgbClr val="0000FF"/>
                </a:solidFill>
              </a:rPr>
              <a:t>Кібенок; </a:t>
            </a:r>
          </a:p>
          <a:p>
            <a:pPr marL="137160" indent="0">
              <a:buNone/>
            </a:pPr>
            <a:r>
              <a:rPr lang="ru-RU" sz="4200" b="1" dirty="0">
                <a:solidFill>
                  <a:srgbClr val="0000FF"/>
                </a:solidFill>
              </a:rPr>
              <a:t>с</a:t>
            </a:r>
            <a:r>
              <a:rPr lang="ru-RU" sz="4200" b="1" dirty="0" smtClean="0">
                <a:solidFill>
                  <a:srgbClr val="0000FF"/>
                </a:solidFill>
              </a:rPr>
              <a:t>ержант </a:t>
            </a:r>
            <a:r>
              <a:rPr lang="ru-RU" sz="4200" b="1" dirty="0">
                <a:solidFill>
                  <a:srgbClr val="0000FF"/>
                </a:solidFill>
              </a:rPr>
              <a:t>Микола Васильович </a:t>
            </a:r>
            <a:r>
              <a:rPr lang="ru-RU" sz="4200" b="1" dirty="0" smtClean="0">
                <a:solidFill>
                  <a:srgbClr val="0000FF"/>
                </a:solidFill>
              </a:rPr>
              <a:t>Ващук</a:t>
            </a:r>
            <a:r>
              <a:rPr lang="ru-RU" sz="4200" b="1" dirty="0">
                <a:solidFill>
                  <a:srgbClr val="0000FF"/>
                </a:solidFill>
              </a:rPr>
              <a:t>;</a:t>
            </a:r>
            <a:endParaRPr lang="ru-RU" sz="4200" b="1" dirty="0" smtClean="0">
              <a:solidFill>
                <a:srgbClr val="0000FF"/>
              </a:solidFill>
            </a:endParaRPr>
          </a:p>
          <a:p>
            <a:pPr marL="137160" indent="0">
              <a:buNone/>
            </a:pPr>
            <a:r>
              <a:rPr lang="ru-RU" sz="4200" b="1" dirty="0" smtClean="0">
                <a:solidFill>
                  <a:srgbClr val="0000FF"/>
                </a:solidFill>
              </a:rPr>
              <a:t>старший </a:t>
            </a:r>
            <a:r>
              <a:rPr lang="ru-RU" sz="4200" b="1" dirty="0">
                <a:solidFill>
                  <a:srgbClr val="0000FF"/>
                </a:solidFill>
              </a:rPr>
              <a:t>сержант Василь Іванович </a:t>
            </a:r>
            <a:r>
              <a:rPr lang="ru-RU" sz="4200" b="1" dirty="0" smtClean="0">
                <a:solidFill>
                  <a:srgbClr val="0000FF"/>
                </a:solidFill>
              </a:rPr>
              <a:t>Ігнатенко; </a:t>
            </a:r>
          </a:p>
          <a:p>
            <a:pPr marL="137160" indent="0">
              <a:buNone/>
            </a:pPr>
            <a:r>
              <a:rPr lang="ru-RU" sz="4200" b="1" dirty="0" smtClean="0">
                <a:solidFill>
                  <a:srgbClr val="0000FF"/>
                </a:solidFill>
              </a:rPr>
              <a:t>старший </a:t>
            </a:r>
            <a:r>
              <a:rPr lang="ru-RU" sz="4200" b="1" dirty="0">
                <a:solidFill>
                  <a:srgbClr val="0000FF"/>
                </a:solidFill>
              </a:rPr>
              <a:t>сержант Микола Іванович </a:t>
            </a:r>
            <a:r>
              <a:rPr lang="ru-RU" sz="4200" b="1" dirty="0" smtClean="0">
                <a:solidFill>
                  <a:srgbClr val="0000FF"/>
                </a:solidFill>
              </a:rPr>
              <a:t>Титенок;</a:t>
            </a:r>
          </a:p>
          <a:p>
            <a:pPr marL="137160" indent="0">
              <a:buNone/>
            </a:pPr>
            <a:r>
              <a:rPr lang="ru-RU" sz="4200" b="1" dirty="0" smtClean="0">
                <a:solidFill>
                  <a:srgbClr val="0000FF"/>
                </a:solidFill>
              </a:rPr>
              <a:t> сержант </a:t>
            </a:r>
            <a:r>
              <a:rPr lang="ru-RU" sz="4200" b="1" dirty="0">
                <a:solidFill>
                  <a:srgbClr val="0000FF"/>
                </a:solidFill>
              </a:rPr>
              <a:t>Володимир Іванович </a:t>
            </a:r>
            <a:r>
              <a:rPr lang="ru-RU" sz="4200" b="1" dirty="0" smtClean="0">
                <a:solidFill>
                  <a:srgbClr val="0000FF"/>
                </a:solidFill>
              </a:rPr>
              <a:t>Тишура. </a:t>
            </a:r>
          </a:p>
          <a:p>
            <a:pPr marL="137160" indent="0">
              <a:buNone/>
            </a:pPr>
            <a:r>
              <a:rPr lang="ru-RU" sz="4200" b="1" dirty="0">
                <a:solidFill>
                  <a:srgbClr val="0000FF"/>
                </a:solidFill>
              </a:rPr>
              <a:t> </a:t>
            </a:r>
            <a:r>
              <a:rPr lang="ru-RU" sz="4200" b="1" dirty="0" smtClean="0">
                <a:solidFill>
                  <a:srgbClr val="0000FF"/>
                </a:solidFill>
              </a:rPr>
              <a:t>За мужність і героїзм їм присвоєно звання Героя Радянського Союзу (посмертно). </a:t>
            </a:r>
            <a:r>
              <a:rPr lang="ru-RU" sz="4200" b="1" dirty="0">
                <a:solidFill>
                  <a:srgbClr val="0000FF"/>
                </a:solidFill>
              </a:rPr>
              <a:t/>
            </a:r>
            <a:br>
              <a:rPr lang="ru-RU" sz="4200" b="1" dirty="0">
                <a:solidFill>
                  <a:srgbClr val="0000FF"/>
                </a:solidFill>
              </a:rPr>
            </a:br>
            <a:r>
              <a:rPr lang="ru-RU" sz="4200" b="1" dirty="0">
                <a:solidFill>
                  <a:srgbClr val="0000FF"/>
                </a:solidFill>
              </a:rPr>
              <a:t/>
            </a:r>
            <a:br>
              <a:rPr lang="ru-RU" sz="4200" b="1" dirty="0">
                <a:solidFill>
                  <a:srgbClr val="0000FF"/>
                </a:solidFill>
              </a:rPr>
            </a:br>
            <a:endParaRPr lang="ru-RU" sz="4200" b="1" dirty="0">
              <a:solidFill>
                <a:srgbClr val="0000FF"/>
              </a:solidFill>
            </a:endParaRPr>
          </a:p>
        </p:txBody>
      </p:sp>
      <p:sp>
        <p:nvSpPr>
          <p:cNvPr id="12" name="Объект 11"/>
          <p:cNvSpPr>
            <a:spLocks noGrp="1"/>
          </p:cNvSpPr>
          <p:nvPr>
            <p:ph sz="half" idx="2"/>
          </p:nvPr>
        </p:nvSpPr>
        <p:spPr>
          <a:xfrm>
            <a:off x="4067944" y="116633"/>
            <a:ext cx="4618856" cy="648072"/>
          </a:xfrm>
        </p:spPr>
        <p:txBody>
          <a:bodyPr>
            <a:normAutofit fontScale="47500" lnSpcReduction="20000"/>
          </a:bodyPr>
          <a:lstStyle/>
          <a:p>
            <a:pPr marL="137160" indent="0">
              <a:buNone/>
            </a:pPr>
            <a:endParaRPr lang="uk-UA" dirty="0" smtClean="0"/>
          </a:p>
          <a:p>
            <a:pPr marL="137160" indent="0">
              <a:buNone/>
            </a:pPr>
            <a:r>
              <a:rPr lang="uk-UA" dirty="0"/>
              <a:t> </a:t>
            </a:r>
            <a:r>
              <a:rPr lang="uk-UA" dirty="0" smtClean="0"/>
              <a:t>                 </a:t>
            </a:r>
            <a:r>
              <a:rPr lang="uk-UA" sz="4200" b="1" dirty="0" smtClean="0"/>
              <a:t>Пам'ятник </a:t>
            </a:r>
            <a:r>
              <a:rPr lang="uk-UA" sz="4200" b="1" dirty="0"/>
              <a:t>г</a:t>
            </a:r>
            <a:r>
              <a:rPr lang="uk-UA" sz="4200" b="1" dirty="0" smtClean="0"/>
              <a:t>ероям Чорнобиля</a:t>
            </a:r>
            <a:endParaRPr lang="ru-RU" sz="4200" b="1" dirty="0"/>
          </a:p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7944" y="692696"/>
            <a:ext cx="5076056" cy="6106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89294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Базовая">
      <a:dk1>
        <a:sysClr val="windowText" lastClr="000000"/>
      </a:dk1>
      <a:lt1>
        <a:sysClr val="window" lastClr="F4F4F4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4F4F4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499</TotalTime>
  <Words>1936</Words>
  <Application>Microsoft Office PowerPoint</Application>
  <PresentationFormat>Экран (4:3)</PresentationFormat>
  <Paragraphs>187</Paragraphs>
  <Slides>41</Slides>
  <Notes>2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2" baseType="lpstr">
      <vt:lpstr>Апекс</vt:lpstr>
      <vt:lpstr>Дзвони Чорнобиля відлунюють болем…</vt:lpstr>
      <vt:lpstr>Слайд 2</vt:lpstr>
      <vt:lpstr>Слайд 3</vt:lpstr>
      <vt:lpstr>Вигляд Чорнобильської АЕС зі станції «Мир»</vt:lpstr>
      <vt:lpstr>Слайд 5</vt:lpstr>
      <vt:lpstr>                         </vt:lpstr>
      <vt:lpstr>Таким був його вибух…</vt:lpstr>
      <vt:lpstr>Зірвавсь реактор,  На незриму мить  На нашу землю вилилась отрута,  Чом довелось  нам це пережить?  І за які гріхи така спокута? </vt:lpstr>
      <vt:lpstr>Слайд 9</vt:lpstr>
      <vt:lpstr>Слайд 10</vt:lpstr>
      <vt:lpstr>Слайд 11</vt:lpstr>
      <vt:lpstr>Слайд 12</vt:lpstr>
      <vt:lpstr>Причини аварії</vt:lpstr>
      <vt:lpstr>Слайд 14</vt:lpstr>
      <vt:lpstr>Забруднення довкілля</vt:lpstr>
      <vt:lpstr>Зона відчуження</vt:lpstr>
      <vt:lpstr>  Чути птиць із непроглядних нетрів, Світить сонце з голубих небес. Грізна зона. Тридцять кілометрів. З центром на Чорнобильській АЕС.</vt:lpstr>
      <vt:lpstr>Слайд 18</vt:lpstr>
      <vt:lpstr>Слайд 19</vt:lpstr>
      <vt:lpstr>Слайд 20</vt:lpstr>
      <vt:lpstr>Наслідки аварії </vt:lpstr>
      <vt:lpstr>Слайд 22</vt:lpstr>
      <vt:lpstr>Слайд 23</vt:lpstr>
      <vt:lpstr>Слайд 24</vt:lpstr>
      <vt:lpstr>Слайд 25</vt:lpstr>
      <vt:lpstr>Слайд 26</vt:lpstr>
      <vt:lpstr>  Жителі Тернопільської області страждають від нестачі йоду, що зменшує утворення гормонів щитовидної залози. Ця проблема посилилася після аварії на ЧАЕС. Особливо страждають діти (розумова відсталість) – національна проблема. </vt:lpstr>
      <vt:lpstr> Гостра променева хвороба </vt:lpstr>
      <vt:lpstr>Слайд 29</vt:lpstr>
      <vt:lpstr>Сумна статистика:</vt:lpstr>
      <vt:lpstr>Слайд 31</vt:lpstr>
      <vt:lpstr>Слайд 32</vt:lpstr>
      <vt:lpstr>Подальша доля АЕС </vt:lpstr>
      <vt:lpstr>Слайд 34</vt:lpstr>
      <vt:lpstr>Слайд 35</vt:lpstr>
      <vt:lpstr>Слайд 36</vt:lpstr>
      <vt:lpstr>Слайд 37</vt:lpstr>
      <vt:lpstr>Пам’ятаймо:</vt:lpstr>
      <vt:lpstr>       Тож давайте будемо жити    повноцінним життям з вірою,      що вистоїмо під загрозливими  вітрами Чорнобиля.  </vt:lpstr>
      <vt:lpstr>Слайд 40</vt:lpstr>
      <vt:lpstr>Слайд 41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Дзвони Чорнобиля відлунюють болем…</dc:title>
  <dc:creator>User</dc:creator>
  <cp:lastModifiedBy>User</cp:lastModifiedBy>
  <cp:revision>54</cp:revision>
  <dcterms:created xsi:type="dcterms:W3CDTF">2012-02-10T17:20:34Z</dcterms:created>
  <dcterms:modified xsi:type="dcterms:W3CDTF">2012-04-26T10:32:19Z</dcterms:modified>
</cp:coreProperties>
</file>