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86" r:id="rId9"/>
    <p:sldId id="308" r:id="rId10"/>
    <p:sldId id="277" r:id="rId11"/>
    <p:sldId id="262" r:id="rId12"/>
    <p:sldId id="263" r:id="rId13"/>
    <p:sldId id="291" r:id="rId14"/>
    <p:sldId id="309" r:id="rId15"/>
    <p:sldId id="268" r:id="rId16"/>
    <p:sldId id="294" r:id="rId17"/>
    <p:sldId id="317" r:id="rId18"/>
    <p:sldId id="279" r:id="rId19"/>
    <p:sldId id="299" r:id="rId20"/>
    <p:sldId id="316" r:id="rId21"/>
    <p:sldId id="264" r:id="rId22"/>
    <p:sldId id="310" r:id="rId23"/>
    <p:sldId id="290" r:id="rId24"/>
    <p:sldId id="305" r:id="rId25"/>
    <p:sldId id="267" r:id="rId26"/>
    <p:sldId id="295" r:id="rId27"/>
    <p:sldId id="307" r:id="rId28"/>
    <p:sldId id="265" r:id="rId29"/>
    <p:sldId id="315" r:id="rId30"/>
    <p:sldId id="298" r:id="rId31"/>
    <p:sldId id="269" r:id="rId32"/>
    <p:sldId id="313" r:id="rId33"/>
    <p:sldId id="287" r:id="rId34"/>
    <p:sldId id="289" r:id="rId35"/>
    <p:sldId id="306" r:id="rId36"/>
    <p:sldId id="288" r:id="rId37"/>
    <p:sldId id="318" r:id="rId38"/>
    <p:sldId id="300" r:id="rId39"/>
    <p:sldId id="276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66"/>
    <a:srgbClr val="990099"/>
    <a:srgbClr val="00FF00"/>
    <a:srgbClr val="0000FF"/>
    <a:srgbClr val="9900CC"/>
    <a:srgbClr val="FF9900"/>
    <a:srgbClr val="0099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06" autoAdjust="0"/>
    <p:restoredTop sz="94660"/>
  </p:normalViewPr>
  <p:slideViewPr>
    <p:cSldViewPr>
      <p:cViewPr>
        <p:scale>
          <a:sx n="60" d="100"/>
          <a:sy n="60" d="100"/>
        </p:scale>
        <p:origin x="-18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22F-FA3F-42B7-9833-C7314D63EE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D0BF-1652-4D87-B3FC-6E95BBB39E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F5AD-C9AC-4A30-926E-FE4839B671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B0BB-E25D-4B57-93C4-18872028E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BE35D-880C-4ECD-9F4A-5C52B9503A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A831-F62D-4730-86CA-2AEA8003F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7DA3-8A5C-4B3B-B832-0EA85B7F96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F3E8-DF9C-4C8C-AF10-D235E7859C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D12E-021E-41FB-9133-72D6B5B3D6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69275-C985-4A74-AD35-1799F18D04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4A71-F950-4257-B208-AE06CE3C9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01602F8-23F4-4223-949E-096B454D0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01_P%20Mori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ealth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33375"/>
            <a:ext cx="72723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01_P Mor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3600" dirty="0"/>
          </a:p>
          <a:p>
            <a:pPr eaLnBrk="1" hangingPunct="1">
              <a:buFontTx/>
              <a:buNone/>
              <a:defRPr/>
            </a:pPr>
            <a:endParaRPr lang="en-US" sz="36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600" dirty="0">
                <a:solidFill>
                  <a:srgbClr val="FFFF00"/>
                </a:solidFill>
              </a:rPr>
              <a:t>     </a:t>
            </a:r>
            <a:r>
              <a:rPr lang="uk-UA" sz="3600" i="1" dirty="0">
                <a:solidFill>
                  <a:srgbClr val="FFFF00"/>
                </a:solidFill>
              </a:rPr>
              <a:t>Життя за кожну мить спитає нас,</a:t>
            </a:r>
          </a:p>
          <a:p>
            <a:pPr eaLnBrk="1" hangingPunct="1">
              <a:buFontTx/>
              <a:buNone/>
              <a:defRPr/>
            </a:pPr>
            <a:r>
              <a:rPr lang="uk-UA" sz="3600" i="1" dirty="0">
                <a:solidFill>
                  <a:srgbClr val="FFFF00"/>
                </a:solidFill>
              </a:rPr>
              <a:t>      Тому і миттю треба дорожити.</a:t>
            </a:r>
          </a:p>
          <a:p>
            <a:pPr eaLnBrk="1" hangingPunct="1">
              <a:buFontTx/>
              <a:buNone/>
              <a:defRPr/>
            </a:pPr>
            <a:r>
              <a:rPr lang="uk-UA" sz="3600" i="1" dirty="0">
                <a:solidFill>
                  <a:srgbClr val="FFFF00"/>
                </a:solidFill>
              </a:rPr>
              <a:t> Прожито день – великий досить час,</a:t>
            </a:r>
          </a:p>
          <a:p>
            <a:pPr eaLnBrk="1" hangingPunct="1">
              <a:buFontTx/>
              <a:buNone/>
              <a:defRPr/>
            </a:pPr>
            <a:r>
              <a:rPr lang="uk-UA" sz="3600" i="1" dirty="0">
                <a:solidFill>
                  <a:srgbClr val="FFFF00"/>
                </a:solidFill>
              </a:rPr>
              <a:t>   </a:t>
            </a:r>
            <a:r>
              <a:rPr lang="en-US" sz="3600" i="1" dirty="0">
                <a:solidFill>
                  <a:srgbClr val="FFFF00"/>
                </a:solidFill>
              </a:rPr>
              <a:t>  </a:t>
            </a:r>
            <a:r>
              <a:rPr lang="uk-UA" sz="3600" i="1" dirty="0">
                <a:solidFill>
                  <a:srgbClr val="FFFF00"/>
                </a:solidFill>
              </a:rPr>
              <a:t>Чи все можливе ти зумів зробити?</a:t>
            </a:r>
          </a:p>
          <a:p>
            <a:pPr eaLnBrk="1" hangingPunct="1">
              <a:buFontTx/>
              <a:buNone/>
              <a:defRPr/>
            </a:pPr>
            <a:r>
              <a:rPr lang="uk-UA" sz="3600" i="1" dirty="0">
                <a:solidFill>
                  <a:srgbClr val="FFFF00"/>
                </a:solidFill>
              </a:rPr>
              <a:t>               </a:t>
            </a:r>
            <a:r>
              <a:rPr lang="en-US" sz="3600" i="1" dirty="0">
                <a:solidFill>
                  <a:srgbClr val="FFFF00"/>
                </a:solidFill>
              </a:rPr>
              <a:t>       </a:t>
            </a:r>
          </a:p>
          <a:p>
            <a:pPr eaLnBrk="1" hangingPunct="1">
              <a:buFontTx/>
              <a:buNone/>
              <a:defRPr/>
            </a:pPr>
            <a:r>
              <a:rPr lang="en-US" sz="3600" i="1" dirty="0">
                <a:solidFill>
                  <a:srgbClr val="FFFF00"/>
                </a:solidFill>
              </a:rPr>
              <a:t>                             </a:t>
            </a:r>
            <a:r>
              <a:rPr lang="uk-UA" sz="3600" i="1" dirty="0">
                <a:solidFill>
                  <a:srgbClr val="FFFF00"/>
                </a:solidFill>
              </a:rPr>
              <a:t> (Володимир Вихрущ)       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1"/>
            <a:ext cx="8229600" cy="720378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Періоди життя людини:</a:t>
            </a:r>
            <a:endParaRPr lang="ru-RU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196752"/>
            <a:ext cx="6718300" cy="51117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1.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rgbClr val="FFFF00"/>
                </a:solidFill>
              </a:rPr>
              <a:t>Дитинство;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uk-UA" sz="2800" b="1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00B050"/>
                </a:solidFill>
              </a:rPr>
              <a:t>2.</a:t>
            </a:r>
            <a:r>
              <a:rPr lang="en-US" sz="2800" b="1" i="1" dirty="0">
                <a:solidFill>
                  <a:srgbClr val="00B050"/>
                </a:solidFill>
              </a:rPr>
              <a:t> </a:t>
            </a:r>
            <a:r>
              <a:rPr lang="uk-UA" sz="2800" b="1" i="1" dirty="0">
                <a:solidFill>
                  <a:srgbClr val="00B050"/>
                </a:solidFill>
              </a:rPr>
              <a:t>Підлітковий вік;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uk-UA" sz="2800" b="1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FF0000"/>
                </a:solidFill>
              </a:rPr>
              <a:t>3.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uk-UA" sz="2800" b="1" i="1" dirty="0">
                <a:solidFill>
                  <a:srgbClr val="FF0000"/>
                </a:solidFill>
              </a:rPr>
              <a:t>Юність;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b="1" i="1" dirty="0">
              <a:solidFill>
                <a:srgbClr val="FFC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FFC000"/>
                </a:solidFill>
              </a:rPr>
              <a:t>4. Молодість;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uk-UA" sz="2800" b="1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C00000"/>
                </a:solidFill>
              </a:rPr>
              <a:t>5</a:t>
            </a:r>
            <a:r>
              <a:rPr lang="uk-UA" sz="2800" b="1" i="1" dirty="0">
                <a:solidFill>
                  <a:srgbClr val="C00000"/>
                </a:solidFill>
              </a:rPr>
              <a:t>.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uk-UA" sz="2800" b="1" i="1" dirty="0">
                <a:solidFill>
                  <a:srgbClr val="C00000"/>
                </a:solidFill>
              </a:rPr>
              <a:t>Зрілість;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uk-UA" sz="2800" b="1" i="1" dirty="0"/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i="1" dirty="0">
                <a:solidFill>
                  <a:srgbClr val="7030A0"/>
                </a:solidFill>
              </a:rPr>
              <a:t>6</a:t>
            </a:r>
            <a:r>
              <a:rPr lang="uk-UA" sz="2800" b="1" i="1" dirty="0">
                <a:solidFill>
                  <a:srgbClr val="7030A0"/>
                </a:solidFill>
              </a:rPr>
              <a:t>.</a:t>
            </a:r>
            <a:r>
              <a:rPr lang="en-US" sz="2800" b="1" i="1" dirty="0">
                <a:solidFill>
                  <a:srgbClr val="7030A0"/>
                </a:solidFill>
              </a:rPr>
              <a:t> </a:t>
            </a:r>
            <a:r>
              <a:rPr lang="uk-UA" sz="2800" b="1" i="1" dirty="0">
                <a:solidFill>
                  <a:srgbClr val="7030A0"/>
                </a:solidFill>
              </a:rPr>
              <a:t>Старість.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4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619283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u="sng" dirty="0">
                <a:solidFill>
                  <a:srgbClr val="FF0000"/>
                </a:solidFill>
              </a:rPr>
              <a:t>Пам</a:t>
            </a:r>
            <a:r>
              <a:rPr lang="en-US" sz="3200" b="1" i="1" u="sng" dirty="0">
                <a:solidFill>
                  <a:srgbClr val="FF0000"/>
                </a:solidFill>
              </a:rPr>
              <a:t>’</a:t>
            </a:r>
            <a:r>
              <a:rPr lang="uk-UA" sz="3200" b="1" i="1" u="sng" dirty="0">
                <a:solidFill>
                  <a:srgbClr val="FF0000"/>
                </a:solidFill>
              </a:rPr>
              <a:t>ятай! 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uk-UA" sz="3200" dirty="0"/>
              <a:t>Життя є дар,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                 великий дар,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                 І той, хто його не цінує,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                 Цього дарунка не заслуговує.</a:t>
            </a:r>
            <a:br>
              <a:rPr lang="uk-UA" sz="3200" dirty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                                 </a:t>
            </a:r>
            <a:r>
              <a:rPr lang="uk-UA" sz="2400" i="1" dirty="0"/>
              <a:t>(Леонардо да Вінчі)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1198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sz="3600" i="1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Хто в першій чвертині життя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Знання не здобув,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А в другій чвертині життя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Майна не здобув,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А в третій чвертині життя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Хто чесним не був,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Той скаже в четвертій:”Бодай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Я в світі не був!”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uk-UA" sz="3600" i="1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600" i="1" dirty="0"/>
              <a:t>                            ( І. Я. Франко )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44926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33375"/>
            <a:ext cx="8229600" cy="6264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Життя твоє – безцінний дар.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Не забувай про це ніколи.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Ти спиш під зорями Стожар,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Чи з друзями ідеш до школи,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Живеш ти в місті чи в селі,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Подумай, як життя прожити?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Ти слід залишиш на землі –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То треба гарний залишити.</a:t>
            </a:r>
            <a:endParaRPr lang="en-US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uk-UA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i="1" dirty="0" smtClean="0"/>
              <a:t>                            (Лариса Шевчук )</a:t>
            </a:r>
            <a:endParaRPr lang="ru-RU" i="1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06515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002779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6327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uk-UA" sz="4000" i="1" dirty="0"/>
          </a:p>
          <a:p>
            <a:pPr algn="ctr" eaLnBrk="1" hangingPunct="1">
              <a:buFontTx/>
              <a:buNone/>
              <a:defRPr/>
            </a:pPr>
            <a: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Твоє життя – твій вибір,</a:t>
            </a:r>
            <a:b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uk-UA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 ти тільки бережи.</a:t>
            </a:r>
            <a:b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uk-UA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 житті твоєму ти є лідер,</a:t>
            </a:r>
          </a:p>
          <a:p>
            <a:pPr algn="ctr" eaLnBrk="1" hangingPunct="1">
              <a:buFontTx/>
              <a:buNone/>
              <a:defRPr/>
            </a:pPr>
            <a: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4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Тож шлях потрібний обери!</a:t>
            </a:r>
            <a:endParaRPr lang="ru-RU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ala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267207" cy="3929066"/>
          </a:xfrm>
        </p:spPr>
      </p:pic>
      <p:pic>
        <p:nvPicPr>
          <p:cNvPr id="11" name="Содержимое 10" descr="talant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0788"/>
          </a:xfrm>
        </p:spPr>
      </p:pic>
      <p:pic>
        <p:nvPicPr>
          <p:cNvPr id="12" name="Рисунок 11" descr="talan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4286248" cy="292893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58324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i="1" dirty="0"/>
              <a:t>Задовольніть усі бажання людини, </a:t>
            </a:r>
            <a:r>
              <a:rPr lang="en-US" sz="3200" i="1" dirty="0"/>
              <a:t>                     </a:t>
            </a:r>
            <a:r>
              <a:rPr lang="uk-UA" sz="3200" i="1" dirty="0"/>
              <a:t>але відніміть у неї мету життя, - </a:t>
            </a:r>
            <a:r>
              <a:rPr lang="en-US" sz="3200" i="1" dirty="0"/>
              <a:t>                     </a:t>
            </a:r>
            <a:r>
              <a:rPr lang="uk-UA" sz="3200" i="1" dirty="0"/>
              <a:t>якою нещасною</a:t>
            </a:r>
            <a:r>
              <a:rPr lang="en-US" sz="3200" i="1" dirty="0"/>
              <a:t> </a:t>
            </a:r>
            <a:r>
              <a:rPr lang="uk-UA" sz="3200" i="1" dirty="0"/>
              <a:t>буде вона. </a:t>
            </a:r>
            <a:r>
              <a:rPr lang="en-US" sz="3200" i="1" dirty="0"/>
              <a:t>                          </a:t>
            </a:r>
            <a:r>
              <a:rPr lang="uk-UA" sz="3200" i="1" dirty="0"/>
              <a:t>Не задоволення потреб, а мета</a:t>
            </a:r>
            <a:br>
              <a:rPr lang="uk-UA" sz="3200" i="1" dirty="0"/>
            </a:br>
            <a:r>
              <a:rPr lang="uk-UA" sz="3200" i="1" dirty="0"/>
              <a:t>життя являється серцевиною </a:t>
            </a:r>
            <a:r>
              <a:rPr lang="en-US" sz="3200" i="1" dirty="0"/>
              <a:t>                   </a:t>
            </a:r>
            <a:r>
              <a:rPr lang="uk-UA" sz="3200" i="1" dirty="0"/>
              <a:t>людського життя.</a:t>
            </a:r>
            <a:r>
              <a:rPr lang="en-US" sz="3200" i="1" dirty="0"/>
              <a:t/>
            </a:r>
            <a:br>
              <a:rPr lang="en-US" sz="3200" i="1" dirty="0"/>
            </a:br>
            <a:r>
              <a:rPr lang="uk-UA" sz="3200" i="1" dirty="0"/>
              <a:t/>
            </a:r>
            <a:br>
              <a:rPr lang="uk-UA" sz="3200" i="1" dirty="0"/>
            </a:br>
            <a:r>
              <a:rPr lang="uk-UA" sz="3200" i="1" dirty="0"/>
              <a:t>                             (К. Д. Ушинський )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05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   Не забувай ні на хвилину свого призначення   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 Людино !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Бо якщо станеш забувати, то будеш ти нічим 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ставати.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Бо як забудеш – всохнуть ріки, на світ народяться  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   каліки,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А опромінені тополі підуть собі степами голі.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Бо якщо станеш забувати, тоді себе не врятувати,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Бо віра вмре, надія згасне, своє ім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’</a:t>
            </a: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я забудеш 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                                            власне.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Забудеш ім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’</a:t>
            </a: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я свого роду, ім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</a:rPr>
              <a:t>’</a:t>
            </a: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я батька і народу,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  <a:t>Забудеш знати, і уміти, і рідну мову розуміти.</a:t>
            </a:r>
            <a:br>
              <a:rPr lang="uk-UA" sz="2400" b="1" dirty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24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</a:rPr>
            </a:br>
            <a:r>
              <a:rPr lang="en-US" sz="2000" b="1" dirty="0">
                <a:latin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</a:rPr>
            </a:b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7848600" cy="2490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Цінність життя і здоров’я людини 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79925"/>
            <a:ext cx="190182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143000"/>
          </a:xfrm>
        </p:spPr>
        <p:txBody>
          <a:bodyPr/>
          <a:lstStyle/>
          <a:p>
            <a:pPr algn="ctr"/>
            <a:r>
              <a:rPr lang="uk-UA" sz="6000" b="1" dirty="0" smtClean="0">
                <a:ln w="31550" cmpd="sng">
                  <a:solidFill>
                    <a:srgbClr val="FF99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Безсмертні постаті</a:t>
            </a:r>
            <a:endParaRPr lang="uk-UA" sz="6000" b="1" dirty="0">
              <a:ln w="31550" cmpd="sng">
                <a:solidFill>
                  <a:srgbClr val="FF9966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Содержимое 9" descr="ukrain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714487"/>
            <a:ext cx="3429024" cy="4886359"/>
          </a:xfrm>
        </p:spPr>
      </p:pic>
      <p:pic>
        <p:nvPicPr>
          <p:cNvPr id="11" name="Содержимое 10" descr="kobza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1714488"/>
            <a:ext cx="3449027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uk-UA" u="sng" dirty="0">
                <a:solidFill>
                  <a:srgbClr val="FFFF00"/>
                </a:solidFill>
              </a:rPr>
              <a:t>“Золоте правило”: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62988" cy="55165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uk-UA" sz="2400" b="1" i="1" dirty="0"/>
          </a:p>
          <a:p>
            <a:pPr eaLnBrk="1" hangingPunct="1">
              <a:buFontTx/>
              <a:buNone/>
              <a:defRPr/>
            </a:pPr>
            <a:r>
              <a:rPr lang="uk-UA" sz="2400" b="1" i="1" dirty="0"/>
              <a:t> 1. Правило взаємності.</a:t>
            </a:r>
          </a:p>
          <a:p>
            <a:pPr eaLnBrk="1" hangingPunct="1">
              <a:buFontTx/>
              <a:buNone/>
              <a:defRPr/>
            </a:pPr>
            <a:endParaRPr lang="uk-UA" sz="2400" b="1" i="1" dirty="0"/>
          </a:p>
          <a:p>
            <a:pPr eaLnBrk="1" hangingPunct="1">
              <a:buFontTx/>
              <a:buNone/>
              <a:defRPr/>
            </a:pPr>
            <a:r>
              <a:rPr lang="uk-UA" sz="2400" b="1" i="1" dirty="0"/>
              <a:t> 2. Спонукає кожного “пізнати себе із середини.”</a:t>
            </a:r>
          </a:p>
          <a:p>
            <a:pPr eaLnBrk="1" hangingPunct="1">
              <a:buFontTx/>
              <a:buNone/>
              <a:defRPr/>
            </a:pPr>
            <a:endParaRPr lang="uk-UA" sz="2400" b="1" i="1" dirty="0"/>
          </a:p>
          <a:p>
            <a:pPr eaLnBrk="1" hangingPunct="1">
              <a:buFontTx/>
              <a:buNone/>
              <a:defRPr/>
            </a:pPr>
            <a:r>
              <a:rPr lang="uk-UA" sz="2400" b="1" i="1" dirty="0"/>
              <a:t> 3. Утверджує цінність людської  особистості.</a:t>
            </a:r>
          </a:p>
          <a:p>
            <a:pPr eaLnBrk="1" hangingPunct="1">
              <a:buFontTx/>
              <a:buNone/>
              <a:defRPr/>
            </a:pPr>
            <a:endParaRPr lang="uk-UA" sz="2400" b="1" i="1" dirty="0"/>
          </a:p>
          <a:p>
            <a:pPr eaLnBrk="1" hangingPunct="1">
              <a:buFontTx/>
              <a:buNone/>
              <a:defRPr/>
            </a:pPr>
            <a:r>
              <a:rPr lang="uk-UA" sz="2400" b="1" i="1" dirty="0"/>
              <a:t> 4. Це своєрідний поріг моральної зрілості.</a:t>
            </a:r>
          </a:p>
          <a:p>
            <a:pPr eaLnBrk="1" hangingPunct="1">
              <a:buFontTx/>
              <a:buNone/>
              <a:defRPr/>
            </a:pPr>
            <a:endParaRPr lang="uk-UA" sz="2400" b="1" i="1" dirty="0"/>
          </a:p>
          <a:p>
            <a:pPr eaLnBrk="1" hangingPunct="1">
              <a:buFontTx/>
              <a:buNone/>
              <a:defRPr/>
            </a:pPr>
            <a:r>
              <a:rPr lang="uk-UA" sz="2400" b="1" i="1" dirty="0"/>
              <a:t> 5. Стверджує, що всі мають право на щастя.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0488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Духовний заповіт </a:t>
            </a:r>
            <a:r>
              <a:rPr lang="uk-UA" sz="3200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М</a:t>
            </a:r>
            <a:r>
              <a:rPr lang="uk-UA" sz="32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атері Терези </a:t>
            </a:r>
            <a:r>
              <a:rPr lang="uk-UA" sz="28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uk-UA" sz="2800" dirty="0" smtClean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</a:br>
            <a:endParaRPr lang="ru-RU" sz="2800" dirty="0">
              <a:ln w="50800"/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6" name="Содержимое 5" descr="mother-teresa-costum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090876" cy="471490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00562" y="1214422"/>
            <a:ext cx="4286280" cy="5643578"/>
          </a:xfrm>
        </p:spPr>
        <p:txBody>
          <a:bodyPr/>
          <a:lstStyle/>
          <a:p>
            <a:r>
              <a:rPr lang="uk-UA" sz="2400" b="1" dirty="0" smtClean="0"/>
              <a:t>Мати Тереза була настоятелькою ордену милосердя. У різних країнах світу вона відкривала школи, притулки для бідних, допомагала хворим і знедоленим.</a:t>
            </a:r>
          </a:p>
          <a:p>
            <a:r>
              <a:rPr lang="uk-UA" sz="2400" b="1" dirty="0" smtClean="0"/>
              <a:t>Своїми вчинками вона навчала, що кожна людина може і повинна робити добро, бо людина не може жити, не може бути людиною без цього.</a:t>
            </a:r>
            <a:endParaRPr lang="uk-UA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527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1198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b="1" i="1" dirty="0"/>
          </a:p>
          <a:p>
            <a:pPr algn="ctr" eaLnBrk="1" hangingPunct="1">
              <a:buFontTx/>
              <a:buNone/>
              <a:defRPr/>
            </a:pPr>
            <a:r>
              <a:rPr lang="en-US" b="1" i="1" dirty="0"/>
              <a:t>      </a:t>
            </a:r>
            <a:r>
              <a:rPr lang="uk-UA" b="1" i="1" dirty="0"/>
              <a:t> </a:t>
            </a:r>
            <a:r>
              <a:rPr lang="en-US" b="1" i="1" dirty="0"/>
              <a:t>      </a:t>
            </a:r>
            <a:r>
              <a:rPr lang="uk-UA" b="1" i="1" dirty="0">
                <a:solidFill>
                  <a:srgbClr val="00FF00"/>
                </a:solidFill>
              </a:rPr>
              <a:t>Життя – це Божий дар людині,</a:t>
            </a:r>
            <a:br>
              <a:rPr lang="uk-UA" b="1" i="1" dirty="0">
                <a:solidFill>
                  <a:srgbClr val="00FF00"/>
                </a:solidFill>
              </a:rPr>
            </a:br>
            <a:r>
              <a:rPr lang="uk-UA" b="1" i="1" dirty="0">
                <a:solidFill>
                  <a:srgbClr val="00FF00"/>
                </a:solidFill>
              </a:rPr>
              <a:t> </a:t>
            </a:r>
            <a:r>
              <a:rPr lang="en-US" b="1" i="1" dirty="0">
                <a:solidFill>
                  <a:srgbClr val="00FF00"/>
                </a:solidFill>
              </a:rPr>
              <a:t>  </a:t>
            </a:r>
            <a:r>
              <a:rPr lang="uk-UA" b="1" i="1" dirty="0">
                <a:solidFill>
                  <a:srgbClr val="00FF00"/>
                </a:solidFill>
              </a:rPr>
              <a:t>Життя – це пісня у лавині.</a:t>
            </a:r>
            <a:br>
              <a:rPr lang="uk-UA" b="1" i="1" dirty="0">
                <a:solidFill>
                  <a:srgbClr val="00FF00"/>
                </a:solidFill>
              </a:rPr>
            </a:br>
            <a:r>
              <a:rPr lang="uk-UA" b="1" i="1" dirty="0">
                <a:solidFill>
                  <a:srgbClr val="00FF00"/>
                </a:solidFill>
              </a:rPr>
              <a:t> </a:t>
            </a:r>
            <a:r>
              <a:rPr lang="en-US" b="1" i="1" dirty="0">
                <a:solidFill>
                  <a:srgbClr val="00FF00"/>
                </a:solidFill>
              </a:rPr>
              <a:t> </a:t>
            </a:r>
            <a:r>
              <a:rPr lang="uk-UA" b="1" i="1" dirty="0">
                <a:solidFill>
                  <a:srgbClr val="00FF00"/>
                </a:solidFill>
              </a:rPr>
              <a:t>Це радість, казка і журба.</a:t>
            </a:r>
            <a:br>
              <a:rPr lang="uk-UA" b="1" i="1" dirty="0">
                <a:solidFill>
                  <a:srgbClr val="00FF00"/>
                </a:solidFill>
              </a:rPr>
            </a:br>
            <a:r>
              <a:rPr lang="en-US" b="1" i="1" dirty="0">
                <a:solidFill>
                  <a:srgbClr val="00FF00"/>
                </a:solidFill>
              </a:rPr>
              <a:t>  </a:t>
            </a:r>
            <a:r>
              <a:rPr lang="uk-UA" b="1" i="1" dirty="0">
                <a:solidFill>
                  <a:srgbClr val="00FF00"/>
                </a:solidFill>
              </a:rPr>
              <a:t> </a:t>
            </a:r>
            <a:r>
              <a:rPr lang="en-US" b="1" i="1" dirty="0">
                <a:solidFill>
                  <a:srgbClr val="00FF00"/>
                </a:solidFill>
              </a:rPr>
              <a:t>   </a:t>
            </a:r>
            <a:r>
              <a:rPr lang="uk-UA" b="1" i="1" dirty="0">
                <a:solidFill>
                  <a:srgbClr val="00FF00"/>
                </a:solidFill>
              </a:rPr>
              <a:t>Найбільша цінність і краса.</a:t>
            </a:r>
            <a:br>
              <a:rPr lang="uk-UA" b="1" i="1" dirty="0">
                <a:solidFill>
                  <a:srgbClr val="00FF00"/>
                </a:solidFill>
              </a:rPr>
            </a:br>
            <a:endParaRPr lang="en-US" b="1" i="1" dirty="0">
              <a:solidFill>
                <a:srgbClr val="00FF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b="1" i="1" dirty="0">
                <a:solidFill>
                  <a:srgbClr val="FF0066"/>
                </a:solidFill>
              </a:rPr>
              <a:t>Тож не забудьте, діти, ні на мить,</a:t>
            </a:r>
            <a:br>
              <a:rPr lang="uk-UA" b="1" i="1" dirty="0">
                <a:solidFill>
                  <a:srgbClr val="FF0066"/>
                </a:solidFill>
              </a:rPr>
            </a:br>
            <a:r>
              <a:rPr lang="uk-UA" b="1" i="1" dirty="0">
                <a:solidFill>
                  <a:srgbClr val="FF0066"/>
                </a:solidFill>
              </a:rPr>
              <a:t>  </a:t>
            </a:r>
            <a:r>
              <a:rPr lang="en-US" b="1" i="1" dirty="0">
                <a:solidFill>
                  <a:srgbClr val="FF0066"/>
                </a:solidFill>
              </a:rPr>
              <a:t>  </a:t>
            </a:r>
            <a:r>
              <a:rPr lang="uk-UA" b="1" i="1" dirty="0">
                <a:solidFill>
                  <a:srgbClr val="FF0066"/>
                </a:solidFill>
              </a:rPr>
              <a:t>Той Божий дар, що навкруги бринить.</a:t>
            </a:r>
            <a:br>
              <a:rPr lang="uk-UA" b="1" i="1" dirty="0">
                <a:solidFill>
                  <a:srgbClr val="FF0066"/>
                </a:solidFill>
              </a:rPr>
            </a:br>
            <a:r>
              <a:rPr lang="uk-UA" b="1" i="1" dirty="0">
                <a:solidFill>
                  <a:srgbClr val="FF0066"/>
                </a:solidFill>
              </a:rPr>
              <a:t>   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uk-UA" b="1" i="1" dirty="0">
                <a:solidFill>
                  <a:srgbClr val="FF0066"/>
                </a:solidFill>
              </a:rPr>
              <a:t>Його ми всі повинні вберегти,</a:t>
            </a:r>
            <a:r>
              <a:rPr lang="en-US" b="1" i="1" dirty="0">
                <a:solidFill>
                  <a:srgbClr val="FF0066"/>
                </a:solidFill>
              </a:rPr>
              <a:t>       </a:t>
            </a:r>
            <a:r>
              <a:rPr lang="uk-UA" b="1" i="1" dirty="0">
                <a:solidFill>
                  <a:srgbClr val="FF0066"/>
                </a:solidFill>
              </a:rPr>
              <a:t> </a:t>
            </a:r>
            <a:r>
              <a:rPr lang="en-US" b="1" i="1" dirty="0">
                <a:solidFill>
                  <a:srgbClr val="FF0066"/>
                </a:solidFill>
              </a:rPr>
              <a:t> </a:t>
            </a:r>
            <a:r>
              <a:rPr lang="uk-UA" b="1" i="1" dirty="0">
                <a:solidFill>
                  <a:srgbClr val="FF0066"/>
                </a:solidFill>
              </a:rPr>
              <a:t> Щоб сміло у Вічність нам колись ввійти.</a:t>
            </a:r>
            <a:endParaRPr lang="ru-RU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449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6600" dirty="0">
                <a:solidFill>
                  <a:srgbClr val="FF9900"/>
                </a:solidFill>
              </a:rPr>
              <a:t>Висновок:</a:t>
            </a:r>
            <a:endParaRPr lang="ru-RU" sz="6600" dirty="0">
              <a:solidFill>
                <a:srgbClr val="FF99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/>
              <a:t>   </a:t>
            </a:r>
            <a:r>
              <a:rPr lang="uk-UA" sz="3600" b="1" dirty="0" smtClean="0">
                <a:solidFill>
                  <a:schemeClr val="folHlink"/>
                </a:solidFill>
              </a:rPr>
              <a:t>КОЖНА </a:t>
            </a:r>
            <a:r>
              <a:rPr lang="uk-UA" sz="3600" b="1" dirty="0">
                <a:solidFill>
                  <a:schemeClr val="folHlink"/>
                </a:solidFill>
              </a:rPr>
              <a:t>ЛЮДИНА УНІКАЛЬНА Й </a:t>
            </a:r>
            <a:endParaRPr lang="en-US" sz="3600" b="1" dirty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chemeClr val="folHlink"/>
                </a:solidFill>
              </a:rPr>
              <a:t>   </a:t>
            </a:r>
            <a:r>
              <a:rPr lang="uk-UA" sz="3600" b="1" dirty="0">
                <a:solidFill>
                  <a:schemeClr val="folHlink"/>
                </a:solidFill>
              </a:rPr>
              <a:t>НЕПОВТОРНА, А ТОМУ ТАКОЖ </a:t>
            </a:r>
            <a:endParaRPr lang="en-US" sz="3600" b="1" dirty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chemeClr val="folHlink"/>
                </a:solidFill>
              </a:rPr>
              <a:t>   </a:t>
            </a:r>
            <a:r>
              <a:rPr lang="uk-UA" sz="3600" b="1" dirty="0">
                <a:solidFill>
                  <a:schemeClr val="folHlink"/>
                </a:solidFill>
              </a:rPr>
              <a:t>УНІКАЛЬНЕ Й НЕПОВТОРНЕ ЇЇ </a:t>
            </a:r>
            <a:endParaRPr lang="en-US" sz="3600" b="1" dirty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>
                <a:solidFill>
                  <a:schemeClr val="folHlink"/>
                </a:solidFill>
              </a:rPr>
              <a:t>   </a:t>
            </a:r>
            <a:r>
              <a:rPr lang="uk-UA" sz="3600" b="1" dirty="0">
                <a:solidFill>
                  <a:schemeClr val="folHlink"/>
                </a:solidFill>
              </a:rPr>
              <a:t>ЖИТТЯ</a:t>
            </a:r>
            <a:endParaRPr lang="ru-RU" sz="3600" b="1" dirty="0">
              <a:solidFill>
                <a:schemeClr val="folHlink"/>
              </a:solidFill>
            </a:endParaRPr>
          </a:p>
        </p:txBody>
      </p:sp>
      <p:pic>
        <p:nvPicPr>
          <p:cNvPr id="1566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dvak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20713"/>
            <a:ext cx="79914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28004" name="Picture 4" descr="11cddd58f71a0ed64f376e1a60c68390f43582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288925" y="1557338"/>
          <a:ext cx="8855075" cy="4676775"/>
        </p:xfrm>
        <a:graphic>
          <a:graphicData uri="http://schemas.openxmlformats.org/presentationml/2006/ole">
            <p:oleObj spid="_x0000_s145429" name="Диаграмма" r:id="rId3" imgW="8410683" imgH="5734090" progId="Excel.Sheet.8">
              <p:embed/>
            </p:oleObj>
          </a:graphicData>
        </a:graphic>
      </p:graphicFrame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FF00"/>
                </a:solidFill>
              </a:rPr>
              <a:t>ЧИННИКИ </a:t>
            </a:r>
            <a:r>
              <a:rPr lang="uk-UA" dirty="0">
                <a:solidFill>
                  <a:srgbClr val="FFFF00"/>
                </a:solidFill>
              </a:rPr>
              <a:t>ЗДОРОВ</a:t>
            </a:r>
            <a:r>
              <a:rPr lang="en-US" dirty="0">
                <a:solidFill>
                  <a:srgbClr val="FFFF00"/>
                </a:solidFill>
              </a:rPr>
              <a:t>’</a:t>
            </a:r>
            <a:r>
              <a:rPr lang="uk-UA" dirty="0">
                <a:solidFill>
                  <a:srgbClr val="FFFF00"/>
                </a:solidFill>
              </a:rPr>
              <a:t>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1290537803_hel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226468"/>
            <a:ext cx="633571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760636"/>
          </a:xfrm>
        </p:spPr>
        <p:txBody>
          <a:bodyPr/>
          <a:lstStyle/>
          <a:p>
            <a:pPr algn="ctr"/>
            <a:r>
              <a:rPr lang="uk-UA" sz="2800" dirty="0" smtClean="0"/>
              <a:t>Вернісаж 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 та краси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0138"/>
            <a:ext cx="8517632" cy="6192688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Якщо ви хочете вести здоровий спосіб життя, то:</a:t>
            </a:r>
          </a:p>
          <a:p>
            <a:pPr>
              <a:buFontTx/>
              <a:buChar char="-"/>
            </a:pPr>
            <a:r>
              <a:rPr lang="uk-UA" sz="2000" dirty="0" smtClean="0"/>
              <a:t>визначте, що ваш стиль-  це здоровий спосіб життя й чітко його</a:t>
            </a:r>
          </a:p>
          <a:p>
            <a:pPr marL="0" indent="0">
              <a:buNone/>
            </a:pPr>
            <a:r>
              <a:rPr lang="uk-UA" sz="2000" dirty="0" smtClean="0"/>
              <a:t>     дотримуйтеся;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uk-UA" sz="2000" dirty="0" smtClean="0"/>
              <a:t>бережіть здоров</a:t>
            </a:r>
            <a:r>
              <a:rPr lang="en-US" sz="2000" dirty="0" smtClean="0"/>
              <a:t>’</a:t>
            </a:r>
            <a:r>
              <a:rPr lang="uk-UA" sz="2000" dirty="0" smtClean="0"/>
              <a:t>я з юних років, тому що існує багато хвороб, які</a:t>
            </a:r>
          </a:p>
          <a:p>
            <a:pPr marL="0" indent="0">
              <a:buNone/>
            </a:pPr>
            <a:r>
              <a:rPr lang="uk-UA" sz="2000" dirty="0" smtClean="0"/>
              <a:t>     виявляються з віком, але починають формуватися ще у  ди-</a:t>
            </a:r>
            <a:r>
              <a:rPr lang="uk-UA" sz="2000" dirty="0"/>
              <a:t> </a:t>
            </a:r>
            <a:r>
              <a:rPr lang="uk-UA" sz="2000" dirty="0" smtClean="0"/>
              <a:t>      </a:t>
            </a:r>
          </a:p>
          <a:p>
            <a:pPr marL="0" indent="0">
              <a:buNone/>
            </a:pPr>
            <a:r>
              <a:rPr lang="uk-UA" sz="2000" dirty="0" smtClean="0"/>
              <a:t>     тинстві;</a:t>
            </a:r>
          </a:p>
          <a:p>
            <a:pPr>
              <a:buFontTx/>
              <a:buChar char="-"/>
            </a:pPr>
            <a:r>
              <a:rPr lang="uk-UA" sz="2000" dirty="0" smtClean="0"/>
              <a:t>будьте завжди доброзичливі, спокійні і розважливі, частіше по-</a:t>
            </a:r>
          </a:p>
          <a:p>
            <a:pPr marL="0" indent="0">
              <a:buNone/>
            </a:pPr>
            <a:r>
              <a:rPr lang="uk-UA" sz="2000" dirty="0" smtClean="0"/>
              <a:t>     сміхайтеся, не піддавайтеся зневірі й не дозволяйте собі зане-</a:t>
            </a:r>
          </a:p>
          <a:p>
            <a:pPr marL="0" indent="0">
              <a:buNone/>
            </a:pPr>
            <a:r>
              <a:rPr lang="uk-UA" sz="2000" dirty="0" smtClean="0"/>
              <a:t>     падати духом;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uk-UA" sz="2000" dirty="0" smtClean="0"/>
              <a:t>любіть близьких – вони ваша головна цінність у житті;            </a:t>
            </a:r>
          </a:p>
          <a:p>
            <a:pPr>
              <a:buFontTx/>
              <a:buChar char="-"/>
            </a:pPr>
            <a:r>
              <a:rPr lang="uk-UA" sz="2000" dirty="0"/>
              <a:t>о</a:t>
            </a:r>
            <a:r>
              <a:rPr lang="uk-UA" sz="2000" dirty="0" smtClean="0"/>
              <a:t>бирайте професію, що приносить вам не тільки матеріальне,</a:t>
            </a:r>
          </a:p>
          <a:p>
            <a:pPr>
              <a:buFontTx/>
              <a:buChar char="-"/>
            </a:pPr>
            <a:r>
              <a:rPr lang="uk-UA" sz="2000" dirty="0"/>
              <a:t>а</a:t>
            </a:r>
            <a:r>
              <a:rPr lang="uk-UA" sz="2000" dirty="0" smtClean="0"/>
              <a:t>ле й моральне задоволення, приносить радість;                     </a:t>
            </a:r>
          </a:p>
          <a:p>
            <a:pPr>
              <a:buFontTx/>
              <a:buChar char="-"/>
            </a:pPr>
            <a:r>
              <a:rPr lang="uk-UA" sz="2000" dirty="0"/>
              <a:t>з</a:t>
            </a:r>
            <a:r>
              <a:rPr lang="uk-UA" sz="2000" dirty="0" smtClean="0"/>
              <a:t>аймайтеся фізичною працею, намагаючись якнайбільше часу</a:t>
            </a:r>
          </a:p>
          <a:p>
            <a:pPr marL="0" indent="0">
              <a:buNone/>
            </a:pPr>
            <a:r>
              <a:rPr lang="uk-UA" sz="2000" dirty="0" smtClean="0"/>
              <a:t>    проводити на свіжому повітрі, активно відпочивайте;                </a:t>
            </a:r>
          </a:p>
          <a:p>
            <a:pPr>
              <a:buFontTx/>
              <a:buChar char="-"/>
            </a:pPr>
            <a:r>
              <a:rPr lang="uk-UA" sz="2000" dirty="0"/>
              <a:t>н</a:t>
            </a:r>
            <a:r>
              <a:rPr lang="uk-UA" sz="2000" dirty="0" smtClean="0"/>
              <a:t>е куріть, не намагайтеся втекти від проблем у світ алкоголю або наркотиків.            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738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uk-UA" u="sng" dirty="0">
                <a:solidFill>
                  <a:srgbClr val="FF0000"/>
                </a:solidFill>
              </a:rPr>
              <a:t>Мета уроку: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45500" cy="5111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400" dirty="0"/>
              <a:t>  Розкрити зміст понять:”життя ”, “ цінність “, “ ієрархія “. Вияснити цінність і неповторність життя для кожної людини, формувати відповідальність за своє здоров</a:t>
            </a:r>
            <a:r>
              <a:rPr lang="en-US" sz="2400" dirty="0"/>
              <a:t>’</a:t>
            </a:r>
            <a:r>
              <a:rPr lang="ru-RU" sz="2400" dirty="0"/>
              <a:t>я та власн</a:t>
            </a:r>
            <a:r>
              <a:rPr lang="uk-UA" sz="2400" dirty="0"/>
              <a:t>і </a:t>
            </a:r>
            <a:r>
              <a:rPr lang="ru-RU" sz="2400" dirty="0"/>
              <a:t> вчинки,  формувати прагнення учнів до здорового способу життя. Визначити місце здоров</a:t>
            </a:r>
            <a:r>
              <a:rPr lang="en-US" sz="2400" dirty="0"/>
              <a:t>’</a:t>
            </a:r>
            <a:r>
              <a:rPr lang="ru-RU" sz="2400" dirty="0"/>
              <a:t>я в ієрархії своїх життєвих потреб, розвивати пізнавальну активність учнів в пошуках нової інформації. Розвивати кмітливість, збагачувати життєвий досвід </a:t>
            </a:r>
            <a:r>
              <a:rPr lang="uk-UA" sz="2400" dirty="0"/>
              <a:t>школярів. Виховувати любов до життя , бажання цінувати його і самовдосконалюватися, вести здоровий спосіб життя і дотримуватися  його. 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62913" cy="6192838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uk-UA" sz="3200" b="1" dirty="0">
                <a:solidFill>
                  <a:srgbClr val="FF0066"/>
                </a:solidFill>
              </a:rPr>
              <a:t>  Здоров</a:t>
            </a:r>
            <a:r>
              <a:rPr lang="en-US" sz="3200" b="1" dirty="0">
                <a:solidFill>
                  <a:srgbClr val="FF0066"/>
                </a:solidFill>
              </a:rPr>
              <a:t>’</a:t>
            </a:r>
            <a:r>
              <a:rPr lang="uk-UA" sz="3200" b="1" dirty="0">
                <a:solidFill>
                  <a:srgbClr val="FF0066"/>
                </a:solidFill>
              </a:rPr>
              <a:t>я родини</a:t>
            </a:r>
            <a:r>
              <a:rPr lang="en-US" sz="3200" b="1" dirty="0">
                <a:solidFill>
                  <a:srgbClr val="FF0066"/>
                </a:solidFill>
              </a:rPr>
              <a:t> - </a:t>
            </a:r>
            <a:r>
              <a:rPr lang="uk-UA" sz="3200" b="1" dirty="0">
                <a:solidFill>
                  <a:srgbClr val="FF0066"/>
                </a:solidFill>
              </a:rPr>
              <a:t> здоров</a:t>
            </a:r>
            <a:r>
              <a:rPr lang="en-US" sz="3200" b="1" dirty="0">
                <a:solidFill>
                  <a:srgbClr val="FF0066"/>
                </a:solidFill>
              </a:rPr>
              <a:t>’</a:t>
            </a:r>
            <a:r>
              <a:rPr lang="uk-UA" sz="3200" b="1" dirty="0">
                <a:solidFill>
                  <a:srgbClr val="FF0066"/>
                </a:solidFill>
              </a:rPr>
              <a:t>я дитини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В цю істину вкладено глибокий зміст.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Здорова родина – здорова дитина.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У цих двох поняттях прокладено міст.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Хай міст цей єднає батьків і дітей,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Щоб правильно й радісно жити,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Іти по життю з девізом в руках :</a:t>
            </a:r>
            <a:br>
              <a:rPr lang="uk-UA" sz="3200" b="1" dirty="0">
                <a:solidFill>
                  <a:srgbClr val="FF0066"/>
                </a:solidFill>
              </a:rPr>
            </a:br>
            <a:r>
              <a:rPr lang="uk-UA" sz="3200" b="1" dirty="0">
                <a:solidFill>
                  <a:srgbClr val="FF0066"/>
                </a:solidFill>
              </a:rPr>
              <a:t>Здоров</a:t>
            </a:r>
            <a:r>
              <a:rPr lang="en-US" sz="3200" b="1" dirty="0">
                <a:solidFill>
                  <a:srgbClr val="FF0066"/>
                </a:solidFill>
              </a:rPr>
              <a:t>’</a:t>
            </a:r>
            <a:r>
              <a:rPr lang="uk-UA" sz="3200" b="1" dirty="0">
                <a:solidFill>
                  <a:srgbClr val="FF0066"/>
                </a:solidFill>
              </a:rPr>
              <a:t>я потрібно цінити !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620e8b04ec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:\Всі картинки\1253465568_1220605631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196752"/>
            <a:ext cx="4320480" cy="5399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8640960" cy="15841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Обливання водою – система життєзабезпечення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людини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19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8229600" cy="59039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3600" i="1" u="sng" dirty="0">
                <a:solidFill>
                  <a:srgbClr val="FF0000"/>
                </a:solidFill>
              </a:rPr>
              <a:t>Цінність</a:t>
            </a:r>
            <a:r>
              <a:rPr lang="uk-UA" sz="3600" i="1" dirty="0"/>
              <a:t> </a:t>
            </a:r>
            <a:r>
              <a:rPr lang="uk-UA" sz="3600" dirty="0"/>
              <a:t>– поняття, яке використову-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ється у філософії та соціології для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позначення об</a:t>
            </a:r>
            <a:r>
              <a:rPr lang="en-US" sz="3600" dirty="0"/>
              <a:t>’</a:t>
            </a:r>
            <a:r>
              <a:rPr lang="uk-UA" sz="3600" dirty="0"/>
              <a:t>єктів, явищ, їхніх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властивостей, а також абстрактних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ідей, що втілюють у собі суспільні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ідеали.</a:t>
            </a:r>
          </a:p>
          <a:p>
            <a:pPr eaLnBrk="1" hangingPunct="1">
              <a:buFontTx/>
              <a:buNone/>
              <a:defRPr/>
            </a:pPr>
            <a:r>
              <a:rPr lang="uk-UA" sz="3600" dirty="0"/>
              <a:t>    Цінності можуть бути </a:t>
            </a:r>
            <a:r>
              <a:rPr lang="uk-UA" sz="3600" u="sng" dirty="0"/>
              <a:t>матеріаль-</a:t>
            </a:r>
          </a:p>
          <a:p>
            <a:pPr eaLnBrk="1" hangingPunct="1">
              <a:buFontTx/>
              <a:buNone/>
              <a:defRPr/>
            </a:pPr>
            <a:r>
              <a:rPr lang="uk-UA" sz="3600" u="sng" dirty="0"/>
              <a:t>ними і духовними.</a:t>
            </a:r>
            <a:endParaRPr lang="ru-RU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07375" cy="6089650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solidFill>
                  <a:srgbClr val="9900CC"/>
                </a:solidFill>
              </a:rPr>
              <a:t>Життєві цінності</a:t>
            </a:r>
            <a:r>
              <a:rPr lang="uk-UA" i="1" dirty="0"/>
              <a:t> – це те, що</a:t>
            </a:r>
            <a:br>
              <a:rPr lang="uk-UA" i="1" dirty="0"/>
            </a:br>
            <a:r>
              <a:rPr lang="uk-UA" i="1" dirty="0"/>
              <a:t>люди вважають важливим для</a:t>
            </a:r>
            <a:r>
              <a:rPr lang="en-US" i="1" dirty="0"/>
              <a:t> </a:t>
            </a:r>
            <a:r>
              <a:rPr lang="uk-UA" i="1" dirty="0"/>
              <a:t>свого життя, що визначає мету</a:t>
            </a:r>
            <a:r>
              <a:rPr lang="en-US" i="1" dirty="0"/>
              <a:t> </a:t>
            </a:r>
            <a:r>
              <a:rPr lang="uk-UA" i="1" dirty="0"/>
              <a:t>й мотиви їхньої діяльності, це те,</a:t>
            </a:r>
            <a:br>
              <a:rPr lang="uk-UA" i="1" dirty="0"/>
            </a:br>
            <a:r>
              <a:rPr lang="uk-UA" i="1" dirty="0"/>
              <a:t>про що вони мріють і до чого</a:t>
            </a:r>
            <a:br>
              <a:rPr lang="uk-UA" i="1" dirty="0"/>
            </a:br>
            <a:r>
              <a:rPr lang="uk-UA" i="1" dirty="0"/>
              <a:t>прагнуть.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000" dirty="0">
                <a:solidFill>
                  <a:srgbClr val="FFFF00"/>
                </a:solidFill>
              </a:rPr>
              <a:t>ГОЛОВНІ ЦІННОСТІ НАШОГО </a:t>
            </a:r>
            <a:r>
              <a:rPr lang="uk-UA" sz="4000" dirty="0" smtClean="0">
                <a:solidFill>
                  <a:srgbClr val="FFFF00"/>
                </a:solidFill>
              </a:rPr>
              <a:t> </a:t>
            </a:r>
            <a:br>
              <a:rPr lang="uk-UA" sz="4000" dirty="0" smtClean="0">
                <a:solidFill>
                  <a:srgbClr val="FFFF00"/>
                </a:solidFill>
              </a:rPr>
            </a:br>
            <a:r>
              <a:rPr lang="uk-UA" sz="4000">
                <a:solidFill>
                  <a:srgbClr val="FFFF00"/>
                </a:solidFill>
              </a:rPr>
              <a:t> </a:t>
            </a:r>
            <a:r>
              <a:rPr lang="uk-UA" sz="4000" smtClean="0">
                <a:solidFill>
                  <a:srgbClr val="FFFF00"/>
                </a:solidFill>
              </a:rPr>
              <a:t>ЖИТТЯ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b="1" dirty="0">
                <a:solidFill>
                  <a:srgbClr val="FF99FF"/>
                </a:solidFill>
              </a:rPr>
              <a:t>ПОДОРОЖ ОСТРОВАМИ МРІЙ</a:t>
            </a:r>
          </a:p>
          <a:p>
            <a:pPr eaLnBrk="1" hangingPunct="1">
              <a:buFontTx/>
              <a:buNone/>
              <a:defRPr/>
            </a:pP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6867" name="Oval 40"/>
          <p:cNvSpPr>
            <a:spLocks noChangeArrowheads="1"/>
          </p:cNvSpPr>
          <p:nvPr/>
        </p:nvSpPr>
        <p:spPr bwMode="auto">
          <a:xfrm>
            <a:off x="755576" y="4114800"/>
            <a:ext cx="2368624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УСПІХИ В </a:t>
            </a:r>
          </a:p>
          <a:p>
            <a:pPr algn="ctr"/>
            <a:r>
              <a:rPr lang="uk-UA" b="1" dirty="0">
                <a:solidFill>
                  <a:schemeClr val="bg2"/>
                </a:solidFill>
              </a:rPr>
              <a:t>НАВЧАННІ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68" name="Oval 41"/>
          <p:cNvSpPr>
            <a:spLocks noChangeArrowheads="1"/>
          </p:cNvSpPr>
          <p:nvPr/>
        </p:nvSpPr>
        <p:spPr bwMode="auto">
          <a:xfrm>
            <a:off x="3581400" y="2971800"/>
            <a:ext cx="1828800" cy="1321296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МОЄ </a:t>
            </a:r>
          </a:p>
          <a:p>
            <a:pPr algn="ctr"/>
            <a:r>
              <a:rPr lang="uk-UA" b="1" dirty="0">
                <a:solidFill>
                  <a:schemeClr val="bg2"/>
                </a:solidFill>
              </a:rPr>
              <a:t>ЗДОРОВ</a:t>
            </a:r>
            <a:r>
              <a:rPr lang="en-US" b="1" dirty="0">
                <a:solidFill>
                  <a:schemeClr val="bg2"/>
                </a:solidFill>
              </a:rPr>
              <a:t>’</a:t>
            </a:r>
            <a:r>
              <a:rPr lang="uk-UA" b="1" dirty="0">
                <a:solidFill>
                  <a:schemeClr val="bg2"/>
                </a:solidFill>
              </a:rPr>
              <a:t>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69" name="Oval 42"/>
          <p:cNvSpPr>
            <a:spLocks noChangeArrowheads="1"/>
          </p:cNvSpPr>
          <p:nvPr/>
        </p:nvSpPr>
        <p:spPr bwMode="auto">
          <a:xfrm>
            <a:off x="6084168" y="3886200"/>
            <a:ext cx="2448272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bg2"/>
                </a:solidFill>
              </a:rPr>
              <a:t>ЗДОРОВ</a:t>
            </a:r>
            <a:r>
              <a:rPr lang="en-US" b="1" dirty="0" smtClean="0">
                <a:solidFill>
                  <a:schemeClr val="bg2"/>
                </a:solidFill>
              </a:rPr>
              <a:t>’</a:t>
            </a:r>
            <a:r>
              <a:rPr lang="uk-UA" b="1" dirty="0" smtClean="0">
                <a:solidFill>
                  <a:schemeClr val="bg2"/>
                </a:solidFill>
              </a:rPr>
              <a:t>Я </a:t>
            </a:r>
            <a:endParaRPr lang="uk-UA" b="1" dirty="0">
              <a:solidFill>
                <a:schemeClr val="bg2"/>
              </a:solidFill>
            </a:endParaRPr>
          </a:p>
          <a:p>
            <a:pPr algn="ctr"/>
            <a:r>
              <a:rPr lang="uk-UA" b="1" dirty="0">
                <a:solidFill>
                  <a:schemeClr val="bg2"/>
                </a:solidFill>
              </a:rPr>
              <a:t>БЛИЗЬКИХ </a:t>
            </a:r>
          </a:p>
          <a:p>
            <a:pPr algn="ctr"/>
            <a:r>
              <a:rPr lang="uk-UA" b="1" dirty="0">
                <a:solidFill>
                  <a:schemeClr val="bg2"/>
                </a:solidFill>
              </a:rPr>
              <a:t>ЛЮДЕЙ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70" name="Oval 43"/>
          <p:cNvSpPr>
            <a:spLocks noChangeArrowheads="1"/>
          </p:cNvSpPr>
          <p:nvPr/>
        </p:nvSpPr>
        <p:spPr bwMode="auto">
          <a:xfrm>
            <a:off x="7065590" y="270892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ЛЮБОВ </a:t>
            </a:r>
          </a:p>
          <a:p>
            <a:pPr algn="ctr"/>
            <a:r>
              <a:rPr lang="uk-UA" b="1" dirty="0">
                <a:solidFill>
                  <a:schemeClr val="bg2"/>
                </a:solidFill>
              </a:rPr>
              <a:t>БАТЬКІВ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71" name="Oval 44"/>
          <p:cNvSpPr>
            <a:spLocks noChangeArrowheads="1"/>
          </p:cNvSpPr>
          <p:nvPr/>
        </p:nvSpPr>
        <p:spPr bwMode="auto">
          <a:xfrm>
            <a:off x="228600" y="29718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СЛАВА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72" name="Oval 45"/>
          <p:cNvSpPr>
            <a:spLocks noChangeArrowheads="1"/>
          </p:cNvSpPr>
          <p:nvPr/>
        </p:nvSpPr>
        <p:spPr bwMode="auto">
          <a:xfrm>
            <a:off x="2411760" y="5257800"/>
            <a:ext cx="223644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ВІДПОЧИНОК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6873" name="Oval 46"/>
          <p:cNvSpPr>
            <a:spLocks noChangeArrowheads="1"/>
          </p:cNvSpPr>
          <p:nvPr/>
        </p:nvSpPr>
        <p:spPr bwMode="auto">
          <a:xfrm>
            <a:off x="5004048" y="5181600"/>
            <a:ext cx="2061542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solidFill>
                  <a:schemeClr val="bg2"/>
                </a:solidFill>
              </a:rPr>
              <a:t>ДРУЖБА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8388350" cy="6048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uk-UA" sz="3600" dirty="0">
                <a:solidFill>
                  <a:schemeClr val="hlink"/>
                </a:solidFill>
              </a:rPr>
              <a:t>-культура спілкування;</a:t>
            </a:r>
            <a:br>
              <a:rPr lang="uk-UA" sz="3600" dirty="0">
                <a:solidFill>
                  <a:schemeClr val="hlink"/>
                </a:solidFill>
              </a:rPr>
            </a:br>
            <a:r>
              <a:rPr lang="uk-UA" sz="3600" dirty="0">
                <a:solidFill>
                  <a:schemeClr val="accent2"/>
                </a:solidFill>
              </a:rPr>
              <a:t>-культура здоров</a:t>
            </a:r>
            <a:r>
              <a:rPr lang="en-US" sz="3600" dirty="0">
                <a:solidFill>
                  <a:schemeClr val="accent2"/>
                </a:solidFill>
              </a:rPr>
              <a:t>’</a:t>
            </a:r>
            <a:r>
              <a:rPr lang="uk-UA" sz="3600" dirty="0">
                <a:solidFill>
                  <a:schemeClr val="accent2"/>
                </a:solidFill>
              </a:rPr>
              <a:t>я;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>
                <a:solidFill>
                  <a:srgbClr val="0099CC"/>
                </a:solidFill>
              </a:rPr>
              <a:t>-спосіб життя;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>
                <a:solidFill>
                  <a:srgbClr val="FF0066"/>
                </a:solidFill>
              </a:rPr>
              <a:t>-світоглядні позиції;</a:t>
            </a:r>
            <a:br>
              <a:rPr lang="uk-UA" sz="3600" dirty="0">
                <a:solidFill>
                  <a:srgbClr val="FF0066"/>
                </a:solidFill>
              </a:rPr>
            </a:br>
            <a:r>
              <a:rPr lang="uk-UA" sz="3600" dirty="0">
                <a:solidFill>
                  <a:srgbClr val="FF9900"/>
                </a:solidFill>
              </a:rPr>
              <a:t>-моральні принципи, ідеали, цінності;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>
                <a:solidFill>
                  <a:srgbClr val="FF0000"/>
                </a:solidFill>
              </a:rPr>
              <a:t>-релігійний світогляд, вірування;</a:t>
            </a:r>
            <a:br>
              <a:rPr lang="uk-UA" sz="3600" dirty="0">
                <a:solidFill>
                  <a:srgbClr val="FF0000"/>
                </a:solidFill>
              </a:rPr>
            </a:br>
            <a:r>
              <a:rPr lang="uk-UA" sz="3600" dirty="0">
                <a:solidFill>
                  <a:srgbClr val="9900CC"/>
                </a:solidFill>
              </a:rPr>
              <a:t>-культура побуту;</a:t>
            </a:r>
            <a:br>
              <a:rPr lang="uk-UA" sz="3600" dirty="0">
                <a:solidFill>
                  <a:srgbClr val="9900CC"/>
                </a:solidFill>
              </a:rPr>
            </a:br>
            <a:r>
              <a:rPr lang="uk-UA" sz="3600" dirty="0">
                <a:solidFill>
                  <a:srgbClr val="0000FF"/>
                </a:solidFill>
              </a:rPr>
              <a:t>-культура почуттів.</a:t>
            </a:r>
            <a:r>
              <a:rPr lang="uk-UA" dirty="0"/>
              <a:t>                                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24303" y="404664"/>
            <a:ext cx="583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Цінності людини: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342" y="332656"/>
            <a:ext cx="8090098" cy="532859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uk-UA" sz="4000" b="1" dirty="0" smtClean="0">
                <a:solidFill>
                  <a:srgbClr val="FF0000"/>
                </a:solidFill>
              </a:rPr>
              <a:t>Здоров</a:t>
            </a:r>
            <a:r>
              <a:rPr lang="en-US" sz="4000" b="1" dirty="0">
                <a:solidFill>
                  <a:srgbClr val="FF0000"/>
                </a:solidFill>
              </a:rPr>
              <a:t>’</a:t>
            </a:r>
            <a:r>
              <a:rPr lang="uk-UA" sz="4000" b="1" dirty="0">
                <a:solidFill>
                  <a:srgbClr val="FF0000"/>
                </a:solidFill>
              </a:rPr>
              <a:t>я – необхідна умова розвитку </a:t>
            </a:r>
            <a:r>
              <a:rPr lang="uk-UA" sz="4000" b="1" dirty="0" smtClean="0">
                <a:solidFill>
                  <a:srgbClr val="FF0000"/>
                </a:solidFill>
              </a:rPr>
              <a:t>людини.</a:t>
            </a:r>
            <a:endParaRPr lang="uk-UA" sz="40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Життя – </a:t>
            </a:r>
            <a:r>
              <a:rPr lang="uk-U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найвища цінність людини, воно </a:t>
            </a:r>
            <a:endParaRPr lang="uk-UA" sz="4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4000" b="1" dirty="0" smtClean="0">
                <a:solidFill>
                  <a:schemeClr val="hlink"/>
                </a:solidFill>
              </a:rPr>
              <a:t> </a:t>
            </a:r>
            <a:r>
              <a:rPr lang="uk-UA" sz="4000" b="1" dirty="0">
                <a:solidFill>
                  <a:schemeClr val="hlink"/>
                </a:solidFill>
              </a:rPr>
              <a:t>неповторне й </a:t>
            </a:r>
            <a:r>
              <a:rPr lang="uk-UA" sz="4000" b="1" dirty="0" smtClean="0">
                <a:solidFill>
                  <a:schemeClr val="hlink"/>
                </a:solidFill>
              </a:rPr>
              <a:t>унікальне, тому його</a:t>
            </a:r>
            <a:endParaRPr lang="uk-UA" sz="4000" b="1" dirty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uk-UA" sz="4000" b="1" dirty="0" smtClean="0">
                <a:solidFill>
                  <a:srgbClr val="FF9966"/>
                </a:solidFill>
              </a:rPr>
              <a:t> </a:t>
            </a:r>
            <a:r>
              <a:rPr lang="uk-UA" sz="4000" b="1" dirty="0">
                <a:solidFill>
                  <a:srgbClr val="FF9966"/>
                </a:solidFill>
              </a:rPr>
              <a:t>необхідно берегти і </a:t>
            </a:r>
            <a:r>
              <a:rPr lang="uk-UA" sz="4000" b="1" dirty="0" smtClean="0">
                <a:solidFill>
                  <a:srgbClr val="FF9966"/>
                </a:solidFill>
              </a:rPr>
              <a:t>поважати.</a:t>
            </a:r>
            <a:endParaRPr lang="ru-RU" sz="4000" b="1" dirty="0">
              <a:solidFill>
                <a:srgbClr val="FF9966"/>
              </a:solidFill>
            </a:endParaRPr>
          </a:p>
          <a:p>
            <a:endParaRPr lang="ru-RU" sz="4000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92100"/>
            <a:ext cx="8532440" cy="65659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uk-UA" sz="3200" b="1" i="1" dirty="0" smtClean="0">
                <a:solidFill>
                  <a:srgbClr val="990099"/>
                </a:solidFill>
                <a:latin typeface="Times New Roman" pitchFamily="18" charset="0"/>
              </a:rPr>
              <a:t>Бережіть </a:t>
            </a: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години, бережіть хвилини,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Кожную секунду, навіть, бережіть.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Пам</a:t>
            </a:r>
            <a:r>
              <a:rPr lang="en-US" sz="3200" b="1" i="1" dirty="0">
                <a:solidFill>
                  <a:srgbClr val="990099"/>
                </a:solidFill>
                <a:latin typeface="Times New Roman" pitchFamily="18" charset="0"/>
              </a:rPr>
              <a:t>’</a:t>
            </a: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ятайте, час наш дуже швидко  плине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Можемо  не встигнуть ми усе зробить.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Справ у нас багато, треба гарно вчитись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Щоб розуму набратись, корисними стать.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Дбати про Вкраїну – нашу Батьківщину</a:t>
            </a:r>
            <a:b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</a:br>
            <a:r>
              <a:rPr lang="uk-UA" sz="3200" b="1" i="1" dirty="0">
                <a:solidFill>
                  <a:srgbClr val="990099"/>
                </a:solidFill>
                <a:latin typeface="Times New Roman" pitchFamily="18" charset="0"/>
              </a:rPr>
              <a:t>Мріями й ділами до зірок дістать.</a:t>
            </a:r>
            <a:endParaRPr lang="ru-RU" sz="3200" b="1" i="1" dirty="0">
              <a:solidFill>
                <a:srgbClr val="99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Девіз ставлення до життя: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i="1" dirty="0"/>
              <a:t>Живи,</a:t>
            </a:r>
            <a:r>
              <a:rPr lang="en-US" i="1" dirty="0"/>
              <a:t> </a:t>
            </a:r>
            <a:r>
              <a:rPr lang="uk-UA" i="1" dirty="0"/>
              <a:t>давай можливість жити іншим</a:t>
            </a:r>
          </a:p>
          <a:p>
            <a:pPr eaLnBrk="1" hangingPunct="1">
              <a:buFontTx/>
              <a:buNone/>
              <a:defRPr/>
            </a:pPr>
            <a:r>
              <a:rPr lang="uk-UA" i="1" dirty="0"/>
              <a:t>І не вкорочуй вік чужий, він теж єдиний.</a:t>
            </a:r>
          </a:p>
          <a:p>
            <a:pPr eaLnBrk="1" hangingPunct="1">
              <a:buFontTx/>
              <a:buNone/>
              <a:defRPr/>
            </a:pPr>
            <a:r>
              <a:rPr lang="uk-UA" i="1" dirty="0"/>
              <a:t>Щоб міг промовити колись:</a:t>
            </a:r>
          </a:p>
          <a:p>
            <a:pPr eaLnBrk="1" hangingPunct="1">
              <a:buFontTx/>
              <a:buNone/>
              <a:defRPr/>
            </a:pPr>
            <a:r>
              <a:rPr lang="uk-UA" i="1" dirty="0"/>
              <a:t>“ Я, Боже, грішний,</a:t>
            </a:r>
          </a:p>
          <a:p>
            <a:pPr eaLnBrk="1" hangingPunct="1">
              <a:buFontTx/>
              <a:buNone/>
              <a:defRPr/>
            </a:pPr>
            <a:r>
              <a:rPr lang="uk-UA" i="1" dirty="0"/>
              <a:t>Та  виконав обов</a:t>
            </a:r>
            <a:r>
              <a:rPr lang="en-US" i="1" dirty="0"/>
              <a:t>’</a:t>
            </a:r>
            <a:r>
              <a:rPr lang="uk-UA" i="1" dirty="0"/>
              <a:t>язок людини.” 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5976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sz="2400" dirty="0" smtClean="0"/>
              <a:t>        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b="1" dirty="0">
                <a:solidFill>
                  <a:srgbClr val="FFFF00"/>
                </a:solidFill>
              </a:rPr>
              <a:t>Ж</a:t>
            </a:r>
            <a:r>
              <a:rPr lang="uk-UA" b="1" dirty="0" smtClean="0">
                <a:solidFill>
                  <a:srgbClr val="FFFF00"/>
                </a:solidFill>
              </a:rPr>
              <a:t>ивіть усі щасливо і будьте</a:t>
            </a:r>
          </a:p>
          <a:p>
            <a:pPr marL="0" indent="0" eaLnBrk="1" hangingPunct="1">
              <a:buNone/>
              <a:defRPr/>
            </a:pPr>
            <a:r>
              <a:rPr lang="uk-UA" b="1" dirty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                 завжди здорові !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7698" name="Picture 4" descr="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4032250" cy="90805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dirty="0">
                <a:solidFill>
                  <a:srgbClr val="FF0000"/>
                </a:solidFill>
              </a:rPr>
              <a:t>Конституція України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820150" cy="5541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000" i="1" u="sng" dirty="0">
                <a:solidFill>
                  <a:srgbClr val="FF0000"/>
                </a:solidFill>
              </a:rPr>
              <a:t>Стаття 3.</a:t>
            </a:r>
            <a:r>
              <a:rPr lang="uk-UA" sz="2000" dirty="0">
                <a:solidFill>
                  <a:srgbClr val="FF0000"/>
                </a:solidFill>
              </a:rPr>
              <a:t>    </a:t>
            </a:r>
            <a:r>
              <a:rPr lang="uk-UA" sz="2000" dirty="0">
                <a:latin typeface="Times New Roman" pitchFamily="18" charset="0"/>
              </a:rPr>
              <a:t>Людина, її життя і здоров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я, честь і гідність,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недотор-</a:t>
            </a:r>
            <a:endParaRPr lang="en-US" sz="2000" dirty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</a:t>
            </a:r>
            <a:r>
              <a:rPr lang="en-US" sz="2000" dirty="0">
                <a:latin typeface="Times New Roman" pitchFamily="18" charset="0"/>
              </a:rPr>
              <a:t>     </a:t>
            </a:r>
            <a:r>
              <a:rPr lang="uk-UA" sz="2000" dirty="0">
                <a:latin typeface="Times New Roman" pitchFamily="18" charset="0"/>
              </a:rPr>
              <a:t>     </a:t>
            </a:r>
            <a:r>
              <a:rPr lang="uk-UA" sz="2000" dirty="0" smtClean="0">
                <a:latin typeface="Times New Roman" pitchFamily="18" charset="0"/>
              </a:rPr>
              <a:t>     </a:t>
            </a:r>
            <a:r>
              <a:rPr lang="uk-UA" sz="2000" dirty="0">
                <a:latin typeface="Times New Roman" pitchFamily="18" charset="0"/>
              </a:rPr>
              <a:t>канність і безпека визнаються в Україні найвищою </a:t>
            </a:r>
            <a:r>
              <a:rPr lang="en-US" sz="2000" dirty="0"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latin typeface="Times New Roman" pitchFamily="18" charset="0"/>
              </a:rPr>
              <a:t>             </a:t>
            </a:r>
            <a:r>
              <a:rPr lang="uk-UA" sz="2000" dirty="0">
                <a:latin typeface="Times New Roman" pitchFamily="18" charset="0"/>
              </a:rPr>
              <a:t>    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</a:rPr>
              <a:t>    соціальною </a:t>
            </a:r>
            <a:r>
              <a:rPr lang="uk-UA" sz="2000" dirty="0">
                <a:latin typeface="Times New Roman" pitchFamily="18" charset="0"/>
              </a:rPr>
              <a:t>цінністю.</a:t>
            </a:r>
            <a:r>
              <a:rPr lang="uk-UA" sz="2000" dirty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</a:t>
            </a:r>
            <a:r>
              <a:rPr lang="uk-UA" sz="2000" i="1" u="sng" dirty="0">
                <a:solidFill>
                  <a:srgbClr val="FF0000"/>
                </a:solidFill>
              </a:rPr>
              <a:t>Стаття </a:t>
            </a:r>
            <a:r>
              <a:rPr lang="uk-UA" sz="2000" i="1" u="sng" dirty="0" smtClean="0">
                <a:solidFill>
                  <a:srgbClr val="FF0000"/>
                </a:solidFill>
              </a:rPr>
              <a:t>27</a:t>
            </a:r>
            <a:r>
              <a:rPr lang="uk-UA" sz="2000" i="1" u="sng" dirty="0" smtClean="0">
                <a:solidFill>
                  <a:srgbClr val="C00000"/>
                </a:solidFill>
              </a:rPr>
              <a:t>.</a:t>
            </a:r>
            <a:r>
              <a:rPr lang="uk-UA" sz="2000" dirty="0" smtClean="0"/>
              <a:t> </a:t>
            </a:r>
            <a:r>
              <a:rPr lang="uk-UA" sz="2000" dirty="0">
                <a:latin typeface="Times New Roman" pitchFamily="18" charset="0"/>
              </a:rPr>
              <a:t>Кожна людина має невід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ємне право на життя.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</a:t>
            </a:r>
            <a:r>
              <a:rPr lang="uk-UA" sz="2000" dirty="0" smtClean="0">
                <a:latin typeface="Times New Roman" pitchFamily="18" charset="0"/>
              </a:rPr>
              <a:t>     </a:t>
            </a:r>
            <a:r>
              <a:rPr lang="uk-UA" sz="2000" dirty="0">
                <a:latin typeface="Times New Roman" pitchFamily="18" charset="0"/>
              </a:rPr>
              <a:t>Ніхто не може бути свавільно позбавлений життя.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</a:t>
            </a:r>
            <a:r>
              <a:rPr lang="uk-UA" sz="2000" dirty="0" smtClean="0">
                <a:latin typeface="Times New Roman" pitchFamily="18" charset="0"/>
              </a:rPr>
              <a:t>      </a:t>
            </a:r>
            <a:r>
              <a:rPr lang="uk-UA" sz="2000" dirty="0">
                <a:latin typeface="Times New Roman" pitchFamily="18" charset="0"/>
              </a:rPr>
              <a:t>Обов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язок держави – захищати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життя людини.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</a:t>
            </a:r>
            <a:r>
              <a:rPr lang="uk-UA" sz="2000" dirty="0" smtClean="0">
                <a:latin typeface="Times New Roman" pitchFamily="18" charset="0"/>
              </a:rPr>
              <a:t>      </a:t>
            </a:r>
            <a:r>
              <a:rPr lang="uk-UA" sz="2000" dirty="0">
                <a:latin typeface="Times New Roman" pitchFamily="18" charset="0"/>
              </a:rPr>
              <a:t>Кожен має право захищати своє життя і здоров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я ,  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</a:t>
            </a:r>
            <a:r>
              <a:rPr lang="uk-UA" sz="2000" dirty="0" smtClean="0">
                <a:latin typeface="Times New Roman" pitchFamily="18" charset="0"/>
              </a:rPr>
              <a:t>      </a:t>
            </a:r>
            <a:r>
              <a:rPr lang="uk-UA" sz="2000" dirty="0">
                <a:latin typeface="Times New Roman" pitchFamily="18" charset="0"/>
              </a:rPr>
              <a:t>життя і здоров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я інших людей від протиправних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</a:t>
            </a:r>
            <a:r>
              <a:rPr lang="uk-UA" sz="2000" dirty="0" smtClean="0">
                <a:latin typeface="Times New Roman" pitchFamily="18" charset="0"/>
              </a:rPr>
              <a:t>      </a:t>
            </a:r>
            <a:r>
              <a:rPr lang="uk-UA" sz="2000" dirty="0">
                <a:latin typeface="Times New Roman" pitchFamily="18" charset="0"/>
              </a:rPr>
              <a:t>посягань.</a:t>
            </a:r>
          </a:p>
          <a:p>
            <a:pPr eaLnBrk="1" hangingPunct="1">
              <a:buFontTx/>
              <a:buNone/>
              <a:defRPr/>
            </a:pPr>
            <a:r>
              <a:rPr lang="uk-UA" sz="2000" i="1" u="sng" dirty="0">
                <a:solidFill>
                  <a:srgbClr val="FF0000"/>
                </a:solidFill>
              </a:rPr>
              <a:t>Стаття </a:t>
            </a:r>
            <a:r>
              <a:rPr lang="uk-UA" sz="2000" i="1" u="sng" dirty="0" smtClean="0">
                <a:solidFill>
                  <a:srgbClr val="FF0000"/>
                </a:solidFill>
              </a:rPr>
              <a:t>49</a:t>
            </a:r>
            <a:r>
              <a:rPr lang="uk-UA" sz="2000" dirty="0">
                <a:solidFill>
                  <a:srgbClr val="C00000"/>
                </a:solidFill>
              </a:rPr>
              <a:t>.</a:t>
            </a:r>
            <a:r>
              <a:rPr lang="uk-UA" sz="2000" dirty="0" smtClean="0"/>
              <a:t>   </a:t>
            </a:r>
            <a:r>
              <a:rPr lang="uk-UA" sz="2000" dirty="0" smtClean="0">
                <a:latin typeface="Times New Roman" pitchFamily="18" charset="0"/>
              </a:rPr>
              <a:t>Кожен </a:t>
            </a:r>
            <a:r>
              <a:rPr lang="uk-UA" sz="2000" dirty="0">
                <a:latin typeface="Times New Roman" pitchFamily="18" charset="0"/>
              </a:rPr>
              <a:t>має право на охорону здоров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я, медичну                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   </a:t>
            </a:r>
            <a:r>
              <a:rPr lang="uk-UA" sz="2000" dirty="0" smtClean="0">
                <a:latin typeface="Times New Roman" pitchFamily="18" charset="0"/>
              </a:rPr>
              <a:t>   допомогу </a:t>
            </a:r>
            <a:r>
              <a:rPr lang="uk-UA" sz="2000" dirty="0">
                <a:latin typeface="Times New Roman" pitchFamily="18" charset="0"/>
              </a:rPr>
              <a:t>та медичне страхування.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 smtClean="0">
                <a:latin typeface="Times New Roman" pitchFamily="18" charset="0"/>
              </a:rPr>
              <a:t> </a:t>
            </a:r>
            <a:r>
              <a:rPr lang="uk-UA" sz="2000" i="1" u="sng" dirty="0">
                <a:solidFill>
                  <a:srgbClr val="FF0000"/>
                </a:solidFill>
              </a:rPr>
              <a:t>Стаття </a:t>
            </a:r>
            <a:r>
              <a:rPr lang="uk-UA" sz="2000" i="1" u="sng" dirty="0" smtClean="0">
                <a:solidFill>
                  <a:srgbClr val="FF0000"/>
                </a:solidFill>
              </a:rPr>
              <a:t>50.</a:t>
            </a:r>
            <a:r>
              <a:rPr lang="uk-UA" sz="2000" dirty="0" smtClean="0">
                <a:latin typeface="Times New Roman" pitchFamily="18" charset="0"/>
              </a:rPr>
              <a:t>   Кожен </a:t>
            </a:r>
            <a:r>
              <a:rPr lang="uk-UA" sz="2000" dirty="0">
                <a:latin typeface="Times New Roman" pitchFamily="18" charset="0"/>
              </a:rPr>
              <a:t>має право на безпечне для життя і здоров</a:t>
            </a:r>
            <a:r>
              <a:rPr lang="en-US" sz="2000" dirty="0">
                <a:latin typeface="Times New Roman" pitchFamily="18" charset="0"/>
              </a:rPr>
              <a:t>’</a:t>
            </a:r>
            <a:r>
              <a:rPr lang="uk-UA" sz="2000" dirty="0">
                <a:latin typeface="Times New Roman" pitchFamily="18" charset="0"/>
              </a:rPr>
              <a:t> я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       довкілля та на відшкодування завданої порушенням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>
                <a:latin typeface="Times New Roman" pitchFamily="18" charset="0"/>
              </a:rPr>
              <a:t>                        цього права шкоди. </a:t>
            </a:r>
            <a:endParaRPr lang="uk-UA" sz="2000" dirty="0"/>
          </a:p>
          <a:p>
            <a:pPr eaLnBrk="1" hangingPunct="1">
              <a:buFontTx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Закон України </a:t>
            </a:r>
            <a:b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“Про охорону здоров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я “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0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Стаття 6.</a:t>
            </a:r>
            <a:r>
              <a:rPr lang="uk-UA" sz="2000" dirty="0"/>
              <a:t> Наша держава з моменту народження кожної дитини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визнає її право на життя, прагне забезпечити виживання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і здоровий розвиток дитини.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endParaRPr lang="uk-UA" sz="2000" dirty="0"/>
          </a:p>
          <a:p>
            <a:pPr eaLnBrk="1" hangingPunct="1">
              <a:buFontTx/>
              <a:buNone/>
              <a:defRPr/>
            </a:pPr>
            <a:r>
              <a:rPr lang="uk-UA" sz="2000" i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Стаття </a:t>
            </a:r>
            <a:r>
              <a:rPr lang="uk-UA" sz="2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11.</a:t>
            </a:r>
            <a:r>
              <a:rPr lang="uk-UA" sz="2000" dirty="0" smtClean="0"/>
              <a:t> </a:t>
            </a:r>
            <a:r>
              <a:rPr lang="uk-UA" sz="2000" dirty="0"/>
              <a:t>Дитина і сім</a:t>
            </a:r>
            <a:r>
              <a:rPr lang="en-US" sz="2000" dirty="0"/>
              <a:t>’</a:t>
            </a:r>
            <a:r>
              <a:rPr lang="uk-UA" sz="2000" dirty="0"/>
              <a:t>я. Сім</a:t>
            </a:r>
            <a:r>
              <a:rPr lang="en-US" sz="2000" dirty="0"/>
              <a:t>’</a:t>
            </a:r>
            <a:r>
              <a:rPr lang="uk-UA" sz="2000" dirty="0"/>
              <a:t>я є природним середовищем для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 фізичного, духовного, інтелектуального, культурного,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 соціального розвитку дитини, її матеріального забез-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 печення і несе відповідальність щодо створення             </a:t>
            </a:r>
          </a:p>
          <a:p>
            <a:pPr eaLnBrk="1" hangingPunct="1">
              <a:buFontTx/>
              <a:buNone/>
              <a:defRPr/>
            </a:pPr>
            <a:r>
              <a:rPr lang="uk-UA" sz="2000" dirty="0"/>
              <a:t>                належних умов для цього.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solidFill>
                  <a:srgbClr val="FFC000"/>
                </a:solidFill>
              </a:rPr>
              <a:t>Конвенція ООН про права             </a:t>
            </a:r>
            <a:br>
              <a:rPr lang="uk-UA" sz="4000" b="1" dirty="0">
                <a:solidFill>
                  <a:srgbClr val="FFC000"/>
                </a:solidFill>
              </a:rPr>
            </a:br>
            <a:r>
              <a:rPr lang="uk-UA" sz="4000" b="1" dirty="0">
                <a:solidFill>
                  <a:srgbClr val="FFC000"/>
                </a:solidFill>
              </a:rPr>
              <a:t>                  дитини 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i="1" u="sng" dirty="0">
                <a:solidFill>
                  <a:srgbClr val="FFC000"/>
                </a:solidFill>
              </a:rPr>
              <a:t>Стаття 9.</a:t>
            </a:r>
            <a:r>
              <a:rPr lang="uk-UA" sz="2800" dirty="0"/>
              <a:t> </a:t>
            </a:r>
            <a:r>
              <a:rPr lang="uk-UA" sz="2800" dirty="0">
                <a:latin typeface="Times New Roman" pitchFamily="18" charset="0"/>
              </a:rPr>
              <a:t>Держави-учасниці забезпечують </a:t>
            </a:r>
            <a:endParaRPr lang="en-U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latin typeface="Times New Roman" pitchFamily="18" charset="0"/>
              </a:rPr>
              <a:t>                       </a:t>
            </a:r>
            <a:r>
              <a:rPr lang="uk-UA" sz="2800" dirty="0">
                <a:latin typeface="Times New Roman" pitchFamily="18" charset="0"/>
              </a:rPr>
              <a:t>умови , щоб дитина не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розлу-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</a:rPr>
              <a:t>                   </a:t>
            </a:r>
            <a:r>
              <a:rPr lang="uk-UA" sz="2800" dirty="0">
                <a:latin typeface="Times New Roman" pitchFamily="18" charset="0"/>
              </a:rPr>
              <a:t>  чалася зі своїми батьками всу-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                      переч їхньому бажанню, за винятком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latin typeface="Times New Roman" pitchFamily="18" charset="0"/>
              </a:rPr>
              <a:t>                       випадків, коли компетентні органи 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latin typeface="Times New Roman" pitchFamily="18" charset="0"/>
              </a:rPr>
              <a:t>                       згідно із судовим рішенням, визнають,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latin typeface="Times New Roman" pitchFamily="18" charset="0"/>
              </a:rPr>
              <a:t>                       що таке розлучення потрібне в інтере-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latin typeface="Times New Roman" pitchFamily="18" charset="0"/>
              </a:rPr>
              <a:t>                       сах дитини.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/>
              <a:t>                  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590391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u="sng" dirty="0">
                <a:solidFill>
                  <a:srgbClr val="FF0000"/>
                </a:solidFill>
              </a:rPr>
              <a:t>Життя</a:t>
            </a:r>
            <a:r>
              <a:rPr lang="uk-UA" sz="4000" dirty="0"/>
              <a:t> – безцінний дарунок при-</a:t>
            </a:r>
            <a:br>
              <a:rPr lang="uk-UA" sz="4000" dirty="0"/>
            </a:br>
            <a:r>
              <a:rPr lang="uk-UA" sz="4000" dirty="0"/>
              <a:t>роди, який дається людині один</a:t>
            </a:r>
            <a:br>
              <a:rPr lang="uk-UA" sz="4000" dirty="0"/>
            </a:br>
            <a:r>
              <a:rPr lang="uk-UA" sz="4000" dirty="0"/>
              <a:t>раз для максимального розкриття її внутрішнього світу, творчих здібностей, створення сім</a:t>
            </a:r>
            <a:r>
              <a:rPr lang="en-US" sz="4000" dirty="0"/>
              <a:t>’</a:t>
            </a:r>
            <a:r>
              <a:rPr lang="uk-UA" sz="4000" dirty="0"/>
              <a:t>ї і продовження свого роду.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58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980</TotalTime>
  <Words>1045</Words>
  <Application>Microsoft Office PowerPoint</Application>
  <PresentationFormat>Экран (4:3)</PresentationFormat>
  <Paragraphs>174</Paragraphs>
  <Slides>40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Океан</vt:lpstr>
      <vt:lpstr>Диаграмма</vt:lpstr>
      <vt:lpstr>Слайд 1</vt:lpstr>
      <vt:lpstr>  </vt:lpstr>
      <vt:lpstr>Мета уроку:</vt:lpstr>
      <vt:lpstr>Девіз ставлення до життя:</vt:lpstr>
      <vt:lpstr>Конституція України</vt:lpstr>
      <vt:lpstr>Закон України   “Про охорону здоров’я “</vt:lpstr>
      <vt:lpstr>Конвенція ООН про права                                дитини </vt:lpstr>
      <vt:lpstr>Життя – безцінний дарунок при- роди, який дається людині один раз для максимального розкриття її внутрішнього світу, творчих здібностей, створення сім’ї і продовження свого роду.</vt:lpstr>
      <vt:lpstr>Слайд 9</vt:lpstr>
      <vt:lpstr>Слайд 10</vt:lpstr>
      <vt:lpstr>Періоди життя людини:</vt:lpstr>
      <vt:lpstr>Пам’ятай!  Життя є дар,                    великий дар,                    І той, хто його не цінує,                    Цього дарунка не заслуговує.                                   (Леонардо да Вінчі)</vt:lpstr>
      <vt:lpstr>Слайд 13</vt:lpstr>
      <vt:lpstr>   </vt:lpstr>
      <vt:lpstr>Слайд 15</vt:lpstr>
      <vt:lpstr>Слайд 16</vt:lpstr>
      <vt:lpstr>Слайд 17</vt:lpstr>
      <vt:lpstr>Задовольніть усі бажання людини,                      але відніміть у неї мету життя, -                      якою нещасною буде вона.                           Не задоволення потреб, а мета життя являється серцевиною                    людського життя.                               (К. Д. Ушинський )</vt:lpstr>
      <vt:lpstr>   Не забувай ні на хвилину свого призначення                                            Людино ! Бо якщо станеш забувати, то будеш ти нічим                                         ставати. Бо як забудеш – всохнуть ріки, на світ народяться                                             каліки, А опромінені тополі підуть собі степами голі. Бо якщо станеш забувати, тоді себе не врятувати, Бо віра вмре, надія згасне, своє ім’я забудеш                                              власне. Забудеш ім’я свого роду, ім’я батька і народу, Забудеш знати, і уміти, і рідну мову розуміти. </vt:lpstr>
      <vt:lpstr>Безсмертні постаті</vt:lpstr>
      <vt:lpstr>“Золоте правило”:</vt:lpstr>
      <vt:lpstr>Духовний заповіт Матері Терези  </vt:lpstr>
      <vt:lpstr>Слайд 23</vt:lpstr>
      <vt:lpstr>Висновок:</vt:lpstr>
      <vt:lpstr>Слайд 25</vt:lpstr>
      <vt:lpstr>Слайд 26</vt:lpstr>
      <vt:lpstr>ЧИННИКИ ЗДОРОВ’Я</vt:lpstr>
      <vt:lpstr>Вернісаж здоров’я та краси</vt:lpstr>
      <vt:lpstr>Слайд 29</vt:lpstr>
      <vt:lpstr>  Здоров’я родини -  здоров’я дитини В цю істину вкладено глибокий зміст. Здорова родина – здорова дитина. У цих двох поняттях прокладено міст. Хай міст цей єднає батьків і дітей, Щоб правильно й радісно жити, Іти по життю з девізом в руках : Здоров’я потрібно цінити !</vt:lpstr>
      <vt:lpstr>Слайд 31</vt:lpstr>
      <vt:lpstr>Слайд 32</vt:lpstr>
      <vt:lpstr>Слайд 33</vt:lpstr>
      <vt:lpstr>Життєві цінності – це те, що люди вважають важливим для свого життя, що визначає мету й мотиви їхньої діяльності, це те, про що вони мріють і до чого прагнуть.</vt:lpstr>
      <vt:lpstr>ГОЛОВНІ ЦІННОСТІ НАШОГО    ЖИТТЯ</vt:lpstr>
      <vt:lpstr> -культура спілкування; -культура здоров’я; -спосіб життя; -світоглядні позиції; -моральні принципи, ідеали, цінності; -релігійний світогляд, вірування; -культура побуту; -культура почуттів.                                        </vt:lpstr>
      <vt:lpstr>Слайд 37</vt:lpstr>
      <vt:lpstr>Бережіть години, бережіть хвилини, Кожную секунду, навіть, бережіть. Пам’ятайте, час наш дуже швидко  плине Можемо  не встигнуть ми усе зробить. Справ у нас багато, треба гарно вчитись Щоб розуму набратись, корисними стать. Дбати про Вкраїну – нашу Батьківщину Мріями й ділами до зірок дістать.</vt:lpstr>
      <vt:lpstr>Слайд 39</vt:lpstr>
      <vt:lpstr>Слайд 40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49</cp:revision>
  <dcterms:created xsi:type="dcterms:W3CDTF">2012-03-08T14:48:09Z</dcterms:created>
  <dcterms:modified xsi:type="dcterms:W3CDTF">2012-04-24T06:36:32Z</dcterms:modified>
</cp:coreProperties>
</file>