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Override12.xml" ContentType="application/vnd.openxmlformats-officedocument.themeOverr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Override6.xml" ContentType="application/vnd.openxmlformats-officedocument.themeOverride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Default Extension="pptx" ContentType="application/vnd.openxmlformats-officedocument.presentationml.presentation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32" r:id="rId5"/>
    <p:sldMasterId id="2147483744" r:id="rId6"/>
    <p:sldMasterId id="2147483756" r:id="rId7"/>
    <p:sldMasterId id="2147483768" r:id="rId8"/>
    <p:sldMasterId id="2147483792" r:id="rId9"/>
    <p:sldMasterId id="2147484105" r:id="rId10"/>
    <p:sldMasterId id="2147484117" r:id="rId11"/>
  </p:sldMasterIdLst>
  <p:notesMasterIdLst>
    <p:notesMasterId r:id="rId41"/>
  </p:notesMasterIdLst>
  <p:sldIdLst>
    <p:sldId id="337" r:id="rId12"/>
    <p:sldId id="314" r:id="rId13"/>
    <p:sldId id="338" r:id="rId14"/>
    <p:sldId id="260" r:id="rId15"/>
    <p:sldId id="272" r:id="rId16"/>
    <p:sldId id="270" r:id="rId17"/>
    <p:sldId id="276" r:id="rId18"/>
    <p:sldId id="268" r:id="rId19"/>
    <p:sldId id="280" r:id="rId20"/>
    <p:sldId id="282" r:id="rId21"/>
    <p:sldId id="353" r:id="rId22"/>
    <p:sldId id="287" r:id="rId23"/>
    <p:sldId id="342" r:id="rId24"/>
    <p:sldId id="346" r:id="rId25"/>
    <p:sldId id="344" r:id="rId26"/>
    <p:sldId id="345" r:id="rId27"/>
    <p:sldId id="343" r:id="rId28"/>
    <p:sldId id="349" r:id="rId29"/>
    <p:sldId id="350" r:id="rId30"/>
    <p:sldId id="347" r:id="rId31"/>
    <p:sldId id="327" r:id="rId32"/>
    <p:sldId id="328" r:id="rId33"/>
    <p:sldId id="329" r:id="rId34"/>
    <p:sldId id="330" r:id="rId35"/>
    <p:sldId id="331" r:id="rId36"/>
    <p:sldId id="332" r:id="rId37"/>
    <p:sldId id="336" r:id="rId38"/>
    <p:sldId id="351" r:id="rId39"/>
    <p:sldId id="266" r:id="rId40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3DC1D7-450A-4381-91FE-52FF74CEDABA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E10143E-BCD9-4134-9DA6-7A741C25396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DC9E4-8764-4618-A32F-C3483FC508A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CA36-0BC9-4AA8-8C3A-7FC3237F34E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4F61F-3CD6-442B-9875-4B2D6EDFA238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CE11B-78A0-4628-A8B3-E56C29600D65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Скругленный прямоугольник 10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659940-E786-4F11-B796-43AD51F1E7B2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5A4A07-9FAA-4BD8-AEB3-922A5C2C7865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FA422-EDD0-4A9B-BA09-DA6CC8CD80F8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9EE58-4E40-48F7-9BC8-285B3715EB9F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F0CC7C-B433-436B-B53A-1E18215BD477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058658-ED2E-4C07-BBF3-A9EC1277AA5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A353-27AD-4649-8D09-6B1F74BA7ED2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61AC0-7626-43C0-8E9B-E91A5F2EFB1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B0FB5-AF45-4D32-A1D0-581B9FD99D37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A4CCB-C0C3-47C5-A873-E54E74F7D6A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FE73A-6D83-4884-8553-B63082D97002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B70A-8039-45A2-94D3-AA7A24F59F5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8AEBD9-AF25-4E4A-8CB4-50A3E44F7413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08339DE-80B1-4F5E-93EA-E013AB6ADE8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CA30-A684-4D25-A87A-457C55ACAEF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BE7D9-E515-4EC4-84B8-ABF4FCC49CC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9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AEFDC0-076E-4C47-B1A9-67104456AA7E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2A563D-4AF8-4CD1-BE1B-E715AEF956F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0E6A8-F799-4BD7-B376-4A52887C7A9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B5DCF-F76F-4591-9A32-8ED11DDDEBE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79F75-0BF3-4135-A7BD-A51AF410CF5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B3D28-E9B5-4691-8120-E8E7B024DF6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B91B3-5913-4B89-88C0-347E50C07361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7BFC8-AE4A-4A1D-B0FB-FF7E66D6470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Прямоугольник 2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Прямая соединительная линия 25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Прямоугольник 26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4381D-0DBA-430E-8723-BE303EF6FB54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763127B-CADF-469F-9958-D5ABEED7C18A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3E88-FBF5-480C-B0EF-BADAC3018077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2C798-FF93-4238-BB6A-5D3232AF75E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Прямоугольник 26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Прямоугольник 2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Прямая соединительная линия 28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961B6-74FE-4805-A6B2-8FFA372F99A1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875BCED-8CEA-4629-8718-756FA12FE6E9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8957A-6A07-4628-8B74-8EFB6DA69BA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39782-6DBC-4D0F-ADEF-1B38108299E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Прямоугольник 25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Прямоугольник 26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Прямая соединительная линия 27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Прямоугольник 2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B714-7F5A-456D-9755-A1CB2A4A05AE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69B0DCD3-ED6D-4836-B439-D00DFF4EC01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CAA5-96CE-4ACA-90D1-690DF4912C4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43440-D73D-4B5E-BF79-B116D50DAC8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Прямоугольник 2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Прямоугольник 2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33869-9ABE-4443-A11B-AA5AE5AEC4C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005B32-6C78-43BB-A5B8-A470AFFAB93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Прямоугольник 25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оугольник 26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Прямая соединительная линия 27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3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6326287-9E76-4ECB-80B2-670541317AD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FFF8E-1797-47F9-B709-6BF67564F1F5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Прямоугольник 25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Прямоугольник 26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2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3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11235-9952-431B-B355-9F6613DCDC4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68855-7410-46EF-BB84-5513860A2C16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7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35AA9-BEE7-4237-BE25-F12D05984FE3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06F-CF22-46BF-867A-6720873062BA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52674-E257-4091-A937-71F5A8E82282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CBA4D-DCF4-44F7-8603-4B995866A98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Прямая соединительная линия 26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CAC53-663B-4A77-A759-80D6D9CD805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132C3-1B39-4D6A-A200-2C238AC861B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EDBDC-0238-410C-811E-687977905A91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6FCD4-E15D-4724-AD3A-24FA4FB6DA2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5ACB5-5208-4165-9ABA-0133F2C511D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91E54-6D0A-4C47-B7FF-CFE94B53448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A9C1-6CD1-4B9C-AD82-A8918D2FEF33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F57E7-E573-4376-B503-2139BD85B009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A1B5E-8075-4086-981D-CF6082AF522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378E3-9C70-4BE4-86DA-32083DB6D74D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87D7F-774F-4264-AD7E-912B41C90086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24993-A28E-4B9C-8331-C7ADF384E65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80A4-8981-4944-B84D-F3E7F4A43CC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6046A-6F99-44DC-BB1C-C13381B3540A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D1383-9848-4503-BC80-F7125D225EA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417A6-0A58-4C9B-B59B-42F2B43B3E6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33A66-8CB5-4C69-99E9-B4D85016920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B36EB-AB76-4DE2-8BA4-B0724C5C4E6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A4E2-8393-4CBC-9801-AAB9C583F6C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4964-B6DB-4A5C-B51B-DF24240CB5C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E6101-D022-4E48-8754-892023E1D56E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F9EF3-AE91-4721-B24B-472A20666485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B6517-FFB6-4F4F-9286-A0A1B02D4655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A09EB-C6AF-4457-AA5A-5CA5C5DC8C4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10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1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19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9874E72-246F-46E2-9191-9E3FABC015CA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5B6FA09-3E8A-498F-B2CB-2CF06862C7D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34CD3-02AC-47FA-BCB8-9B6A92E0031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C7E0C-6212-43B9-BC04-83162DAC995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99CED4-B9A4-4CEE-84DD-095117F4BF74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77FD4F-3CA5-4B20-93E5-D2D25CCFE875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A941D2-BEDD-4B88-BC8A-B258634551D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1011AA5-6415-4FCE-BDD1-EC883E845EA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D09EE6-2BAD-4DA8-BB59-7771D03D409E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312BDC-D446-4284-9A8B-FE1AC54FA3C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D30947-5D83-4B77-8491-86A488DF5FD5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F3B8900-BDC0-413B-815F-26F68EC92EB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1AD22-B2E4-41C6-8AC2-49F7C31DC0A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C8EC3-82F7-46C8-9A97-16D3F69A32B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97B9A-AEC9-470A-84F6-5ADE20E76914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4DE43-B4F1-48BD-A32E-509A6BDF5C5F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8D633F-6722-49C7-9DD7-6A1A9424FC34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5E6BAB-EF4E-452D-BF94-AF14BC55E62A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10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ый треугольник 1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E9695C5-FEA5-42EC-BDA9-A8FAFEDABF9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90BB9FF-423C-45D5-B252-81CCFF6FC6D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8EBC8-562C-4F3B-A15D-FC46088B415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A765A-4E4E-491E-B100-A3DC02F566F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A771D-42B3-4773-AEDB-ED36EDE344DE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A0848-FF41-4523-9293-D06A9300675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6772311-FDB5-4AFA-865B-1BD5D0E9951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219097D-E3F8-4FAE-BE44-E9B0BBFA2F1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C7E08-7FBA-44DD-A4EB-523249E3ECC8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7DB3F-995D-43EF-B345-6D8DBC5E503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F7978DF-1213-4FE0-A444-73B10741B3D9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A8FAD3-C87C-4425-9572-895AF37D38B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1BC3F-0EC7-4E80-9C30-7A003222D86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82534-62FC-40D7-BC12-C7BF15DEBE4F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69C89-8AC7-4CD2-B3F3-7793C7EE2D0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595A6-A77E-4C9B-AA45-71B144277B8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BEF83-766E-4E07-801E-C230B4F057B8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4A22C-21A4-4DE8-ADCD-D016A6AB645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01464-768C-498F-B08A-AD4E6164F6C2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6CE7F-64CD-44EB-9622-A3EFAEAFF559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19DC9-B896-4E09-AF32-FFFC05DBDDB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29391-CC64-4C3A-ADA3-D27FBD05FA8F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3B05B-8758-4760-8D6F-A3D4DDBBD63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32E0-C782-4E83-9430-AF2B0EF0F72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9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B5625D-AFD6-48F6-AF21-384BAAE965D8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398E3D0-8199-4232-A7E2-2F4A51D459B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0C88F-BCBF-432F-A6C1-1423C30C09A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0D32B-712A-48A9-864D-92C580FFD31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BDA0BC-14FF-4316-A66C-A357BC3CF443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F1C3881F-61E6-4CBC-9B15-0979EBDAC24A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7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8C10FCF-02B7-45A5-BFAA-BE6E458DBB8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9B699BB-03AE-4E42-AE32-81C75012FF2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920426-8EC7-4EBF-B87F-71CAD223458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1D4E330-892D-4D38-B2E9-6F5B14E4A8C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41A2E774-7243-470E-848B-ECFC6E79FF97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95ED63C-F96E-4667-A691-B53F89B5D3E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590D65-72E2-467C-8A3B-EEE5FD995B49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563225-EAC2-432B-8213-D5146FB2043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8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2CB7C7-9BE7-4088-90EF-AD81C24E4E7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54D5E3-547F-4EDD-A03B-25FBDB2A739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CFF2B-165B-4477-AA87-B4C9C81E9184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B9199-D9B8-456E-B1F5-6C66485F472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7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107689-76CC-4B01-8297-AEFB52FB6FD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67BB3F-3FD0-468C-98FD-5A57611F022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B0F98-4F73-489F-8B0C-8A2C01ABA9C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E15D-C724-40AF-AE35-27FA6AE9661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3430CD06-D8B1-4EAB-B2D3-123CD128ED0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C9361C0-8C18-4B05-80E3-EE77D461626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8795BC7C-6D0E-44CA-8767-BAC96673E6D7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76FBACC-9CD5-4636-A86C-2ED91930939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CDF11-75F7-40BD-9807-683232CA6A15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730EE-6D86-414A-8E8F-8FE023A6499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389BA-663B-40EA-8DD2-37300A60248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714F8-2683-4727-936D-38A6A385188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7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DE2D687E-C39E-460D-B252-C23308118DE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EF014581-AB46-4ECC-8E7C-9278F0FD266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E937B5B-1367-45F4-A136-49BDC9263C2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031F7D-DFD3-476A-8478-4B8A2C21DF3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0154B2F-C1E1-4317-8A5C-E8D435C1F79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936627E-9C00-462C-B4CB-5E4D198B191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A09842-4742-4A0E-A4C8-A244D1EE93B1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E5AB14-30A5-4DB5-8BEC-12561B9EA73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9AEF9-9028-4991-8A0A-11C5CCBA737A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2BA0-245C-4E0D-BACF-A0B25649FF29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7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8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868FD5-6D6C-423C-99B5-03E8E60F6216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6A9649-F27D-4ADC-B0F1-6A3049A5D05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7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3FE840-3D19-42AB-A7B3-DFFD20F887E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4BF319-ED00-4FEE-B83D-6920EBE6E69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B807-D801-4DF4-B77D-B6AFBC1230D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A5F08-B055-4FB7-BFDA-695D3F8B0CB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67F5650A-8C22-4230-ACFA-0D1EB5AF6F53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E3CF5E8B-5047-4AAD-8E40-42035EAFBA9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CBF9902-A99C-4380-9519-FAE1A930CF35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0CEB5436-C17F-44FC-B5FF-A492A3380DDA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776C2-9BBF-4CE2-B3EE-499AEB3E74BE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B3180-2BE9-43D1-A8B8-0D4E4098AA3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53C54-8E7B-45CF-8F85-AA80C6DC311B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D7A3E-D852-4BC1-8717-49504430E68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A00C4-1462-473D-86AE-C71F44623F8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EAE54-BF9B-4B6F-8427-A34B9523229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2A0F0-74A4-4ACA-9169-79A4E1963BA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0BCE9-29D0-4268-9E9E-7330205B129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43D11-D1AE-4619-9791-0E37EA21480A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435CB-9A52-4074-9E69-6A74B29DF27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D872-4A63-4B38-8E5B-3B69EDA2AED3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760AA-8F08-4658-904F-FDB19F60768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252A2-9BA1-43D8-9BA3-765ACDE19AD1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E63BC-6D08-4A72-B6CD-FC4D2273C04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CB74C-9FF5-414B-963C-FD22479D9883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D5CCB-5477-4A96-97DD-B8B40EC5050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A494A-8DC7-4F81-B793-AB7C35057EB5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4915A-E6E8-46A7-BF2D-A6564FE4173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F4998-704A-404F-BEF2-E478E3061542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0B985-4938-4D4A-8772-4FF4696AC13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905B5-4BFD-4D94-A081-4571D81AFA55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3F889-4B29-48BF-9C37-5555C117482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79DEC-A608-41B8-A319-44512F27E5B6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E85C9-C50F-4BC7-A9FD-EFF8CADC689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355EE-98B9-459D-B456-9515BE9277A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DD0C1-351F-42E5-B9C1-01D38933BF4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7FC6F-BC3C-40B3-863A-ECD87359D364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8E77-D837-4FE3-96BC-3BF13F1560E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6577D-A181-4919-8007-6A144229BD7A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56E0B-962F-4A6A-BAED-54A286C702D3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7739A-3E7F-4617-A99C-7FCB478F2AA6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143DC-DBDA-48C2-8102-B982CE4506F5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3E54-F491-4BD9-B5D0-078991139F01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C0C33-F9B9-4472-9323-79E1C7F4712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7B7E9-0C52-4648-B6B7-E64224F082BE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91BD2-4B23-4841-B55A-AD9635EC271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B2F8-A958-4BE7-8C6C-36AA9EF28C2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59ACB-2338-45C6-AB58-1EFF48B649F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9714-8E0A-4B47-A061-A239202F7672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962C-CB9D-4A60-980A-2A559C2F133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5C076-D82C-4445-8F07-6681A66CA545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C2E71-870C-4BCA-832D-94DEC595BD5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025A7-94CA-47EA-BC96-DBDD3A6A7DE3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6B6E0-B62B-4257-AAC0-B650CCA67CE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47783-24D2-41B0-9CB0-30299DF25459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63884-829E-42C0-8628-7BF14468805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3E9D8-22BB-4BE2-91FB-6B6D674A1627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36D3F-041C-4F2E-9553-8422E99D088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3A458-13B2-4DB8-AD91-23C8CE69CA16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DDA6E-5860-420E-BCAC-26AFD838EAEF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BAC76-A806-4FA0-B805-B39C3ACB5529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1881C-7E68-4E31-8F2F-A15F3DA2524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9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FDB2A1D4-4C43-49BD-965F-6C1AA3B87E77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5AD0D16-E5B1-4BA3-812A-D9A5D1EB04F7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C6298-8A66-45CD-91C7-68A6C1E80A72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3D27-2E64-4087-B012-334031C010E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883D7-00D6-4B95-9200-F204714E3DDD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CAE7A-40A1-4E00-89A0-8EC2A973194A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авнобедренный треугольник 11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12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14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38B54-6DC8-4418-98C1-B998CD87F564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0884-0B5C-4642-82BF-68A21BEF5B1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B9261-2ECA-421D-87D7-6DCFC6A26218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F722-8111-41B0-8E36-A7DA144A483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50E77-A3DC-4C43-A520-31D87490D3B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5CB08D2-6559-4383-A186-EA4F6EA67B9F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B9696-AB13-43A0-90FE-EBF7912D0FFF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BB370-57E9-49F5-816D-0FAF247FC2D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8A5A0-2EAA-4EC1-9D75-36AD21DD54FA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47238-56F2-4B9E-A2DF-5246617B59F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0500899-3FC7-4E8D-8BD3-DA2D280E0BC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C11CBC0-1614-4008-A257-05215BA2DFB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ED08D93-30E6-4CF1-95DE-6C8F8D89D6BA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0C76DB4E-50A5-4253-89BD-F29C2AAA780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84476-01C4-4C40-8FED-D8F5C96A6037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E94C-9338-4DEB-8A77-31F9B022996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475D8-162E-455F-86B1-C7814C3B628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46775-1A95-4674-8B3B-BF1D464365EA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3832EB-E344-4AF0-9CFC-6A1C0342335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53AAE9-AEB7-4837-AB7F-6361357FED4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367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2C26E713-9BD0-42EF-AD95-AA78A58E2DD4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265752D5-7EAE-4AD9-A232-8DBB3BBD591A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549" r:id="rId2"/>
    <p:sldLayoutId id="2147484628" r:id="rId3"/>
    <p:sldLayoutId id="2147484550" r:id="rId4"/>
    <p:sldLayoutId id="2147484551" r:id="rId5"/>
    <p:sldLayoutId id="2147484552" r:id="rId6"/>
    <p:sldLayoutId id="2147484629" r:id="rId7"/>
    <p:sldLayoutId id="2147484553" r:id="rId8"/>
    <p:sldLayoutId id="2147484630" r:id="rId9"/>
    <p:sldLayoutId id="2147484554" r:id="rId10"/>
    <p:sldLayoutId id="21474845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053EED-0DA0-4A11-B4D6-875793591116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BC1E362-0813-4CF9-B367-859B3C49536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1639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639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B70D64-DD00-49F6-9366-B50CD361459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96EA7D-0EC0-45D2-AE0D-765C67FFFF4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62" r:id="rId1"/>
    <p:sldLayoutId id="2147484482" r:id="rId2"/>
    <p:sldLayoutId id="2147484563" r:id="rId3"/>
    <p:sldLayoutId id="2147484483" r:id="rId4"/>
    <p:sldLayoutId id="2147484564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10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60F5B6F-34AD-4EFF-9A6B-39C02C07AD31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3628FD6-363F-4AEA-B85A-5EDD5F6E16A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490" r:id="rId2"/>
    <p:sldLayoutId id="2147484566" r:id="rId3"/>
    <p:sldLayoutId id="2147484567" r:id="rId4"/>
    <p:sldLayoutId id="2147484568" r:id="rId5"/>
    <p:sldLayoutId id="2147484569" r:id="rId6"/>
    <p:sldLayoutId id="2147484491" r:id="rId7"/>
    <p:sldLayoutId id="2147484570" r:id="rId8"/>
    <p:sldLayoutId id="2147484571" r:id="rId9"/>
    <p:sldLayoutId id="2147484492" r:id="rId10"/>
    <p:sldLayoutId id="21474844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126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59F89F9-BC4F-4568-AB3C-058558C54AAE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E3ADFF0-13A7-4DD8-AA42-C3B9B86AAA03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494" r:id="rId2"/>
    <p:sldLayoutId id="2147484573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74" r:id="rId9"/>
    <p:sldLayoutId id="2147484500" r:id="rId10"/>
    <p:sldLayoutId id="21474845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095E44D-19EF-4394-9DDF-CE5CEFC7FF38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C4F5CC8-55AE-4AD3-B56E-582CE3A8216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15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01" r:id="rId7"/>
    <p:sldLayoutId id="2147484582" r:id="rId8"/>
    <p:sldLayoutId id="2147484583" r:id="rId9"/>
    <p:sldLayoutId id="2147484502" r:id="rId10"/>
    <p:sldLayoutId id="2147484503" r:id="rId11"/>
  </p:sldLayoutIdLst>
  <p:txStyles>
    <p:titleStyle>
      <a:lvl1pPr marL="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448EA86-33A3-47AC-8DA3-1888D387268C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CC20349-3138-45DD-B652-D2D0CB2402C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17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04" r:id="rId7"/>
    <p:sldLayoutId id="2147484590" r:id="rId8"/>
    <p:sldLayoutId id="2147484591" r:id="rId9"/>
    <p:sldLayoutId id="2147484505" r:id="rId10"/>
    <p:sldLayoutId id="2147484506" r:id="rId11"/>
  </p:sldLayoutIdLst>
  <p:txStyles>
    <p:titleStyle>
      <a:lvl1pPr marL="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19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66F790-E5D0-4E9D-9021-ACE16DC61BD0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713F63-8579-45EE-B4FB-A01DAAB3A08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92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220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221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111146-4EE4-4ACA-83B7-DC423AA4F661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16D333-D3A2-4445-A9BC-D6FF78F2B84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grpSp>
        <p:nvGrpSpPr>
          <p:cNvPr id="9225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17" r:id="rId2"/>
    <p:sldLayoutId id="2147484594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95" r:id="rId9"/>
    <p:sldLayoutId id="2147484523" r:id="rId10"/>
    <p:sldLayoutId id="21474845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46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438944-F95B-41EF-913D-87797BBFD953}" type="datetimeFigureOut">
              <a:rPr lang="uk-UA"/>
              <a:pPr>
                <a:defRPr/>
              </a:pPr>
              <a:t>10.06.2013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BC6704-4A16-4FC4-9993-0CD235D3327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25" r:id="rId4"/>
    <p:sldLayoutId id="2147484599" r:id="rId5"/>
    <p:sldLayoutId id="2147484526" r:id="rId6"/>
    <p:sldLayoutId id="2147484527" r:id="rId7"/>
    <p:sldLayoutId id="2147484600" r:id="rId8"/>
    <p:sldLayoutId id="2147484601" r:id="rId9"/>
    <p:sldLayoutId id="2147484528" r:id="rId10"/>
    <p:sldLayoutId id="2147484529" r:id="rId11"/>
  </p:sldLayoutIdLst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___Microsoft_Office_PowerPoint1.pptx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семінарах</a:t>
            </a:r>
            <a:endParaRPr lang="uk-UA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7970" name="Picture 2" descr="http://allgraf.net/uploads/posts/2009-05/thumbs/1242687025_2-study.jpg"/>
          <p:cNvPicPr>
            <a:picLocks noChangeAspect="1" noChangeArrowheads="1"/>
          </p:cNvPicPr>
          <p:nvPr/>
        </p:nvPicPr>
        <p:blipFill>
          <a:blip r:embed="rId2" cstate="print"/>
          <a:srcRect b="29665"/>
          <a:stretch>
            <a:fillRect/>
          </a:stretch>
        </p:blipFill>
        <p:spPr bwMode="auto">
          <a:xfrm>
            <a:off x="971600" y="2681536"/>
            <a:ext cx="6984776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48718" cy="1636776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uk-UA" dirty="0" smtClean="0">
                <a:latin typeface="Georgia" pitchFamily="18" charset="0"/>
              </a:rPr>
              <a:t>Я роблю це так</a:t>
            </a:r>
            <a:br>
              <a:rPr lang="uk-UA" dirty="0" smtClean="0">
                <a:latin typeface="Georgia" pitchFamily="18" charset="0"/>
              </a:rPr>
            </a:br>
            <a:endParaRPr lang="ru-RU" dirty="0">
              <a:latin typeface="Georgia" pitchFamily="18" charset="0"/>
            </a:endParaRPr>
          </a:p>
        </p:txBody>
      </p:sp>
      <p:sp>
        <p:nvSpPr>
          <p:cNvPr id="147460" name="Текст 2"/>
          <p:cNvSpPr>
            <a:spLocks noGrp="1"/>
          </p:cNvSpPr>
          <p:nvPr>
            <p:ph type="body" idx="1"/>
          </p:nvPr>
        </p:nvSpPr>
        <p:spPr>
          <a:xfrm>
            <a:off x="900113" y="1773238"/>
            <a:ext cx="8021637" cy="6858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400" b="1" dirty="0" smtClean="0">
                <a:latin typeface="Georgia" pitchFamily="18" charset="0"/>
              </a:rPr>
              <a:t>Використання інтерактивних </a:t>
            </a:r>
            <a:r>
              <a:rPr lang="en-US" sz="2400" b="1" dirty="0" smtClean="0">
                <a:latin typeface="Georgia" pitchFamily="18" charset="0"/>
              </a:rPr>
              <a:t/>
            </a:r>
            <a:br>
              <a:rPr lang="en-US" sz="2400" b="1" dirty="0" smtClean="0">
                <a:latin typeface="Georgia" pitchFamily="18" charset="0"/>
              </a:rPr>
            </a:br>
            <a:r>
              <a:rPr lang="uk-UA" sz="2400" b="1" dirty="0" smtClean="0">
                <a:latin typeface="Georgia" pitchFamily="18" charset="0"/>
              </a:rPr>
              <a:t>технологій:</a:t>
            </a:r>
            <a:endParaRPr lang="ru-RU" sz="2400" b="1" dirty="0" smtClean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50" y="2714625"/>
            <a:ext cx="8618538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uk-UA" b="1" dirty="0">
                <a:solidFill>
                  <a:schemeClr val="bg1"/>
                </a:solidFill>
                <a:latin typeface="Georgia" pitchFamily="18" charset="0"/>
                <a:cs typeface="+mn-cs"/>
              </a:rPr>
              <a:t>Робота в парах – ставлю учням питання для дискусії. Після </a:t>
            </a:r>
            <a:br>
              <a:rPr lang="uk-UA" b="1" dirty="0">
                <a:solidFill>
                  <a:schemeClr val="bg1"/>
                </a:solidFill>
                <a:latin typeface="Georgia" pitchFamily="18" charset="0"/>
                <a:cs typeface="+mn-cs"/>
              </a:rPr>
            </a:br>
            <a:r>
              <a:rPr lang="uk-UA" b="1" dirty="0">
                <a:solidFill>
                  <a:schemeClr val="bg1"/>
                </a:solidFill>
                <a:latin typeface="Georgia" pitchFamily="18" charset="0"/>
                <a:cs typeface="+mn-cs"/>
              </a:rPr>
              <a:t>	пояснення </a:t>
            </a:r>
            <a:r>
              <a:rPr lang="uk-UA" b="1" dirty="0">
                <a:solidFill>
                  <a:schemeClr val="tx2">
                    <a:lumMod val="10000"/>
                  </a:schemeClr>
                </a:solidFill>
                <a:latin typeface="Georgia" pitchFamily="18" charset="0"/>
                <a:cs typeface="+mn-cs"/>
              </a:rPr>
              <a:t>– </a:t>
            </a:r>
            <a:endParaRPr lang="uk-UA" b="1" dirty="0">
              <a:solidFill>
                <a:schemeClr val="tx1">
                  <a:lumMod val="95000"/>
                </a:schemeClr>
              </a:solidFill>
              <a:latin typeface="Georgia" pitchFamily="18" charset="0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 </a:t>
            </a:r>
            <a:r>
              <a:rPr lang="uk-UA" b="1" dirty="0">
                <a:solidFill>
                  <a:srgbClr val="92D050"/>
                </a:solidFill>
                <a:latin typeface="Georgia" pitchFamily="18" charset="0"/>
                <a:cs typeface="+mn-cs"/>
              </a:rPr>
              <a:t>Мозковий штурм </a:t>
            </a: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– колективне обговорювання,  що спонукає </a:t>
            </a:r>
            <a:b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</a:b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	виявити творчість та уяву, шляхом вираження думок усіх </a:t>
            </a:r>
            <a:b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</a:b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	учасників. Допомагає знаходити декілька рішень щодо </a:t>
            </a:r>
            <a:b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</a:b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	конкретної проблеми.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uk-UA" b="1" dirty="0">
              <a:solidFill>
                <a:schemeClr val="tx1">
                  <a:lumMod val="95000"/>
                </a:schemeClr>
              </a:solidFill>
              <a:latin typeface="Georgia" pitchFamily="18" charset="0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 </a:t>
            </a:r>
            <a:r>
              <a:rPr lang="uk-UA" b="1" dirty="0">
                <a:solidFill>
                  <a:srgbClr val="92D050"/>
                </a:solidFill>
                <a:latin typeface="Georgia" pitchFamily="18" charset="0"/>
                <a:cs typeface="+mn-cs"/>
              </a:rPr>
              <a:t>Робота в малих групах </a:t>
            </a: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– виконання творчої роботи та складання </a:t>
            </a:r>
            <a:b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</a:b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	комп'ютерної презентації.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uk-UA" b="1" dirty="0">
              <a:solidFill>
                <a:schemeClr val="tx1">
                  <a:lumMod val="95000"/>
                </a:schemeClr>
              </a:solidFill>
              <a:latin typeface="Georgia" pitchFamily="18" charset="0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uk-UA" b="1" dirty="0">
                <a:solidFill>
                  <a:srgbClr val="92D050"/>
                </a:solidFill>
                <a:latin typeface="Georgia" pitchFamily="18" charset="0"/>
                <a:cs typeface="+mn-cs"/>
              </a:rPr>
              <a:t>Дискусія</a:t>
            </a: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– </a:t>
            </a: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виявлення різних позицій з певної ситуації. Цій </a:t>
            </a:r>
            <a:b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</a:b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	формі роботи повинно передувати випереджувальне </a:t>
            </a:r>
            <a:b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</a:br>
            <a:r>
              <a:rPr lang="uk-UA" b="1" dirty="0">
                <a:solidFill>
                  <a:schemeClr val="tx1">
                    <a:lumMod val="95000"/>
                  </a:schemeClr>
                </a:solidFill>
                <a:latin typeface="Georgia" pitchFamily="18" charset="0"/>
                <a:cs typeface="+mn-cs"/>
              </a:rPr>
              <a:t>	завдання.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uk-UA" b="1" dirty="0">
              <a:solidFill>
                <a:schemeClr val="tx1">
                  <a:lumMod val="95000"/>
                </a:schemeClr>
              </a:solidFill>
              <a:latin typeface="Georgia" pitchFamily="18" charset="0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uk-UA" b="1" dirty="0">
              <a:solidFill>
                <a:schemeClr val="tx1">
                  <a:lumMod val="95000"/>
                </a:schemeClr>
              </a:solidFill>
              <a:latin typeface="Georgia" pitchFamily="18" charset="0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b="1" dirty="0">
              <a:solidFill>
                <a:schemeClr val="tx1">
                  <a:lumMod val="9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Рисунок 5" descr="C:\Users\МалиШ\Desktop\Зина\DSC03716.JPG"/>
          <p:cNvPicPr/>
          <p:nvPr/>
        </p:nvPicPr>
        <p:blipFill>
          <a:blip r:embed="rId2" cstate="print">
            <a:lum bright="10000" contrast="20000"/>
          </a:blip>
          <a:srcRect l="48849" t="17460" b="50776"/>
          <a:stretch>
            <a:fillRect/>
          </a:stretch>
        </p:blipFill>
        <p:spPr bwMode="auto">
          <a:xfrm>
            <a:off x="395536" y="332656"/>
            <a:ext cx="33440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НЕЗАЛЕЖНЕ   ЗОВНІШНЄ ОЦІНЮВАННЯ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Всі учні-випускники 2009, 2010, 2011 років підтвердили свої оцінки та рівень навченості на ЗНО</a:t>
            </a: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.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376844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uk-UA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uk-UA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uk-UA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uk-UA" smtClean="0">
                <a:solidFill>
                  <a:srgbClr val="7030A0"/>
                </a:solidFill>
                <a:latin typeface="Georgia" pitchFamily="18" charset="0"/>
              </a:rPr>
              <a:t>Проведені </a:t>
            </a:r>
            <a:br>
              <a:rPr lang="uk-UA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uk-UA" smtClean="0">
                <a:solidFill>
                  <a:srgbClr val="7030A0"/>
                </a:solidFill>
                <a:latin typeface="Georgia" pitchFamily="18" charset="0"/>
              </a:rPr>
              <a:t>відкриті уроки </a:t>
            </a:r>
            <a:br>
              <a:rPr lang="uk-UA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uk-UA" smtClean="0">
                <a:solidFill>
                  <a:srgbClr val="7030A0"/>
                </a:solidFill>
                <a:latin typeface="Georgia" pitchFamily="18" charset="0"/>
              </a:rPr>
              <a:t>та виховні заходи</a:t>
            </a:r>
            <a:endParaRPr lang="uk-UA">
              <a:solidFill>
                <a:srgbClr val="7030A0"/>
              </a:solidFill>
              <a:latin typeface="Georgia" pitchFamily="18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7772400" cy="1362456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mtClean="0">
                <a:solidFill>
                  <a:srgbClr val="FF0000"/>
                </a:solidFill>
                <a:latin typeface="Georgia" pitchFamily="18" charset="0"/>
              </a:rPr>
              <a:t>Тиждень історії</a:t>
            </a:r>
            <a:endParaRPr lang="uk-UA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613" y="3644900"/>
            <a:ext cx="48958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ЕТАПИ НЕЗАЛЕЖНОСТІ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Зина\DSC03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24944"/>
            <a:ext cx="4572000" cy="3429000"/>
          </a:xfrm>
          <a:prstGeom prst="roundRect">
            <a:avLst>
              <a:gd name="adj" fmla="val 16667"/>
            </a:avLst>
          </a:prstGeom>
          <a:ln w="762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F:\Зина\DSC03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0423">
            <a:off x="988737" y="912162"/>
            <a:ext cx="3615866" cy="4821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3" name="Picture 5" descr="F:\Зина\DSC03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4932040" cy="3699030"/>
          </a:xfrm>
          <a:prstGeom prst="flowChartPunchedTape">
            <a:avLst/>
          </a:prstGeom>
          <a:ln w="762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9412" name="Picture 4" descr="F:\Зина\DSC03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140968"/>
            <a:ext cx="4475989" cy="3356992"/>
          </a:xfrm>
          <a:prstGeom prst="roundRect">
            <a:avLst>
              <a:gd name="adj" fmla="val 16667"/>
            </a:avLst>
          </a:prstGeom>
          <a:ln w="76200">
            <a:solidFill>
              <a:schemeClr val="accent2">
                <a:lumMod val="75000"/>
              </a:schemeClr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4" name="Picture 2" descr="F:\Зина\DSC03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9267">
            <a:off x="3995936" y="2996952"/>
            <a:ext cx="4764021" cy="3573016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F:\Зина\DSC03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48680"/>
            <a:ext cx="3867894" cy="5157192"/>
          </a:xfrm>
          <a:prstGeom prst="flowChartMultidocumen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7" name="Picture 3" descr="F:\Зина\DSC03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0768"/>
            <a:ext cx="3867894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28389" name="Picture 5" descr="F:\Зина\DSC03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708920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bg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755650" y="404813"/>
            <a:ext cx="77724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b="1" cap="all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uk-UA" sz="4000" b="1" cap="all" dirty="0">
                <a:latin typeface="Georgia" pitchFamily="18" charset="0"/>
                <a:ea typeface="+mj-ea"/>
                <a:cs typeface="+mj-cs"/>
              </a:rPr>
            </a:br>
            <a:r>
              <a:rPr lang="uk-UA" sz="4000" b="1" cap="all" dirty="0">
                <a:latin typeface="Georgia" pitchFamily="18" charset="0"/>
                <a:ea typeface="+mj-ea"/>
                <a:cs typeface="+mj-cs"/>
              </a:rPr>
              <a:t/>
            </a:r>
            <a:br>
              <a:rPr lang="uk-UA" sz="4000" b="1" cap="all" dirty="0">
                <a:latin typeface="Georgia" pitchFamily="18" charset="0"/>
                <a:ea typeface="+mj-ea"/>
                <a:cs typeface="+mj-cs"/>
              </a:rPr>
            </a:br>
            <a:r>
              <a:rPr lang="uk-UA" sz="12800" b="1" cap="all" dirty="0">
                <a:solidFill>
                  <a:srgbClr val="FF0000"/>
                </a:solidFill>
                <a:latin typeface="Georgia" pitchFamily="18" charset="0"/>
                <a:ea typeface="+mj-ea"/>
                <a:cs typeface="+mj-cs"/>
              </a:rPr>
              <a:t>Полум'яні сторінки історії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12800" b="1" cap="all" dirty="0">
              <a:solidFill>
                <a:srgbClr val="FF0000"/>
              </a:solidFill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9" name="Picture 2" descr="C:\Documents and Settings\Admin\Рабочий стол\Радецька_Півторак КРУТИ\DSC03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3" descr="C:\Documents and Settings\Admin\Рабочий стол\Радецька_Півторак КРУТИ\DSC03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571612"/>
            <a:ext cx="3261003" cy="2445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Picture 4" descr="C:\Documents and Settings\Admin\Рабочий стол\Радецька_Півторак КРУТИ\DSC03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554016"/>
            <a:ext cx="3380066" cy="253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732588" y="5013325"/>
            <a:ext cx="20161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КРУТИ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Радецька_Півторак КРУТИ\DSC03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8662" y="1825860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C:\Documents and Settings\Admin\Рабочий стол\Радецька_Півторак КРУТИ\DSC03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928670"/>
            <a:ext cx="2880000" cy="2160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C:\Documents and Settings\Admin\Рабочий стол\Радецька_Півторак КРУТИ\DSC03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000504"/>
            <a:ext cx="2880000" cy="2160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5" name="Рисунок 1" descr="http://www.osvita.te.gov.ua/news/IMG_1388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195736" y="764704"/>
            <a:ext cx="4762500" cy="3573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39750" y="4868863"/>
            <a:ext cx="79930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 Кременецькій загальноосвітній школі-інтернаті І-ІІІ ступенів проведено обласний практичний семінар директорів інтернатних установ з «Формування управлінської компетентності керівника закладу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інтернатного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типу».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4653136"/>
            <a:ext cx="7239000" cy="136207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dirty="0" smtClean="0"/>
              <a:t>Вони воювали за Україну…</a:t>
            </a:r>
            <a:endParaRPr lang="uk-UA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84213" y="620713"/>
            <a:ext cx="4679950" cy="1223962"/>
          </a:xfrm>
        </p:spPr>
        <p:txBody>
          <a:bodyPr/>
          <a:lstStyle/>
          <a:p>
            <a:pPr eaLnBrk="1" hangingPunct="1">
              <a:defRPr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Відкритий захід із використанням мультимедійних засобів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4000">
    <p:sndAc>
      <p:stSnd>
        <p:snd r:embed="rId2" name="Ой у лісі на полянці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3571875"/>
          </a:xfrm>
          <a:prstGeom prst="rect">
            <a:avLst/>
          </a:prstGeom>
          <a:solidFill>
            <a:srgbClr val="9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357166"/>
            <a:ext cx="6858016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isometricRightUp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Вони воювали</a:t>
            </a:r>
            <a:endParaRPr lang="ru-RU" sz="8000" b="1" dirty="0">
              <a:ln/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9" name="Рисунок 8" descr="bandera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6700" y="2143116"/>
            <a:ext cx="3797300" cy="387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шухевич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6190"/>
            <a:ext cx="3619500" cy="276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571837" y="5357826"/>
            <a:ext cx="5572163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isometricRightUp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  <a:cs typeface="+mn-cs"/>
              </a:rPr>
              <a:t>за Україну…</a:t>
            </a:r>
            <a:endParaRPr lang="ru-RU" sz="8000" b="1" dirty="0">
              <a:ln/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оюз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8" y="1071563"/>
            <a:ext cx="3500437" cy="418941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pic>
        <p:nvPicPr>
          <p:cNvPr id="7" name="Рисунок 6" descr="листівка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4332754" cy="29384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2" name="Picture 4" descr="дії упа_Тернопі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4075" y="3141663"/>
            <a:ext cx="44799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союз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1557338"/>
            <a:ext cx="3330575" cy="398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1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6" presetClass="exit" presetSubtype="2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579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91440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J_099r.preview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357313"/>
            <a:ext cx="60960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5" presetClass="exit" presetSubtype="0" fill="hold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928802"/>
            <a:ext cx="8239756" cy="280076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Виставка</a:t>
            </a:r>
            <a:r>
              <a:rPr lang="ru-RU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учнівських</a:t>
            </a:r>
            <a:r>
              <a:rPr lang="ru-RU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робіт</a:t>
            </a:r>
            <a:endParaRPr lang="ru-RU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nderawe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0"/>
            <a:ext cx="28511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шухевич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000500"/>
            <a:ext cx="3429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283629878_eab263d6f2c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0" y="4000500"/>
            <a:ext cx="38036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2287588" y="1716088"/>
          <a:ext cx="4568825" cy="3425825"/>
        </p:xfrm>
        <a:graphic>
          <a:graphicData uri="http://schemas.openxmlformats.org/presentationml/2006/ole">
            <p:oleObj spid="_x0000_s1026" name="Презентация" r:id="rId6" imgW="4569445" imgH="3426611" progId="PowerPoint.Show.12">
              <p:embed/>
            </p:oleObj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69852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dirty="0" smtClean="0"/>
              <a:t>Тиждень ПРАВОЗНАВСТВА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188" y="2060575"/>
            <a:ext cx="7772400" cy="1797050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Всеукраїнський урок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Права людини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нагоди проголошення загальної декларації прав дитини.</a:t>
            </a:r>
          </a:p>
          <a:p>
            <a:pPr eaLnBrk="1" hangingPunct="1">
              <a:defRPr/>
            </a:pPr>
            <a:endParaRPr lang="uk-U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Відкритий інтегрований урок з правознавства та історії України      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– людина, значить маєш права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Текст 2"/>
          <p:cNvSpPr>
            <a:spLocks noGrp="1"/>
          </p:cNvSpPr>
          <p:nvPr>
            <p:ph type="body" sz="half" idx="2"/>
          </p:nvPr>
        </p:nvSpPr>
        <p:spPr>
          <a:xfrm>
            <a:off x="5219700" y="692150"/>
            <a:ext cx="3598863" cy="57610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uk-UA" sz="2000" b="1" smtClean="0">
                <a:solidFill>
                  <a:srgbClr val="FFFF00"/>
                </a:solidFill>
              </a:rPr>
              <a:t>  </a:t>
            </a:r>
            <a:r>
              <a:rPr lang="uk-UA" sz="2000" b="1" smtClean="0">
                <a:solidFill>
                  <a:srgbClr val="FFFF00"/>
                </a:solidFill>
                <a:latin typeface="Georgia" pitchFamily="18" charset="0"/>
              </a:rPr>
              <a:t>Вчіть дитину вдивлятись у звичне –      і вона побачить несподіване.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uk-UA" sz="2000" b="1" smtClean="0">
                <a:solidFill>
                  <a:srgbClr val="FFFF00"/>
                </a:solidFill>
                <a:latin typeface="Georgia" pitchFamily="18" charset="0"/>
              </a:rPr>
              <a:t>  Вчіть дитину вдивлятись у негарне –    і вона побачить прекрасне.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uk-UA" sz="2000" b="1" smtClean="0">
                <a:solidFill>
                  <a:srgbClr val="FFFF00"/>
                </a:solidFill>
                <a:latin typeface="Georgia" pitchFamily="18" charset="0"/>
              </a:rPr>
              <a:t>  Вчіть дитину вдивлятись у частини –   і вона побачить ціле.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uk-UA" sz="2000" b="1" smtClean="0">
                <a:solidFill>
                  <a:srgbClr val="FFFF00"/>
                </a:solidFill>
                <a:latin typeface="Georgia" pitchFamily="18" charset="0"/>
              </a:rPr>
              <a:t>  Вчіть дитину вдивлятись у мале –           і вона побачить велике.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uk-UA" sz="2000" b="1" smtClean="0">
                <a:solidFill>
                  <a:srgbClr val="FFFF00"/>
                </a:solidFill>
                <a:latin typeface="Georgia" pitchFamily="18" charset="0"/>
              </a:rPr>
              <a:t>  Вчіть дитину вдивлятись у себе –            і вона побачить цілий світ.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endParaRPr lang="ru-RU" sz="2000" b="1" smtClean="0">
              <a:solidFill>
                <a:srgbClr val="FFFF00"/>
              </a:solidFill>
            </a:endParaRPr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/>
      </p:sp>
      <p:pic>
        <p:nvPicPr>
          <p:cNvPr id="155654" name="Рисунок 1" descr="http://shkolaonline.net/public/uploads/photoalbums/1331047524_6773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052513"/>
            <a:ext cx="4103687" cy="40322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Рисунок 4" descr="http://www.osvita.te.gov.ua/news/IMG_1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4762500" cy="3573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95288" y="4652963"/>
            <a:ext cx="8353425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 торгівельно-відпочинковому комплексі «Атріум»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м.Тернополя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відбулася робоча зустріч, ініційована обласним благодійним фондом «Майбутнє сиріт», за участю журналістів окремих засобів масової інформації, з працівниками управління освіти і науки облдержадміністрації, директорами інтернатних закладів і випускниками минулих років.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design-allnn.ru/uploads/posts/2010-02/1265005496_frames2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26527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48072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Науково-методична проблема</a:t>
            </a:r>
            <a:endParaRPr lang="uk-UA" sz="3600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350" y="2349500"/>
            <a:ext cx="6121400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«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Корекційна діяльність вчителя на уроках історії та правознавства в рамках впровадження інклюзивної освіти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1">
                    <a:satMod val="150000"/>
                  </a:schemeClr>
                </a:solidFill>
              </a:rPr>
              <a:t>Моє педагогічне кредо</a:t>
            </a:r>
            <a:endParaRPr lang="ru-RU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413"/>
            <a:ext cx="7972425" cy="4857750"/>
          </a:xfrm>
        </p:spPr>
        <p:txBody>
          <a:bodyPr rtlCol="0">
            <a:normAutofit fontScale="92500" lnSpcReduction="1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uk-UA" sz="2600" i="1" dirty="0" smtClean="0">
                <a:latin typeface="Georgia" pitchFamily="18" charset="0"/>
              </a:rPr>
              <a:t>Учитель не той, хто все життя вчить, а той, хто все життя вчиться. Я не знаю яким буде світ, коли підростуть мої учні, які цілі та цінності будуть актуальними тоді, тому намагаюся запалити їх єдиним прагненням – прагненням учитися творити добро.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uk-UA" sz="2000" i="1" dirty="0" smtClean="0">
              <a:latin typeface="Georgia" pitchFamily="18" charset="0"/>
            </a:endParaRPr>
          </a:p>
          <a:p>
            <a:pPr marL="438912" indent="-32004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uk-UA" sz="2200" b="1" dirty="0" smtClean="0">
                <a:solidFill>
                  <a:srgbClr val="FFC000"/>
                </a:solidFill>
                <a:latin typeface="Georgia" pitchFamily="18" charset="0"/>
              </a:rPr>
              <a:t>Моє педагогічне кредо умовно можна позначити як п</a:t>
            </a:r>
            <a:r>
              <a:rPr lang="en-US" sz="2200" b="1" dirty="0" smtClean="0">
                <a:solidFill>
                  <a:srgbClr val="FFC000"/>
                </a:solidFill>
                <a:latin typeface="Georgia" pitchFamily="18" charset="0"/>
              </a:rPr>
              <a:t>’</a:t>
            </a:r>
            <a:r>
              <a:rPr lang="uk-UA" sz="2200" b="1" dirty="0" smtClean="0">
                <a:solidFill>
                  <a:srgbClr val="FFC000"/>
                </a:solidFill>
                <a:latin typeface="Georgia" pitchFamily="18" charset="0"/>
              </a:rPr>
              <a:t>ять </a:t>
            </a:r>
            <a:r>
              <a:rPr lang="ru-RU" sz="2200" b="1" dirty="0" smtClean="0">
                <a:solidFill>
                  <a:srgbClr val="FFC000"/>
                </a:solidFill>
                <a:latin typeface="Georgia" pitchFamily="18" charset="0"/>
              </a:rPr>
              <a:t>«</a:t>
            </a:r>
            <a:r>
              <a:rPr lang="uk-UA" sz="2200" b="1" dirty="0" smtClean="0">
                <a:solidFill>
                  <a:srgbClr val="FFC000"/>
                </a:solidFill>
                <a:latin typeface="Georgia" pitchFamily="18" charset="0"/>
              </a:rPr>
              <a:t>Е</a:t>
            </a:r>
            <a:r>
              <a:rPr lang="ru-RU" sz="2200" b="1" dirty="0" smtClean="0">
                <a:solidFill>
                  <a:srgbClr val="FFC000"/>
                </a:solidFill>
                <a:latin typeface="Georgia" pitchFamily="18" charset="0"/>
              </a:rPr>
              <a:t>»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uk-UA" sz="2000" dirty="0" smtClean="0">
              <a:latin typeface="Georgia" pitchFamily="18" charset="0"/>
            </a:endParaRPr>
          </a:p>
          <a:p>
            <a:pPr marL="438912" indent="-32004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000" b="1" dirty="0" smtClean="0">
                <a:solidFill>
                  <a:srgbClr val="00B0F0"/>
                </a:solidFill>
                <a:latin typeface="Georgia" pitchFamily="18" charset="0"/>
              </a:rPr>
              <a:t>Енергійність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uk-UA" sz="2000" dirty="0" smtClean="0">
              <a:latin typeface="Georgia" pitchFamily="18" charset="0"/>
            </a:endParaRP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000" b="1" dirty="0" smtClean="0">
                <a:solidFill>
                  <a:srgbClr val="00B0F0"/>
                </a:solidFill>
                <a:latin typeface="Georgia" pitchFamily="18" charset="0"/>
              </a:rPr>
              <a:t>   Ерудиція        </a:t>
            </a:r>
            <a:r>
              <a:rPr lang="uk-UA" sz="2000" dirty="0" smtClean="0">
                <a:latin typeface="Georgia" pitchFamily="18" charset="0"/>
              </a:rPr>
              <a:t>                                                                      </a:t>
            </a:r>
            <a:r>
              <a:rPr lang="uk-UA" sz="2000" b="1" dirty="0" smtClean="0">
                <a:solidFill>
                  <a:srgbClr val="00B0F0"/>
                </a:solidFill>
                <a:latin typeface="Georgia" pitchFamily="18" charset="0"/>
              </a:rPr>
              <a:t>Емоційність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000" dirty="0" smtClean="0">
                <a:latin typeface="Georgia" pitchFamily="18" charset="0"/>
              </a:rPr>
              <a:t>                 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uk-UA" sz="2000" dirty="0" smtClean="0">
              <a:latin typeface="Georgia" pitchFamily="18" charset="0"/>
            </a:endParaRP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000" dirty="0" smtClean="0">
                <a:latin typeface="Georgia" pitchFamily="18" charset="0"/>
              </a:rPr>
              <a:t>                      </a:t>
            </a:r>
            <a:r>
              <a:rPr lang="uk-UA" sz="2000" b="1" dirty="0" smtClean="0">
                <a:solidFill>
                  <a:srgbClr val="00B0F0"/>
                </a:solidFill>
                <a:latin typeface="Georgia" pitchFamily="18" charset="0"/>
              </a:rPr>
              <a:t>Естетика  </a:t>
            </a:r>
            <a:r>
              <a:rPr lang="uk-UA" sz="2000" b="1" dirty="0" smtClean="0">
                <a:latin typeface="Georgia" pitchFamily="18" charset="0"/>
              </a:rPr>
              <a:t>                                             </a:t>
            </a:r>
            <a:r>
              <a:rPr lang="uk-UA" sz="2000" b="1" dirty="0" smtClean="0">
                <a:solidFill>
                  <a:srgbClr val="00B0F0"/>
                </a:solidFill>
                <a:latin typeface="Georgia" pitchFamily="18" charset="0"/>
              </a:rPr>
              <a:t>Етика</a:t>
            </a:r>
          </a:p>
        </p:txBody>
      </p:sp>
      <p:sp>
        <p:nvSpPr>
          <p:cNvPr id="11" name="Штриховая стрелка вправо 10"/>
          <p:cNvSpPr/>
          <p:nvPr/>
        </p:nvSpPr>
        <p:spPr>
          <a:xfrm rot="1890299">
            <a:off x="5534025" y="4319588"/>
            <a:ext cx="857250" cy="64293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Штриховая стрелка вправо 11"/>
          <p:cNvSpPr/>
          <p:nvPr/>
        </p:nvSpPr>
        <p:spPr>
          <a:xfrm rot="8138181">
            <a:off x="7032625" y="5208588"/>
            <a:ext cx="857250" cy="64293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10800000">
            <a:off x="4000500" y="5643563"/>
            <a:ext cx="857250" cy="64293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Штриховая стрелка вправо 13"/>
          <p:cNvSpPr/>
          <p:nvPr/>
        </p:nvSpPr>
        <p:spPr>
          <a:xfrm rot="13308177">
            <a:off x="819150" y="5203825"/>
            <a:ext cx="857250" cy="6429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0033317">
            <a:off x="2241550" y="4370388"/>
            <a:ext cx="857250" cy="64293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214290"/>
            <a:ext cx="7959234" cy="57150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600" dirty="0" smtClean="0">
                <a:latin typeface="Georgia" pitchFamily="18" charset="0"/>
              </a:rPr>
              <a:t>СКАРБНИЧКА РОДИННИХ ЦІННОСТЕЙ</a:t>
            </a:r>
            <a:endParaRPr lang="ru-RU" sz="2600" dirty="0">
              <a:latin typeface="Georgia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072063" y="928688"/>
            <a:ext cx="3746500" cy="5643562"/>
          </a:xfrm>
        </p:spPr>
        <p:txBody>
          <a:bodyPr>
            <a:normAutofit fontScale="92500" lnSpcReduction="10000"/>
          </a:bodyPr>
          <a:lstStyle/>
          <a:p>
            <a:pPr marL="898525" indent="-815975"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latin typeface="Georgia" pitchFamily="18" charset="0"/>
              </a:rPr>
              <a:t>1. </a:t>
            </a:r>
            <a:r>
              <a:rPr lang="uk-UA" sz="2800" dirty="0" smtClean="0">
                <a:solidFill>
                  <a:srgbClr val="FFFF00"/>
                </a:solidFill>
                <a:latin typeface="Georgia" pitchFamily="18" charset="0"/>
              </a:rPr>
              <a:t>Любов</a:t>
            </a:r>
            <a:r>
              <a:rPr lang="uk-UA" sz="2800" dirty="0" smtClean="0">
                <a:latin typeface="Georgia" pitchFamily="18" charset="0"/>
              </a:rPr>
              <a:t> вибачає образи.</a:t>
            </a:r>
          </a:p>
          <a:p>
            <a:pPr marL="898525" indent="-815975"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latin typeface="Georgia" pitchFamily="18" charset="0"/>
              </a:rPr>
              <a:t>2. </a:t>
            </a:r>
            <a:r>
              <a:rPr lang="uk-UA" sz="2800" dirty="0" smtClean="0">
                <a:solidFill>
                  <a:srgbClr val="FFFF00"/>
                </a:solidFill>
                <a:latin typeface="Georgia" pitchFamily="18" charset="0"/>
              </a:rPr>
              <a:t>Любов</a:t>
            </a:r>
            <a:r>
              <a:rPr lang="uk-UA" sz="2800" dirty="0" smtClean="0">
                <a:latin typeface="Georgia" pitchFamily="18" charset="0"/>
              </a:rPr>
              <a:t>  прощає кривди.</a:t>
            </a:r>
          </a:p>
          <a:p>
            <a:pPr marL="898525" indent="-815975"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latin typeface="Georgia" pitchFamily="18" charset="0"/>
              </a:rPr>
              <a:t>3. </a:t>
            </a:r>
            <a:r>
              <a:rPr lang="uk-UA" sz="2800" dirty="0" smtClean="0">
                <a:solidFill>
                  <a:srgbClr val="FFFF00"/>
                </a:solidFill>
                <a:latin typeface="Georgia" pitchFamily="18" charset="0"/>
              </a:rPr>
              <a:t>Любов </a:t>
            </a:r>
            <a:r>
              <a:rPr lang="uk-UA" sz="2800" dirty="0" smtClean="0">
                <a:latin typeface="Georgia" pitchFamily="18" charset="0"/>
              </a:rPr>
              <a:t>не відповідає злом на зло.</a:t>
            </a:r>
          </a:p>
          <a:p>
            <a:pPr marL="898525" indent="-815975"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latin typeface="Georgia" pitchFamily="18" charset="0"/>
              </a:rPr>
              <a:t>4. </a:t>
            </a:r>
            <a:r>
              <a:rPr lang="uk-UA" sz="2800" dirty="0" smtClean="0">
                <a:solidFill>
                  <a:srgbClr val="FFFF00"/>
                </a:solidFill>
                <a:latin typeface="Georgia" pitchFamily="18" charset="0"/>
              </a:rPr>
              <a:t>Любов </a:t>
            </a:r>
            <a:r>
              <a:rPr lang="uk-UA" sz="2800" dirty="0" smtClean="0">
                <a:latin typeface="Georgia" pitchFamily="18" charset="0"/>
              </a:rPr>
              <a:t>безкорисливо чинить добро і допомагає іншим.</a:t>
            </a:r>
          </a:p>
          <a:p>
            <a:pPr marL="898525" indent="-815975"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latin typeface="Georgia" pitchFamily="18" charset="0"/>
              </a:rPr>
              <a:t>5. </a:t>
            </a:r>
            <a:r>
              <a:rPr lang="uk-UA" sz="2800" dirty="0" smtClean="0">
                <a:solidFill>
                  <a:srgbClr val="FFFF00"/>
                </a:solidFill>
                <a:latin typeface="Georgia" pitchFamily="18" charset="0"/>
              </a:rPr>
              <a:t>Любов </a:t>
            </a:r>
            <a:r>
              <a:rPr lang="uk-UA" sz="2800" dirty="0" smtClean="0">
                <a:latin typeface="Georgia" pitchFamily="18" charset="0"/>
              </a:rPr>
              <a:t> жертвує себе заради інших.</a:t>
            </a:r>
          </a:p>
          <a:p>
            <a:pPr marL="898525" indent="-815975" eaLnBrk="1" fontAlgn="auto" hangingPunct="1">
              <a:spcAft>
                <a:spcPts val="0"/>
              </a:spcAft>
              <a:defRPr/>
            </a:pPr>
            <a:r>
              <a:rPr lang="uk-UA" sz="2800" dirty="0" smtClean="0">
                <a:latin typeface="Georgia" pitchFamily="18" charset="0"/>
              </a:rPr>
              <a:t>6. </a:t>
            </a:r>
            <a:r>
              <a:rPr lang="uk-UA" sz="2800" dirty="0" smtClean="0">
                <a:solidFill>
                  <a:srgbClr val="FFFF00"/>
                </a:solidFill>
                <a:latin typeface="Georgia" pitchFamily="18" charset="0"/>
              </a:rPr>
              <a:t>Любов – </a:t>
            </a:r>
            <a:r>
              <a:rPr lang="uk-UA" sz="2800" dirty="0" smtClean="0">
                <a:latin typeface="Georgia" pitchFamily="18" charset="0"/>
              </a:rPr>
              <a:t>основа родинної єдності.</a:t>
            </a:r>
          </a:p>
          <a:p>
            <a:pPr marL="898525" indent="-815975" eaLnBrk="1" fontAlgn="auto" hangingPunct="1">
              <a:spcAft>
                <a:spcPts val="0"/>
              </a:spcAft>
              <a:buFontTx/>
              <a:buChar char="-"/>
              <a:defRPr/>
            </a:pPr>
            <a:endParaRPr lang="uk-UA" sz="2400" dirty="0" smtClean="0"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uk-UA" dirty="0" smtClean="0"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dirty="0">
              <a:latin typeface="Georgia" pitchFamily="18" charset="0"/>
            </a:endParaRPr>
          </a:p>
        </p:txBody>
      </p:sp>
      <p:pic>
        <p:nvPicPr>
          <p:cNvPr id="100359" name="Picture 7" descr="http://www.foru.ru/slovo_pic.php3?id=19764&amp;pic=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603" b="15603"/>
          <a:stretch>
            <a:fillRect/>
          </a:stretch>
        </p:blipFill>
        <p:spPr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32324"/>
          </a:xfrm>
        </p:spPr>
        <p:txBody>
          <a:bodyPr>
            <a:noAutofit/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uk-UA" sz="24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Процес засвоєння знань учнями складний і динамічний, бо залежить від віку учнів та розвитку їх інтелекту</a:t>
            </a:r>
            <a:endParaRPr lang="ru-RU" sz="24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latin typeface="Georgia" pitchFamily="18" charset="0"/>
            </a:endParaRPr>
          </a:p>
        </p:txBody>
      </p:sp>
      <p:sp>
        <p:nvSpPr>
          <p:cNvPr id="132099" name="Содержимое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5214938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uk-UA" sz="2400" b="1" smtClean="0">
                <a:solidFill>
                  <a:srgbClr val="00B0F0"/>
                </a:solidFill>
                <a:latin typeface="Georgia" pitchFamily="18" charset="0"/>
              </a:rPr>
              <a:t>Аспекти засвоєння знань</a:t>
            </a:r>
            <a:endParaRPr lang="ru-RU" sz="2400" b="1" smtClean="0">
              <a:solidFill>
                <a:srgbClr val="00B0F0"/>
              </a:solidFill>
              <a:latin typeface="Georg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88" y="2071688"/>
          <a:ext cx="8501122" cy="428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0561"/>
                <a:gridCol w="42505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Психологічний</a:t>
                      </a:r>
                      <a:endParaRPr lang="ru-RU"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Педагогічний 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Сприйняття</a:t>
                      </a:r>
                      <a:r>
                        <a:rPr lang="uk-UA" sz="1700" baseline="0" dirty="0" smtClean="0"/>
                        <a:t> навчальної інформації</a:t>
                      </a:r>
                      <a:endParaRPr lang="ru-RU" sz="17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Природна потреба дитини в навчанні, в поповненні власного досвіду</a:t>
                      </a:r>
                      <a:endParaRPr lang="ru-RU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Осмислення отриманої інформації</a:t>
                      </a:r>
                      <a:endParaRPr lang="ru-RU" sz="17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Виявлення інтересу (цікавості) щодо навчального процесу</a:t>
                      </a:r>
                      <a:endParaRPr lang="ru-RU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Розуміння внутрішньої будови інформації</a:t>
                      </a:r>
                      <a:endParaRPr lang="ru-RU" sz="17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Формування в учнів мотивів до навчання</a:t>
                      </a:r>
                      <a:endParaRPr lang="ru-RU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Узагальнення одержаної інформації на </a:t>
                      </a:r>
                      <a:r>
                        <a:rPr lang="uk-UA" sz="1700" baseline="0" dirty="0" smtClean="0"/>
                        <a:t>  </a:t>
                      </a:r>
                      <a:r>
                        <a:rPr lang="uk-UA" sz="1700" dirty="0" smtClean="0"/>
                        <a:t>основі власного досвіду та логічного мислення</a:t>
                      </a:r>
                      <a:endParaRPr lang="ru-RU" sz="17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Врахування емоційного стану школяра</a:t>
                      </a:r>
                      <a:endParaRPr lang="ru-RU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Закріплення інформації у пам'яті на відповідний період</a:t>
                      </a:r>
                      <a:endParaRPr lang="ru-RU" sz="17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endParaRPr lang="ru-RU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1700" dirty="0" smtClean="0"/>
                        <a:t>Застосування теоретичної інформації у практичній діяльності</a:t>
                      </a:r>
                      <a:endParaRPr lang="ru-RU" sz="17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ü"/>
                      </a:pPr>
                      <a:endParaRPr lang="ru-RU" sz="17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8" descr="Back to school wallpap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924800" cy="64294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smtClean="0">
                <a:solidFill>
                  <a:srgbClr val="92D050"/>
                </a:solidFill>
                <a:latin typeface="Georgia" pitchFamily="18" charset="0"/>
              </a:rPr>
              <a:t>Нетрадиційні форми роботи</a:t>
            </a:r>
            <a:endParaRPr lang="ru-RU" sz="4000" b="1">
              <a:solidFill>
                <a:srgbClr val="92D050"/>
              </a:solidFill>
              <a:latin typeface="Georg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43325" y="981075"/>
            <a:ext cx="5400675" cy="4943475"/>
          </a:xfrm>
        </p:spPr>
        <p:txBody>
          <a:bodyPr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Урок-вікторина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 Урок-круглий стіл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 Урок-дослідження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 Урок-аукціон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 Урок-лекція</a:t>
            </a:r>
          </a:p>
          <a:p>
            <a:pPr marL="449263" eaLnBrk="1" fontAlgn="auto" hangingPunct="1"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Семінарське заняття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18872"/>
            <a:ext cx="8477280" cy="881236"/>
          </a:xfrm>
        </p:spPr>
        <p:txBody>
          <a:bodyPr/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1">
                    <a:satMod val="150000"/>
                  </a:schemeClr>
                </a:solidFill>
                <a:latin typeface="Georgia" pitchFamily="18" charset="0"/>
              </a:rPr>
              <a:t>Я роблю це так</a:t>
            </a:r>
            <a:endParaRPr lang="ru-RU" dirty="0">
              <a:solidFill>
                <a:schemeClr val="accent1">
                  <a:satMod val="150000"/>
                </a:schemeClr>
              </a:solidFill>
              <a:latin typeface="Georgia" pitchFamily="18" charset="0"/>
            </a:endParaRPr>
          </a:p>
        </p:txBody>
      </p:sp>
      <p:sp>
        <p:nvSpPr>
          <p:cNvPr id="146435" name="Текст 2"/>
          <p:cNvSpPr>
            <a:spLocks noGrp="1"/>
          </p:cNvSpPr>
          <p:nvPr>
            <p:ph type="body" idx="1"/>
          </p:nvPr>
        </p:nvSpPr>
        <p:spPr>
          <a:xfrm>
            <a:off x="642938" y="1285875"/>
            <a:ext cx="8143875" cy="1257300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400" b="1" dirty="0" smtClean="0">
                <a:latin typeface="Georgia" pitchFamily="18" charset="0"/>
              </a:rPr>
              <a:t>Використання інформаційних технологій у навчальному процесі забезпечує</a:t>
            </a:r>
            <a:r>
              <a:rPr lang="uk-UA" dirty="0" smtClean="0"/>
              <a:t>:</a:t>
            </a:r>
            <a:endParaRPr lang="ru-RU" dirty="0" smtClean="0"/>
          </a:p>
        </p:txBody>
      </p:sp>
      <p:sp>
        <p:nvSpPr>
          <p:cNvPr id="134148" name="TextBox 4"/>
          <p:cNvSpPr txBox="1">
            <a:spLocks noChangeArrowheads="1"/>
          </p:cNvSpPr>
          <p:nvPr/>
        </p:nvSpPr>
        <p:spPr bwMode="auto">
          <a:xfrm>
            <a:off x="3132138" y="3213100"/>
            <a:ext cx="5780087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uk-UA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Вирішення нових дидактичних </a:t>
            </a:r>
            <a:br>
              <a:rPr lang="uk-UA" sz="2000" b="1">
                <a:solidFill>
                  <a:srgbClr val="FF0000"/>
                </a:solidFill>
                <a:latin typeface="Georgia" pitchFamily="18" charset="0"/>
              </a:rPr>
            </a:b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				завдань</a:t>
            </a:r>
          </a:p>
          <a:p>
            <a:pPr>
              <a:buFont typeface="Courier New" pitchFamily="49" charset="0"/>
              <a:buChar char="o"/>
            </a:pP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 Реалізацію сучасних форм і методів </a:t>
            </a:r>
            <a:br>
              <a:rPr lang="uk-UA" sz="2000" b="1">
                <a:solidFill>
                  <a:srgbClr val="FF0000"/>
                </a:solidFill>
                <a:latin typeface="Georgia" pitchFamily="18" charset="0"/>
              </a:rPr>
            </a:b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				навчання</a:t>
            </a:r>
          </a:p>
          <a:p>
            <a:pPr>
              <a:buFont typeface="Courier New" pitchFamily="49" charset="0"/>
              <a:buChar char="o"/>
            </a:pP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 Здійснення пошуково-дослідницької </a:t>
            </a:r>
            <a:br>
              <a:rPr lang="uk-UA" sz="2000" b="1">
                <a:solidFill>
                  <a:srgbClr val="FF0000"/>
                </a:solidFill>
                <a:latin typeface="Georgia" pitchFamily="18" charset="0"/>
              </a:rPr>
            </a:b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				 роботи</a:t>
            </a:r>
          </a:p>
          <a:p>
            <a:pPr>
              <a:buFont typeface="Courier New" pitchFamily="49" charset="0"/>
              <a:buChar char="o"/>
            </a:pP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 Розвиває творчість</a:t>
            </a:r>
          </a:p>
          <a:p>
            <a:pPr>
              <a:buFont typeface="Courier New" pitchFamily="49" charset="0"/>
              <a:buChar char="o"/>
            </a:pP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 Підвищує ефективність самостійної </a:t>
            </a:r>
            <a:br>
              <a:rPr lang="uk-UA" sz="2000" b="1">
                <a:solidFill>
                  <a:srgbClr val="FF0000"/>
                </a:solidFill>
                <a:latin typeface="Georgia" pitchFamily="18" charset="0"/>
              </a:rPr>
            </a:b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			роботи школярів</a:t>
            </a:r>
          </a:p>
          <a:p>
            <a:pPr>
              <a:buFont typeface="Courier New" pitchFamily="49" charset="0"/>
              <a:buChar char="o"/>
            </a:pPr>
            <a:r>
              <a:rPr lang="uk-UA" sz="2000" b="1">
                <a:solidFill>
                  <a:srgbClr val="FF0000"/>
                </a:solidFill>
                <a:latin typeface="Georgia" pitchFamily="18" charset="0"/>
              </a:rPr>
              <a:t> Сприяє розвитку активності учня </a:t>
            </a:r>
          </a:p>
          <a:p>
            <a:pPr>
              <a:buFont typeface="Courier New" pitchFamily="49" charset="0"/>
              <a:buChar char="o"/>
            </a:pPr>
            <a:endParaRPr lang="ru-RU">
              <a:latin typeface="Georgi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lum bright="10000" contrast="30000"/>
          </a:blip>
          <a:srcRect l="27389" t="26105" r="26043"/>
          <a:stretch>
            <a:fillRect/>
          </a:stretch>
        </p:blipFill>
        <p:spPr bwMode="auto">
          <a:xfrm>
            <a:off x="0" y="1988840"/>
            <a:ext cx="34198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0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11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12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13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14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9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1088</TotalTime>
  <Words>479</Words>
  <Application>Microsoft Office PowerPoint</Application>
  <PresentationFormat>Екран (4:3)</PresentationFormat>
  <Paragraphs>85</Paragraphs>
  <Slides>29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22</vt:i4>
      </vt:variant>
      <vt:variant>
        <vt:lpstr>Тема</vt:lpstr>
      </vt:variant>
      <vt:variant>
        <vt:i4>11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63" baseType="lpstr">
      <vt:lpstr>Arial</vt:lpstr>
      <vt:lpstr>Calibri</vt:lpstr>
      <vt:lpstr>Constantia</vt:lpstr>
      <vt:lpstr>Wingdings 2</vt:lpstr>
      <vt:lpstr>Lucida Sans Unicode</vt:lpstr>
      <vt:lpstr>Wingdings 3</vt:lpstr>
      <vt:lpstr>Verdana</vt:lpstr>
      <vt:lpstr>Trebuchet MS</vt:lpstr>
      <vt:lpstr>Wingdings</vt:lpstr>
      <vt:lpstr>Cambria</vt:lpstr>
      <vt:lpstr>Times New Roman</vt:lpstr>
      <vt:lpstr>Century Gothic</vt:lpstr>
      <vt:lpstr>Century Schoolbook</vt:lpstr>
      <vt:lpstr>Corbel</vt:lpstr>
      <vt:lpstr>Franklin Gothic Medium</vt:lpstr>
      <vt:lpstr>Franklin Gothic Book</vt:lpstr>
      <vt:lpstr>Georgia</vt:lpstr>
      <vt:lpstr>Rockwell</vt:lpstr>
      <vt:lpstr>Gill Sans MT</vt:lpstr>
      <vt:lpstr>Monotype Corsiva</vt:lpstr>
      <vt:lpstr>Mistral</vt:lpstr>
      <vt:lpstr>Courier New</vt:lpstr>
      <vt:lpstr>Тема Office</vt:lpstr>
      <vt:lpstr>Бумажная</vt:lpstr>
      <vt:lpstr>Открытая</vt:lpstr>
      <vt:lpstr>Изящная</vt:lpstr>
      <vt:lpstr>Литейная</vt:lpstr>
      <vt:lpstr>1_Литейная</vt:lpstr>
      <vt:lpstr>Апекс</vt:lpstr>
      <vt:lpstr>Поток</vt:lpstr>
      <vt:lpstr>1_Яркая</vt:lpstr>
      <vt:lpstr>Аспект</vt:lpstr>
      <vt:lpstr>Официальная</vt:lpstr>
      <vt:lpstr>Презентация Microsoft Office PowerPoint</vt:lpstr>
      <vt:lpstr>Участь у семінарах</vt:lpstr>
      <vt:lpstr>Слайд 2</vt:lpstr>
      <vt:lpstr>Слайд 3</vt:lpstr>
      <vt:lpstr>Науково-методична проблема</vt:lpstr>
      <vt:lpstr>Моє педагогічне кредо</vt:lpstr>
      <vt:lpstr>СКАРБНИЧКА РОДИННИХ ЦІННОСТЕЙ</vt:lpstr>
      <vt:lpstr>Процес засвоєння знань учнями складний і динамічний, бо залежить від віку учнів та розвитку їх інтелекту</vt:lpstr>
      <vt:lpstr>Нетрадиційні форми роботи</vt:lpstr>
      <vt:lpstr>Я роблю це так</vt:lpstr>
      <vt:lpstr>Я роблю це так </vt:lpstr>
      <vt:lpstr>НЕЗАЛЕЖНЕ   ЗОВНІШНЄ ОЦІНЮВАННЯ</vt:lpstr>
      <vt:lpstr>  Проведені  відкриті уроки  та виховні заходи</vt:lpstr>
      <vt:lpstr>Тиждень історії</vt:lpstr>
      <vt:lpstr>Слайд 14</vt:lpstr>
      <vt:lpstr>Слайд 15</vt:lpstr>
      <vt:lpstr>Слайд 16</vt:lpstr>
      <vt:lpstr>Слайд 17</vt:lpstr>
      <vt:lpstr>Слайд 18</vt:lpstr>
      <vt:lpstr>Слайд 19</vt:lpstr>
      <vt:lpstr>Вони воювали за Україну…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Тиждень ПРАВОЗНАВСТВА</vt:lpstr>
      <vt:lpstr>Слайд 29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МалиШ</dc:creator>
  <cp:lastModifiedBy>nnm</cp:lastModifiedBy>
  <cp:revision>65</cp:revision>
  <dcterms:created xsi:type="dcterms:W3CDTF">2012-03-18T06:43:51Z</dcterms:created>
  <dcterms:modified xsi:type="dcterms:W3CDTF">2013-06-10T09:45:02Z</dcterms:modified>
</cp:coreProperties>
</file>