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2" r:id="rId36"/>
    <p:sldId id="290" r:id="rId37"/>
    <p:sldId id="291" r:id="rId38"/>
    <p:sldId id="293" r:id="rId39"/>
    <p:sldId id="294" r:id="rId40"/>
    <p:sldId id="298" r:id="rId41"/>
    <p:sldId id="299" r:id="rId42"/>
    <p:sldId id="295" r:id="rId43"/>
    <p:sldId id="296" r:id="rId44"/>
    <p:sldId id="297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426" autoAdjust="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72C0B-E97E-454D-B1EA-AD1D506B9AB6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284ED-2DC8-4475-B512-5C4072A669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84ED-2DC8-4475-B512-5C4072A669E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7B72D-70FE-46DD-84DA-15626C4ABFF0}" type="datetimeFigureOut">
              <a:rPr lang="ru-RU" smtClean="0"/>
              <a:pPr/>
              <a:t>09.03.2003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1E84B-69CF-4ECD-890C-B7A60DD66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029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2700" b="1" i="1" dirty="0" err="1" smtClean="0">
                <a:solidFill>
                  <a:schemeClr val="bg1"/>
                </a:solidFill>
              </a:rPr>
              <a:t>Радзіх</a:t>
            </a:r>
            <a:r>
              <a:rPr lang="ru-RU" sz="2700" b="1" i="1" dirty="0" smtClean="0">
                <a:solidFill>
                  <a:schemeClr val="bg1"/>
                </a:solidFill>
              </a:rPr>
              <a:t> </a:t>
            </a:r>
            <a:r>
              <a:rPr lang="ru-RU" sz="2700" b="1" i="1" dirty="0" err="1">
                <a:solidFill>
                  <a:schemeClr val="bg1"/>
                </a:solidFill>
              </a:rPr>
              <a:t>Світлана</a:t>
            </a:r>
            <a:r>
              <a:rPr lang="ru-RU" sz="2700" b="1" i="1" dirty="0">
                <a:solidFill>
                  <a:schemeClr val="bg1"/>
                </a:solidFill>
              </a:rPr>
              <a:t> </a:t>
            </a:r>
            <a:r>
              <a:rPr lang="ru-RU" sz="2700" b="1" i="1" dirty="0" err="1">
                <a:solidFill>
                  <a:schemeClr val="bg1"/>
                </a:solidFill>
              </a:rPr>
              <a:t>Дмитрівна</a:t>
            </a:r>
            <a:r>
              <a:rPr lang="ru-RU" sz="2700" b="1" i="1" dirty="0">
                <a:solidFill>
                  <a:schemeClr val="bg1"/>
                </a:solidFill>
              </a:rPr>
              <a:t> </a:t>
            </a:r>
            <a:r>
              <a:rPr lang="ru-RU" sz="2700" b="1" dirty="0">
                <a:solidFill>
                  <a:schemeClr val="bg1"/>
                </a:solidFill>
              </a:rPr>
              <a:t>–</a:t>
            </a:r>
            <a:r>
              <a:rPr lang="ru-RU" sz="2700" dirty="0">
                <a:solidFill>
                  <a:schemeClr val="bg1"/>
                </a:solidFill>
              </a:rPr>
              <a:t/>
            </a:r>
            <a:br>
              <a:rPr lang="ru-RU" sz="2700" dirty="0">
                <a:solidFill>
                  <a:schemeClr val="bg1"/>
                </a:solidFill>
              </a:rPr>
            </a:br>
            <a:r>
              <a:rPr lang="ru-RU" sz="2700" dirty="0" smtClean="0">
                <a:solidFill>
                  <a:schemeClr val="bg1"/>
                </a:solidFill>
              </a:rPr>
              <a:t> старший </a:t>
            </a:r>
            <a:r>
              <a:rPr lang="ru-RU" sz="2700" dirty="0" err="1" smtClean="0">
                <a:solidFill>
                  <a:schemeClr val="bg1"/>
                </a:solidFill>
              </a:rPr>
              <a:t>вчитель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української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мови</a:t>
            </a:r>
            <a:r>
              <a:rPr lang="ru-RU" sz="2700" dirty="0">
                <a:solidFill>
                  <a:schemeClr val="bg1"/>
                </a:solidFill>
              </a:rPr>
              <a:t> та </a:t>
            </a:r>
            <a:r>
              <a:rPr lang="ru-RU" sz="2700" dirty="0" err="1">
                <a:solidFill>
                  <a:schemeClr val="bg1"/>
                </a:solidFill>
              </a:rPr>
              <a:t>літератури</a:t>
            </a:r>
            <a:r>
              <a:rPr lang="ru-RU" sz="2700" dirty="0">
                <a:solidFill>
                  <a:schemeClr val="bg1"/>
                </a:solidFill>
              </a:rPr>
              <a:t>  </a:t>
            </a:r>
            <a:br>
              <a:rPr lang="ru-RU" sz="2700" dirty="0">
                <a:solidFill>
                  <a:schemeClr val="bg1"/>
                </a:solidFill>
              </a:rPr>
            </a:br>
            <a:r>
              <a:rPr lang="ru-RU" sz="2700" dirty="0">
                <a:solidFill>
                  <a:schemeClr val="bg1"/>
                </a:solidFill>
              </a:rPr>
              <a:t>закладу </a:t>
            </a:r>
            <a:r>
              <a:rPr lang="ru-RU" sz="2700" dirty="0" err="1">
                <a:solidFill>
                  <a:schemeClr val="bg1"/>
                </a:solidFill>
              </a:rPr>
              <a:t>освіти</a:t>
            </a:r>
            <a:r>
              <a:rPr lang="ru-RU" sz="2700" dirty="0">
                <a:solidFill>
                  <a:schemeClr val="bg1"/>
                </a:solidFill>
              </a:rPr>
              <a:t> І-ІІІ </a:t>
            </a:r>
            <a:r>
              <a:rPr lang="ru-RU" sz="2700" dirty="0" err="1">
                <a:solidFill>
                  <a:schemeClr val="bg1"/>
                </a:solidFill>
              </a:rPr>
              <a:t>ступенів</a:t>
            </a:r>
            <a:r>
              <a:rPr lang="ru-RU" sz="2700" dirty="0">
                <a:solidFill>
                  <a:schemeClr val="bg1"/>
                </a:solidFill>
              </a:rPr>
              <a:t> «</a:t>
            </a:r>
            <a:r>
              <a:rPr lang="ru-RU" sz="2700" dirty="0" err="1">
                <a:solidFill>
                  <a:schemeClr val="bg1"/>
                </a:solidFill>
              </a:rPr>
              <a:t>Тернопільський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обласний</a:t>
            </a:r>
            <a:r>
              <a:rPr lang="ru-RU" sz="2700" dirty="0">
                <a:solidFill>
                  <a:schemeClr val="bg1"/>
                </a:solidFill>
              </a:rPr>
              <a:t>  </a:t>
            </a:r>
            <a:br>
              <a:rPr lang="ru-RU" sz="2700" dirty="0">
                <a:solidFill>
                  <a:schemeClr val="bg1"/>
                </a:solidFill>
              </a:rPr>
            </a:br>
            <a:r>
              <a:rPr lang="ru-RU" sz="2700" dirty="0" err="1">
                <a:solidFill>
                  <a:schemeClr val="bg1"/>
                </a:solidFill>
              </a:rPr>
              <a:t>навчально-реабілітаційний</a:t>
            </a:r>
            <a:r>
              <a:rPr lang="ru-RU" sz="2700" dirty="0">
                <a:solidFill>
                  <a:schemeClr val="bg1"/>
                </a:solidFill>
              </a:rPr>
              <a:t> центр</a:t>
            </a:r>
            <a:r>
              <a:rPr lang="ru-RU" sz="2700" dirty="0" smtClean="0">
                <a:solidFill>
                  <a:schemeClr val="bg1"/>
                </a:solidFill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Складнопідрядні речення з підрядними означальними</a:t>
            </a:r>
            <a:br>
              <a:rPr lang="uk-UA" dirty="0" smtClean="0"/>
            </a:br>
            <a:r>
              <a:rPr lang="uk-UA" sz="2000" dirty="0" smtClean="0"/>
              <a:t>(</a:t>
            </a:r>
            <a:r>
              <a:rPr lang="uk-UA" sz="2000" i="1" dirty="0" smtClean="0"/>
              <a:t>трояндовий урок, 9клас)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2289" name="Picture 1" descr="C:\Users\Юра\Desktop\shvarce_madon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3333750" cy="2505075"/>
          </a:xfrm>
          <a:prstGeom prst="rect">
            <a:avLst/>
          </a:prstGeom>
          <a:noFill/>
        </p:spPr>
      </p:pic>
      <p:pic>
        <p:nvPicPr>
          <p:cNvPr id="12290" name="Picture 2" descr="C:\Users\Юра\Desktop\yak-ukoreniti-z-derzhaka-troyan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76872"/>
            <a:ext cx="4762500" cy="3571875"/>
          </a:xfrm>
          <a:prstGeom prst="rect">
            <a:avLst/>
          </a:prstGeom>
          <a:noFill/>
        </p:spPr>
      </p:pic>
      <p:pic>
        <p:nvPicPr>
          <p:cNvPr id="12291" name="Picture 3" descr="C:\Users\Юра\Desktop\Новая папка\DSC02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7650" y="1371600"/>
            <a:ext cx="5086350" cy="3814763"/>
          </a:xfrm>
          <a:prstGeom prst="rect">
            <a:avLst/>
          </a:prstGeom>
          <a:noFill/>
        </p:spPr>
      </p:pic>
      <p:pic>
        <p:nvPicPr>
          <p:cNvPr id="12292" name="Picture 4" descr="C:\Users\Юра\Desktop\Новая папка\DSC02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581128"/>
            <a:ext cx="3238500" cy="2428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Безсполучникове складне речення </a:t>
            </a:r>
            <a:r>
              <a:rPr lang="uk-UA" sz="2700" i="1" dirty="0" smtClean="0"/>
              <a:t>(урок формування практичних умінь і навичок з елементами узагальнення,засвоєння нових знань, </a:t>
            </a:r>
            <a:br>
              <a:rPr lang="uk-UA" sz="2700" i="1" dirty="0" smtClean="0"/>
            </a:br>
            <a:r>
              <a:rPr lang="uk-UA" sz="2700" i="1" dirty="0" smtClean="0"/>
              <a:t>10 клас)</a:t>
            </a:r>
            <a:endParaRPr lang="ru-RU" sz="27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uk-UA" b="1" i="1" dirty="0" smtClean="0"/>
              <a:t>Чую</a:t>
            </a:r>
            <a:r>
              <a:rPr lang="uk-UA" i="1" dirty="0" smtClean="0"/>
              <a:t> ваш голос простий і ласкавий,</a:t>
            </a:r>
          </a:p>
          <a:p>
            <a:pPr algn="just">
              <a:buNone/>
            </a:pPr>
            <a:r>
              <a:rPr lang="uk-UA" i="1" dirty="0" smtClean="0"/>
              <a:t>Предки безсмертні мої;</a:t>
            </a:r>
          </a:p>
          <a:p>
            <a:pPr algn="just">
              <a:buNone/>
            </a:pPr>
            <a:r>
              <a:rPr lang="uk-UA" b="1" i="1" dirty="0" smtClean="0"/>
              <a:t>Праця</a:t>
            </a:r>
            <a:r>
              <a:rPr lang="uk-UA" i="1" dirty="0" smtClean="0"/>
              <a:t> людини – </a:t>
            </a:r>
            <a:r>
              <a:rPr lang="uk-UA" b="1" i="1" dirty="0" smtClean="0"/>
              <a:t>окраса і слава</a:t>
            </a:r>
            <a:r>
              <a:rPr lang="uk-UA" i="1" dirty="0" smtClean="0"/>
              <a:t>,</a:t>
            </a:r>
          </a:p>
          <a:p>
            <a:pPr algn="just">
              <a:buNone/>
            </a:pPr>
            <a:r>
              <a:rPr lang="uk-UA" b="1" i="1" dirty="0" smtClean="0"/>
              <a:t>Праця</a:t>
            </a:r>
            <a:r>
              <a:rPr lang="uk-UA" i="1" dirty="0" smtClean="0"/>
              <a:t> людини – </a:t>
            </a:r>
            <a:r>
              <a:rPr lang="uk-UA" b="1" i="1" dirty="0" smtClean="0"/>
              <a:t>безсмертя</a:t>
            </a:r>
            <a:r>
              <a:rPr lang="uk-UA" i="1" dirty="0" smtClean="0"/>
              <a:t> її.</a:t>
            </a:r>
          </a:p>
          <a:p>
            <a:pPr algn="just">
              <a:buNone/>
            </a:pPr>
            <a:r>
              <a:rPr lang="uk-UA" sz="2000" i="1" dirty="0" smtClean="0"/>
              <a:t>				В.Симоненко</a:t>
            </a:r>
          </a:p>
          <a:p>
            <a:pPr algn="just">
              <a:buNone/>
            </a:pPr>
            <a:r>
              <a:rPr lang="en-US" sz="2000" i="1" dirty="0" smtClean="0"/>
              <a:t>	</a:t>
            </a:r>
            <a:r>
              <a:rPr lang="en-US" sz="3600" i="1" dirty="0" smtClean="0"/>
              <a:t>[</a:t>
            </a:r>
            <a:r>
              <a:rPr lang="ru-RU" sz="3600" i="1" dirty="0" smtClean="0"/>
              <a:t>=</a:t>
            </a:r>
            <a:r>
              <a:rPr lang="en-US" sz="3600" i="1" dirty="0" smtClean="0"/>
              <a:t>]</a:t>
            </a:r>
            <a:r>
              <a:rPr lang="uk-UA" sz="3600" i="1" dirty="0" smtClean="0"/>
              <a:t>:  </a:t>
            </a:r>
            <a:r>
              <a:rPr lang="en-US" sz="3600" i="1" dirty="0" smtClean="0"/>
              <a:t>[</a:t>
            </a:r>
            <a:r>
              <a:rPr lang="ru-RU" sz="3600" i="1" dirty="0" smtClean="0"/>
              <a:t>- =</a:t>
            </a:r>
            <a:r>
              <a:rPr lang="en-US" sz="3600" i="1" dirty="0" smtClean="0"/>
              <a:t>]</a:t>
            </a:r>
            <a:r>
              <a:rPr lang="uk-UA" sz="3600" i="1" dirty="0" smtClean="0"/>
              <a:t>, </a:t>
            </a:r>
            <a:r>
              <a:rPr lang="en-US" sz="3600" i="1" dirty="0" smtClean="0"/>
              <a:t>[</a:t>
            </a:r>
            <a:r>
              <a:rPr lang="uk-UA" sz="3600" i="1" dirty="0" smtClean="0"/>
              <a:t>- =</a:t>
            </a:r>
            <a:r>
              <a:rPr lang="en-US" sz="3600" i="1" dirty="0" smtClean="0"/>
              <a:t>]</a:t>
            </a:r>
            <a:r>
              <a:rPr lang="uk-UA" sz="3600" i="1" dirty="0" smtClean="0"/>
              <a:t>.</a:t>
            </a:r>
            <a:endParaRPr lang="ru-RU" sz="3600" i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1506" name="Picture 2" descr="C:\Users\Юра\Desktop\068351_828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01850" y="1265238"/>
            <a:ext cx="7620000" cy="5080000"/>
          </a:xfrm>
          <a:prstGeom prst="rect">
            <a:avLst/>
          </a:prstGeom>
          <a:noFill/>
        </p:spPr>
      </p:pic>
      <p:pic>
        <p:nvPicPr>
          <p:cNvPr id="21507" name="Picture 3" descr="C:\Users\Юра\Desktop\048624_395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763" y="1211263"/>
            <a:ext cx="7620000" cy="5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Проектні технології на уроці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uk-UA" dirty="0"/>
          </a:p>
        </p:txBody>
      </p:sp>
      <p:pic>
        <p:nvPicPr>
          <p:cNvPr id="23554" name="Picture 2" descr="F:\DCIM\101MSDCF\DSC03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9575" y="4653136"/>
            <a:ext cx="2431819" cy="1823864"/>
          </a:xfrm>
          <a:prstGeom prst="rect">
            <a:avLst/>
          </a:prstGeom>
          <a:noFill/>
        </p:spPr>
      </p:pic>
      <p:pic>
        <p:nvPicPr>
          <p:cNvPr id="23555" name="Picture 3" descr="F:\DCIM\101MSDCF\DSC03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6563" y="2780928"/>
            <a:ext cx="3744879" cy="2808660"/>
          </a:xfrm>
          <a:prstGeom prst="rect">
            <a:avLst/>
          </a:prstGeom>
          <a:noFill/>
        </p:spPr>
      </p:pic>
      <p:pic>
        <p:nvPicPr>
          <p:cNvPr id="23556" name="Picture 4" descr="F:\DCIM\101MSDCF\DSC03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5462" y="1268760"/>
            <a:ext cx="4338538" cy="3253904"/>
          </a:xfrm>
          <a:prstGeom prst="rect">
            <a:avLst/>
          </a:prstGeom>
          <a:noFill/>
        </p:spPr>
      </p:pic>
      <p:pic>
        <p:nvPicPr>
          <p:cNvPr id="23557" name="Picture 5" descr="F:\DCIM\101MSDCF\DSC03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2808312" cy="2106234"/>
          </a:xfrm>
          <a:prstGeom prst="rect">
            <a:avLst/>
          </a:prstGeom>
          <a:noFill/>
        </p:spPr>
      </p:pic>
      <p:pic>
        <p:nvPicPr>
          <p:cNvPr id="23558" name="Picture 6" descr="F:\DCIM\101MSDCF\DSC03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301208"/>
            <a:ext cx="3051605" cy="2288704"/>
          </a:xfrm>
          <a:prstGeom prst="rect">
            <a:avLst/>
          </a:prstGeom>
          <a:noFill/>
        </p:spPr>
      </p:pic>
      <p:pic>
        <p:nvPicPr>
          <p:cNvPr id="23559" name="Picture 7" descr="F:\DCIM\101MSDCF\DSC030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340768"/>
            <a:ext cx="3019789" cy="226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683568" y="332656"/>
            <a:ext cx="2016224" cy="6048672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/>
              <a:t>Індивідуальна робота з учнями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20" name="Стрелка влево 19"/>
          <p:cNvSpPr/>
          <p:nvPr/>
        </p:nvSpPr>
        <p:spPr>
          <a:xfrm>
            <a:off x="2843808" y="260648"/>
            <a:ext cx="5544616" cy="1152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b="1" dirty="0" err="1" smtClean="0"/>
              <a:t>вивчення</a:t>
            </a:r>
            <a:r>
              <a:rPr lang="ru-RU" b="1" dirty="0" smtClean="0"/>
              <a:t> </a:t>
            </a:r>
            <a:r>
              <a:rPr lang="ru-RU" b="1" dirty="0" err="1"/>
              <a:t>індивідуальних</a:t>
            </a:r>
            <a:r>
              <a:rPr lang="ru-RU" b="1" dirty="0"/>
              <a:t> </a:t>
            </a:r>
            <a:r>
              <a:rPr lang="ru-RU" b="1" dirty="0" err="1"/>
              <a:t>особливостей</a:t>
            </a:r>
            <a:r>
              <a:rPr lang="ru-RU" b="1" dirty="0"/>
              <a:t> </a:t>
            </a:r>
            <a:r>
              <a:rPr lang="ru-RU" b="1" dirty="0" err="1"/>
              <a:t>учнів</a:t>
            </a:r>
            <a:r>
              <a:rPr lang="ru-RU" b="1" dirty="0"/>
              <a:t>,</a:t>
            </a:r>
            <a:endParaRPr lang="ru-RU" dirty="0"/>
          </a:p>
          <a:p>
            <a:r>
              <a:rPr lang="uk-UA" b="1" dirty="0"/>
              <a:t>       </a:t>
            </a:r>
            <a:r>
              <a:rPr lang="ru-RU" b="1" dirty="0" err="1"/>
              <a:t>створення</a:t>
            </a:r>
            <a:r>
              <a:rPr lang="ru-RU" b="1" dirty="0"/>
              <a:t>  умов для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прояву</a:t>
            </a:r>
            <a:r>
              <a:rPr lang="ru-RU" b="1" dirty="0"/>
              <a:t> </a:t>
            </a:r>
            <a:r>
              <a:rPr lang="ru-RU" b="1" dirty="0" err="1"/>
              <a:t>і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endParaRPr lang="ru-RU" dirty="0"/>
          </a:p>
          <a:p>
            <a:r>
              <a:rPr lang="ru-RU" dirty="0"/>
              <a:t> </a:t>
            </a:r>
          </a:p>
          <a:p>
            <a:pPr algn="ctr"/>
            <a:endParaRPr lang="ru-RU" dirty="0"/>
          </a:p>
        </p:txBody>
      </p:sp>
      <p:sp>
        <p:nvSpPr>
          <p:cNvPr id="21" name="Стрелка влево 20"/>
          <p:cNvSpPr/>
          <p:nvPr/>
        </p:nvSpPr>
        <p:spPr>
          <a:xfrm>
            <a:off x="2843808" y="1556792"/>
            <a:ext cx="5544616" cy="1152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/>
          </a:p>
          <a:p>
            <a:r>
              <a:rPr lang="ru-RU" b="1" dirty="0" err="1" smtClean="0"/>
              <a:t>соціальна</a:t>
            </a:r>
            <a:r>
              <a:rPr lang="ru-RU" b="1" dirty="0" smtClean="0"/>
              <a:t> </a:t>
            </a:r>
            <a:r>
              <a:rPr lang="ru-RU" b="1" dirty="0" err="1"/>
              <a:t>адаптація</a:t>
            </a:r>
            <a:r>
              <a:rPr lang="ru-RU" b="1" dirty="0"/>
              <a:t> </a:t>
            </a:r>
            <a:r>
              <a:rPr lang="ru-RU" b="1" dirty="0" err="1"/>
              <a:t>учнів</a:t>
            </a:r>
            <a:endParaRPr lang="ru-RU" dirty="0"/>
          </a:p>
          <a:p>
            <a:r>
              <a:rPr lang="ru-RU" b="1" dirty="0"/>
              <a:t>в </a:t>
            </a:r>
            <a:r>
              <a:rPr lang="ru-RU" b="1" dirty="0" err="1"/>
              <a:t>умовах</a:t>
            </a:r>
            <a:r>
              <a:rPr lang="ru-RU" b="1" dirty="0"/>
              <a:t> </a:t>
            </a:r>
            <a:r>
              <a:rPr lang="ru-RU" b="1" dirty="0" err="1"/>
              <a:t>дитячого</a:t>
            </a:r>
            <a:r>
              <a:rPr lang="ru-RU" b="1" dirty="0"/>
              <a:t> та </a:t>
            </a:r>
            <a:r>
              <a:rPr lang="ru-RU" b="1" dirty="0" err="1"/>
              <a:t>педагогічного</a:t>
            </a:r>
            <a:r>
              <a:rPr lang="ru-RU" b="1" dirty="0"/>
              <a:t> </a:t>
            </a:r>
            <a:r>
              <a:rPr lang="ru-RU" b="1" dirty="0" err="1"/>
              <a:t>колективу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22" name="Стрелка влево 21"/>
          <p:cNvSpPr/>
          <p:nvPr/>
        </p:nvSpPr>
        <p:spPr>
          <a:xfrm>
            <a:off x="2843808" y="2924944"/>
            <a:ext cx="5544616" cy="1152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профілактична</a:t>
            </a:r>
            <a:r>
              <a:rPr lang="ru-RU" b="1" dirty="0"/>
              <a:t> робота </a:t>
            </a:r>
            <a:r>
              <a:rPr lang="ru-RU" b="1" dirty="0" err="1"/>
              <a:t>з</a:t>
            </a:r>
            <a:r>
              <a:rPr lang="ru-RU" b="1" dirty="0"/>
              <a:t> </a:t>
            </a:r>
            <a:r>
              <a:rPr lang="ru-RU" b="1" dirty="0" err="1"/>
              <a:t>учнями</a:t>
            </a:r>
            <a:r>
              <a:rPr lang="ru-RU" b="1" dirty="0"/>
              <a:t> «</a:t>
            </a:r>
            <a:r>
              <a:rPr lang="ru-RU" b="1" dirty="0" err="1"/>
              <a:t>групи</a:t>
            </a:r>
            <a:r>
              <a:rPr lang="ru-RU" b="1" dirty="0"/>
              <a:t> </a:t>
            </a:r>
            <a:r>
              <a:rPr lang="ru-RU" b="1" dirty="0" err="1"/>
              <a:t>ризику</a:t>
            </a:r>
            <a:r>
              <a:rPr lang="ru-RU" b="1" dirty="0"/>
              <a:t>»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23" name="Стрелка влево 22"/>
          <p:cNvSpPr/>
          <p:nvPr/>
        </p:nvSpPr>
        <p:spPr>
          <a:xfrm>
            <a:off x="2843808" y="4221088"/>
            <a:ext cx="5544616" cy="1152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/>
              <a:t>взаємодія</a:t>
            </a:r>
            <a:r>
              <a:rPr lang="ru-RU" sz="1600" b="1" dirty="0"/>
              <a:t> </a:t>
            </a:r>
            <a:r>
              <a:rPr lang="ru-RU" sz="1600" b="1" dirty="0" err="1"/>
              <a:t>з</a:t>
            </a:r>
            <a:r>
              <a:rPr lang="ru-RU" sz="1600" b="1" dirty="0"/>
              <a:t> батьками, </a:t>
            </a:r>
            <a:r>
              <a:rPr lang="ru-RU" sz="1600" b="1" dirty="0" err="1"/>
              <a:t>вчителями</a:t>
            </a:r>
            <a:r>
              <a:rPr lang="ru-RU" sz="1600" b="1" dirty="0"/>
              <a:t>,</a:t>
            </a:r>
            <a:endParaRPr lang="ru-RU" sz="1600" dirty="0"/>
          </a:p>
          <a:p>
            <a:r>
              <a:rPr lang="ru-RU" sz="1600" b="1" dirty="0"/>
              <a:t>психологом </a:t>
            </a:r>
            <a:r>
              <a:rPr lang="ru-RU" sz="1600" b="1" dirty="0" err="1"/>
              <a:t>школи</a:t>
            </a:r>
            <a:r>
              <a:rPr lang="ru-RU" sz="1600" b="1" dirty="0"/>
              <a:t> </a:t>
            </a:r>
            <a:r>
              <a:rPr lang="ru-RU" sz="1600" b="1" dirty="0" err="1"/>
              <a:t>з</a:t>
            </a:r>
            <a:r>
              <a:rPr lang="ru-RU" sz="1600" b="1" dirty="0"/>
              <a:t> метою </a:t>
            </a:r>
            <a:r>
              <a:rPr lang="ru-RU" sz="1600" b="1" dirty="0" err="1"/>
              <a:t>проектування</a:t>
            </a:r>
            <a:endParaRPr lang="ru-RU" sz="1600" dirty="0"/>
          </a:p>
          <a:p>
            <a:r>
              <a:rPr lang="ru-RU" sz="1600" b="1" dirty="0" err="1"/>
              <a:t>індивідуальної</a:t>
            </a:r>
            <a:r>
              <a:rPr lang="ru-RU" sz="1600" b="1" dirty="0"/>
              <a:t> </a:t>
            </a:r>
            <a:r>
              <a:rPr lang="ru-RU" sz="1600" b="1" dirty="0" err="1"/>
              <a:t>траєкторії</a:t>
            </a:r>
            <a:r>
              <a:rPr lang="ru-RU" sz="1600" b="1" dirty="0"/>
              <a:t> </a:t>
            </a:r>
            <a:r>
              <a:rPr lang="ru-RU" sz="1600" b="1" dirty="0" err="1"/>
              <a:t>розвитку</a:t>
            </a:r>
            <a:r>
              <a:rPr lang="ru-RU" sz="1600" b="1" dirty="0"/>
              <a:t> </a:t>
            </a:r>
            <a:r>
              <a:rPr lang="ru-RU" sz="1600" b="1" dirty="0" err="1"/>
              <a:t>учнів</a:t>
            </a:r>
            <a:endParaRPr lang="ru-RU" sz="1600" dirty="0"/>
          </a:p>
          <a:p>
            <a:pPr algn="ctr"/>
            <a:endParaRPr lang="ru-RU" dirty="0"/>
          </a:p>
        </p:txBody>
      </p:sp>
      <p:sp>
        <p:nvSpPr>
          <p:cNvPr id="24" name="Стрелка влево 23"/>
          <p:cNvSpPr/>
          <p:nvPr/>
        </p:nvSpPr>
        <p:spPr>
          <a:xfrm>
            <a:off x="2843808" y="5517232"/>
            <a:ext cx="5544616" cy="1152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/>
              <a:t>діагностика</a:t>
            </a:r>
            <a:r>
              <a:rPr lang="ru-RU" b="1" dirty="0"/>
              <a:t> </a:t>
            </a:r>
            <a:r>
              <a:rPr lang="ru-RU" b="1" dirty="0" err="1"/>
              <a:t>результатів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r>
              <a:rPr lang="ru-RU" b="1" dirty="0"/>
              <a:t>,</a:t>
            </a:r>
            <a:endParaRPr lang="ru-RU" dirty="0"/>
          </a:p>
          <a:p>
            <a:r>
              <a:rPr lang="ru-RU" b="1" dirty="0" err="1"/>
              <a:t>виховання</a:t>
            </a:r>
            <a:r>
              <a:rPr lang="ru-RU" b="1" dirty="0"/>
              <a:t> </a:t>
            </a:r>
            <a:r>
              <a:rPr lang="ru-RU" b="1" dirty="0" err="1"/>
              <a:t>і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кожного </a:t>
            </a:r>
            <a:r>
              <a:rPr lang="ru-RU" b="1" dirty="0" err="1"/>
              <a:t>учня</a:t>
            </a:r>
            <a:r>
              <a:rPr lang="ru-RU" b="1" dirty="0"/>
              <a:t>,</a:t>
            </a:r>
            <a:endParaRPr lang="ru-RU" dirty="0"/>
          </a:p>
          <a:p>
            <a:r>
              <a:rPr lang="ru-RU" b="1" dirty="0" err="1"/>
              <a:t>облік</a:t>
            </a:r>
            <a:r>
              <a:rPr lang="ru-RU" b="1" dirty="0"/>
              <a:t> </a:t>
            </a:r>
            <a:r>
              <a:rPr lang="ru-RU" b="1" dirty="0" err="1"/>
              <a:t>їхніх</a:t>
            </a:r>
            <a:r>
              <a:rPr lang="ru-RU" b="1" dirty="0"/>
              <a:t> </a:t>
            </a:r>
            <a:r>
              <a:rPr lang="ru-RU" b="1" dirty="0" err="1"/>
              <a:t>особистих</a:t>
            </a:r>
            <a:r>
              <a:rPr lang="ru-RU" b="1" dirty="0"/>
              <a:t> </a:t>
            </a:r>
            <a:r>
              <a:rPr lang="ru-RU" b="1" dirty="0" err="1"/>
              <a:t>досягнень</a:t>
            </a:r>
            <a:endParaRPr lang="ru-RU" dirty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3514402"/>
          </a:xfrm>
        </p:spPr>
        <p:txBody>
          <a:bodyPr>
            <a:normAutofit/>
          </a:bodyPr>
          <a:lstStyle/>
          <a:p>
            <a:r>
              <a:rPr lang="uk-UA" dirty="0" smtClean="0"/>
              <a:t>Станіслав </a:t>
            </a:r>
            <a:r>
              <a:rPr lang="uk-UA" dirty="0" err="1" smtClean="0"/>
              <a:t>Чернілевський</a:t>
            </a:r>
            <a:r>
              <a:rPr lang="uk-UA" dirty="0" smtClean="0"/>
              <a:t>. Розповідь про письменника. </a:t>
            </a:r>
            <a:r>
              <a:rPr lang="uk-UA" dirty="0" err="1" smtClean="0"/>
              <a:t>“Теплота</a:t>
            </a:r>
            <a:r>
              <a:rPr lang="uk-UA" dirty="0" smtClean="0"/>
              <a:t> родинного </a:t>
            </a:r>
            <a:r>
              <a:rPr lang="uk-UA" dirty="0" err="1" smtClean="0"/>
              <a:t>інтиму”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2800" i="1" dirty="0" smtClean="0"/>
              <a:t>Літературні читання, 8д клас  </a:t>
            </a:r>
            <a:endParaRPr lang="ru-RU" sz="2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1800" y="4149080"/>
            <a:ext cx="5915000" cy="19770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7" name="Picture 1" descr="C:\Users\Юра\Desktop\chernilevsky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717032"/>
            <a:ext cx="1123950" cy="1609725"/>
          </a:xfrm>
          <a:prstGeom prst="rect">
            <a:avLst/>
          </a:prstGeom>
          <a:noFill/>
        </p:spPr>
      </p:pic>
      <p:pic>
        <p:nvPicPr>
          <p:cNvPr id="24578" name="Picture 2" descr="C:\Users\Юра\Desktop\Козацька_род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56992"/>
            <a:ext cx="3413392" cy="4214590"/>
          </a:xfrm>
          <a:prstGeom prst="rect">
            <a:avLst/>
          </a:prstGeom>
          <a:noFill/>
        </p:spPr>
      </p:pic>
      <p:pic>
        <p:nvPicPr>
          <p:cNvPr id="24579" name="Picture 3" descr="D:\foto\ДЦП\дружба\DSC02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234425" cy="3175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002234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І.Котляревський. </a:t>
            </a:r>
            <a:r>
              <a:rPr lang="uk-UA" sz="2800" dirty="0" err="1" smtClean="0"/>
              <a:t>“Наталка</a:t>
            </a:r>
            <a:r>
              <a:rPr lang="uk-UA" sz="2800" dirty="0" smtClean="0"/>
              <a:t>  </a:t>
            </a:r>
            <a:r>
              <a:rPr lang="uk-UA" sz="2800" dirty="0" err="1" smtClean="0"/>
              <a:t>Полтавка”</a:t>
            </a:r>
            <a:r>
              <a:rPr lang="uk-UA" sz="2800" dirty="0" smtClean="0"/>
              <a:t> – перший твір української драматургії</a:t>
            </a:r>
            <a:br>
              <a:rPr lang="uk-UA" sz="2800" dirty="0" smtClean="0"/>
            </a:br>
            <a:r>
              <a:rPr lang="uk-UA" sz="2800" i="1" dirty="0" smtClean="0"/>
              <a:t>(урок – дослідження, 9 клас) </a:t>
            </a:r>
            <a:r>
              <a:rPr lang="uk-UA" sz="2800" dirty="0" smtClean="0"/>
              <a:t>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6992"/>
            <a:ext cx="6275040" cy="2769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Юра\Desktop\1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207929"/>
            <a:ext cx="3095898" cy="3515134"/>
          </a:xfrm>
          <a:prstGeom prst="rect">
            <a:avLst/>
          </a:prstGeom>
          <a:noFill/>
        </p:spPr>
      </p:pic>
      <p:pic>
        <p:nvPicPr>
          <p:cNvPr id="27651" name="Picture 3" descr="C:\Users\Юра\Desktop\1303979131_natas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780928"/>
            <a:ext cx="5141951" cy="3425825"/>
          </a:xfrm>
          <a:prstGeom prst="rect">
            <a:avLst/>
          </a:prstGeom>
          <a:noFill/>
        </p:spPr>
      </p:pic>
      <p:pic>
        <p:nvPicPr>
          <p:cNvPr id="27653" name="Picture 5" descr="C:\Users\Юра\Desktop\Новая папка\DSC02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3988" y="2636911"/>
            <a:ext cx="3812017" cy="2859013"/>
          </a:xfrm>
          <a:prstGeom prst="rect">
            <a:avLst/>
          </a:prstGeom>
          <a:noFill/>
        </p:spPr>
      </p:pic>
      <p:pic>
        <p:nvPicPr>
          <p:cNvPr id="27654" name="Picture 6" descr="C:\Users\Юра\Desktop\Новая папка\DSC028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204864"/>
            <a:ext cx="4020675" cy="3015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3384376"/>
          </a:xfrm>
        </p:spPr>
        <p:txBody>
          <a:bodyPr>
            <a:normAutofit/>
          </a:bodyPr>
          <a:lstStyle/>
          <a:p>
            <a:r>
              <a:rPr lang="uk-UA" sz="2400" dirty="0" err="1" smtClean="0"/>
              <a:t>“Душі</a:t>
            </a:r>
            <a:r>
              <a:rPr lang="uk-UA" sz="2400" dirty="0" smtClean="0"/>
              <a:t> жіночої невипита криниця…</a:t>
            </a:r>
            <a:r>
              <a:rPr lang="uk-UA" sz="2400" dirty="0" err="1" smtClean="0"/>
              <a:t>”Образ</a:t>
            </a:r>
            <a:r>
              <a:rPr lang="uk-UA" sz="2400" dirty="0" smtClean="0"/>
              <a:t> жіночої долі в поемі Т.Шевченка “ </a:t>
            </a:r>
            <a:r>
              <a:rPr lang="uk-UA" sz="2400" dirty="0" err="1" smtClean="0"/>
              <a:t>Наймичка”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(урок </a:t>
            </a:r>
            <a:r>
              <a:rPr lang="uk-UA" sz="2400" dirty="0" err="1" smtClean="0"/>
              <a:t>–взаємопроникнення</a:t>
            </a:r>
            <a:r>
              <a:rPr lang="uk-UA" sz="2400" dirty="0" smtClean="0"/>
              <a:t>, 10 клас)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93096"/>
            <a:ext cx="3754760" cy="1833067"/>
          </a:xfrm>
        </p:spPr>
        <p:txBody>
          <a:bodyPr/>
          <a:lstStyle/>
          <a:p>
            <a:pPr lvl="8"/>
            <a:endParaRPr lang="ru-RU" dirty="0"/>
          </a:p>
        </p:txBody>
      </p:sp>
      <p:pic>
        <p:nvPicPr>
          <p:cNvPr id="28674" name="Picture 2" descr="C:\Users\Юра\Desktop\shevche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225" y="3298825"/>
            <a:ext cx="3143250" cy="3810000"/>
          </a:xfrm>
          <a:prstGeom prst="rect">
            <a:avLst/>
          </a:prstGeom>
          <a:noFill/>
        </p:spPr>
      </p:pic>
      <p:pic>
        <p:nvPicPr>
          <p:cNvPr id="28675" name="Picture 3" descr="C:\Users\Юра\Desktop\56415065_Naymuychka_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869160"/>
            <a:ext cx="1143000" cy="1549400"/>
          </a:xfrm>
          <a:prstGeom prst="rect">
            <a:avLst/>
          </a:prstGeom>
          <a:noFill/>
        </p:spPr>
      </p:pic>
      <p:pic>
        <p:nvPicPr>
          <p:cNvPr id="28676" name="Picture 4" descr="C:\Users\Юра\Desktop\2df232df9a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4188" y="2649538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“На</a:t>
            </a:r>
            <a:r>
              <a:rPr lang="uk-UA" dirty="0" smtClean="0"/>
              <a:t> шляху до істинного Курбаса…” </a:t>
            </a:r>
            <a:r>
              <a:rPr lang="uk-UA" sz="2400" dirty="0" smtClean="0"/>
              <a:t>(</a:t>
            </a:r>
            <a:r>
              <a:rPr lang="uk-UA" sz="2400" i="1" dirty="0" smtClean="0"/>
              <a:t>урок  пошуку історичної правди, 10-11 кл.)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Юра\Desktop\Новая папка\DSC02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564904"/>
            <a:ext cx="4863554" cy="3647666"/>
          </a:xfrm>
          <a:prstGeom prst="rect">
            <a:avLst/>
          </a:prstGeom>
          <a:noFill/>
        </p:spPr>
      </p:pic>
      <p:pic>
        <p:nvPicPr>
          <p:cNvPr id="1027" name="Picture 3" descr="C:\Users\Юра\Desktop\Новая папка\DSC02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4831283" cy="3623463"/>
          </a:xfrm>
          <a:prstGeom prst="rect">
            <a:avLst/>
          </a:prstGeom>
          <a:noFill/>
        </p:spPr>
      </p:pic>
      <p:pic>
        <p:nvPicPr>
          <p:cNvPr id="1028" name="Picture 4" descr="C:\Users\Юра\Desktop\Новая папка\DSC028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208076"/>
            <a:ext cx="5616624" cy="4212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“Слово</a:t>
            </a:r>
            <a:r>
              <a:rPr lang="uk-UA" dirty="0" smtClean="0"/>
              <a:t> про похід Ігорів…” – давньоруська </a:t>
            </a:r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smtClean="0"/>
              <a:t>ятка, перлина українського ліро-епосу. Історична </a:t>
            </a:r>
            <a:r>
              <a:rPr lang="uk-UA" dirty="0" err="1" smtClean="0"/>
              <a:t>основа”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Літературна конференція, 9-12 кл.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Юра\Desktop\2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2013" y="2236788"/>
            <a:ext cx="6350001" cy="4267200"/>
          </a:xfrm>
          <a:prstGeom prst="rect">
            <a:avLst/>
          </a:prstGeom>
          <a:noFill/>
        </p:spPr>
      </p:pic>
      <p:pic>
        <p:nvPicPr>
          <p:cNvPr id="2051" name="Picture 3" descr="C:\Users\Юра\Desktop\6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938" y="4303713"/>
            <a:ext cx="1219200" cy="862012"/>
          </a:xfrm>
          <a:prstGeom prst="rect">
            <a:avLst/>
          </a:prstGeom>
          <a:noFill/>
        </p:spPr>
      </p:pic>
      <p:pic>
        <p:nvPicPr>
          <p:cNvPr id="2052" name="Picture 4" descr="C:\Users\Юра\Desktop\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6525" y="3076575"/>
            <a:ext cx="2381250" cy="3124200"/>
          </a:xfrm>
          <a:prstGeom prst="rect">
            <a:avLst/>
          </a:prstGeom>
          <a:noFill/>
        </p:spPr>
      </p:pic>
      <p:pic>
        <p:nvPicPr>
          <p:cNvPr id="2053" name="Picture 5" descr="C:\Users\Юра\Desktop\slovo_o_polky_igorevim__yaroslavna_ukrtvir.info_-580x5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7575" y="930275"/>
            <a:ext cx="5524500" cy="4810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Інтелектуально-пізнавальна гра </a:t>
            </a:r>
            <a:r>
              <a:rPr lang="uk-UA" dirty="0" err="1" smtClean="0"/>
              <a:t>“Що</a:t>
            </a:r>
            <a:r>
              <a:rPr lang="uk-UA" dirty="0" smtClean="0"/>
              <a:t> ми знаємо про Кобзаря?”</a:t>
            </a:r>
            <a:br>
              <a:rPr lang="uk-UA" dirty="0" smtClean="0"/>
            </a:br>
            <a:r>
              <a:rPr lang="uk-UA" sz="2700" dirty="0" smtClean="0"/>
              <a:t>(9-12класи)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foto\ДЦП\конкурс\DSC02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450" y="434975"/>
            <a:ext cx="8128000" cy="6096000"/>
          </a:xfrm>
          <a:prstGeom prst="rect">
            <a:avLst/>
          </a:prstGeom>
          <a:noFill/>
        </p:spPr>
      </p:pic>
      <p:pic>
        <p:nvPicPr>
          <p:cNvPr id="3075" name="Picture 3" descr="D:\foto\ДЦП\конкурс\DSC02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388" y="-223838"/>
            <a:ext cx="8128000" cy="6096001"/>
          </a:xfrm>
          <a:prstGeom prst="rect">
            <a:avLst/>
          </a:prstGeom>
          <a:noFill/>
        </p:spPr>
      </p:pic>
      <p:pic>
        <p:nvPicPr>
          <p:cNvPr id="3076" name="Picture 4" descr="D:\foto\ДЦП\конкурс\DSC02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609600"/>
            <a:ext cx="8128000" cy="6096000"/>
          </a:xfrm>
          <a:prstGeom prst="rect">
            <a:avLst/>
          </a:prstGeom>
          <a:noFill/>
        </p:spPr>
      </p:pic>
      <p:pic>
        <p:nvPicPr>
          <p:cNvPr id="3077" name="Picture 5" descr="D:\foto\ДЦП\конкурс\DSC02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4664"/>
            <a:ext cx="8128000" cy="6096001"/>
          </a:xfrm>
          <a:prstGeom prst="rect">
            <a:avLst/>
          </a:prstGeom>
          <a:noFill/>
        </p:spPr>
      </p:pic>
      <p:pic>
        <p:nvPicPr>
          <p:cNvPr id="3079" name="Picture 7" descr="D:\foto\ДЦП\конкурс\DSC029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844824" y="476672"/>
            <a:ext cx="8128000" cy="6096000"/>
          </a:xfrm>
          <a:prstGeom prst="rect">
            <a:avLst/>
          </a:prstGeom>
          <a:noFill/>
        </p:spPr>
      </p:pic>
      <p:pic>
        <p:nvPicPr>
          <p:cNvPr id="3080" name="Picture 8" descr="D:\foto\ДЦП\конкурс\DSC029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573016"/>
            <a:ext cx="8128000" cy="6096000"/>
          </a:xfrm>
          <a:prstGeom prst="rect">
            <a:avLst/>
          </a:prstGeom>
          <a:noFill/>
        </p:spPr>
      </p:pic>
      <p:pic>
        <p:nvPicPr>
          <p:cNvPr id="3081" name="Picture 9" descr="D:\foto\ДЦП\конкурс\DSC029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908720" y="-459432"/>
            <a:ext cx="4406999" cy="330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Лента лицом вниз 3"/>
          <p:cNvSpPr/>
          <p:nvPr/>
        </p:nvSpPr>
        <p:spPr>
          <a:xfrm>
            <a:off x="1835696" y="1052736"/>
            <a:ext cx="5832648" cy="936104"/>
          </a:xfrm>
          <a:prstGeom prst="ribb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Моє професійне кредо</a:t>
            </a:r>
            <a:endPara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979712" y="1988840"/>
            <a:ext cx="5688632" cy="3600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/>
              <a:t>Викохай</a:t>
            </a:r>
            <a:r>
              <a:rPr lang="ru-RU" sz="2800" b="1" i="1" dirty="0"/>
              <a:t> </a:t>
            </a:r>
            <a:r>
              <a:rPr lang="ru-RU" sz="2800" b="1" i="1" dirty="0" err="1"/>
              <a:t>із</a:t>
            </a:r>
            <a:r>
              <a:rPr lang="ru-RU" sz="2800" b="1" i="1" dirty="0"/>
              <a:t> </a:t>
            </a:r>
            <a:r>
              <a:rPr lang="ru-RU" sz="2800" b="1" i="1" dirty="0" err="1"/>
              <a:t>тендітного</a:t>
            </a:r>
            <a:r>
              <a:rPr lang="ru-RU" sz="2800" b="1" i="1" dirty="0"/>
              <a:t> </a:t>
            </a:r>
            <a:r>
              <a:rPr lang="ru-RU" sz="2800" b="1" i="1" dirty="0" err="1"/>
              <a:t>паростка</a:t>
            </a:r>
            <a:r>
              <a:rPr lang="ru-RU" sz="2800" b="1" i="1" dirty="0"/>
              <a:t> </a:t>
            </a:r>
            <a:r>
              <a:rPr lang="ru-RU" sz="2800" b="1" i="1" dirty="0" err="1"/>
              <a:t>чудодійне</a:t>
            </a:r>
            <a:r>
              <a:rPr lang="ru-RU" sz="2800" b="1" i="1" dirty="0"/>
              <a:t> дерево </a:t>
            </a:r>
            <a:r>
              <a:rPr lang="ru-RU" sz="2800" b="1" i="1" dirty="0" err="1"/>
              <a:t>з</a:t>
            </a:r>
            <a:r>
              <a:rPr lang="ru-RU" sz="2800" b="1" i="1" dirty="0"/>
              <a:t> </a:t>
            </a:r>
            <a:r>
              <a:rPr lang="ru-RU" sz="2800" b="1" i="1" dirty="0" err="1"/>
              <a:t>міцним</a:t>
            </a:r>
            <a:r>
              <a:rPr lang="ru-RU" sz="2800" b="1" i="1" dirty="0"/>
              <a:t> </a:t>
            </a:r>
            <a:r>
              <a:rPr lang="ru-RU" sz="2800" b="1" i="1" dirty="0" err="1"/>
              <a:t>корінням</a:t>
            </a:r>
            <a:r>
              <a:rPr lang="ru-RU" sz="2800" b="1" i="1" dirty="0"/>
              <a:t> та </a:t>
            </a:r>
            <a:r>
              <a:rPr lang="ru-RU" sz="2800" b="1" i="1" dirty="0" err="1"/>
              <a:t>життєдайною</a:t>
            </a:r>
            <a:r>
              <a:rPr lang="ru-RU" sz="2800" b="1" i="1" dirty="0"/>
              <a:t> силою!</a:t>
            </a:r>
            <a:endParaRPr lang="ru-RU" sz="2800" dirty="0"/>
          </a:p>
          <a:p>
            <a:pPr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“Радуйтесь</a:t>
            </a:r>
            <a:r>
              <a:rPr lang="uk-UA" dirty="0" smtClean="0"/>
              <a:t>, бо іменна ваші написані на небесах…” </a:t>
            </a:r>
            <a:br>
              <a:rPr lang="uk-UA" dirty="0" smtClean="0"/>
            </a:br>
            <a:r>
              <a:rPr lang="uk-UA" sz="2700" i="1" dirty="0" smtClean="0"/>
              <a:t>(свято української писемності та мови) </a:t>
            </a:r>
            <a:endParaRPr lang="ru-RU" sz="27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Юра\Desktop\1321892503_643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4825" y="1703388"/>
            <a:ext cx="5715000" cy="4286250"/>
          </a:xfrm>
          <a:prstGeom prst="rect">
            <a:avLst/>
          </a:prstGeom>
          <a:noFill/>
        </p:spPr>
      </p:pic>
      <p:pic>
        <p:nvPicPr>
          <p:cNvPr id="4099" name="Picture 3" descr="C:\Users\Юра\Desktop\1321892500_039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75" y="1581150"/>
            <a:ext cx="5715000" cy="4286250"/>
          </a:xfrm>
          <a:prstGeom prst="rect">
            <a:avLst/>
          </a:prstGeom>
          <a:noFill/>
        </p:spPr>
      </p:pic>
      <p:pic>
        <p:nvPicPr>
          <p:cNvPr id="4100" name="Picture 4" descr="C:\Users\Юра\Desktop\1321892499_527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76338" y="4244975"/>
            <a:ext cx="5715001" cy="4286250"/>
          </a:xfrm>
          <a:prstGeom prst="rect">
            <a:avLst/>
          </a:prstGeom>
          <a:noFill/>
        </p:spPr>
      </p:pic>
      <p:pic>
        <p:nvPicPr>
          <p:cNvPr id="4101" name="Picture 5" descr="C:\Users\Юра\Desktop\1321892498_5079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9550" y="4419600"/>
            <a:ext cx="5715000" cy="4286250"/>
          </a:xfrm>
          <a:prstGeom prst="rect">
            <a:avLst/>
          </a:prstGeom>
          <a:noFill/>
        </p:spPr>
      </p:pic>
      <p:pic>
        <p:nvPicPr>
          <p:cNvPr id="4102" name="Picture 6" descr="C:\Users\Юра\Desktop\nest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25" y="3860800"/>
            <a:ext cx="1524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“Будь</a:t>
            </a:r>
            <a:r>
              <a:rPr lang="uk-UA" dirty="0" smtClean="0"/>
              <a:t> благословенна, Українська Мати…” </a:t>
            </a:r>
            <a:br>
              <a:rPr lang="uk-UA" dirty="0" smtClean="0"/>
            </a:br>
            <a:r>
              <a:rPr lang="uk-UA" sz="2700" dirty="0" smtClean="0"/>
              <a:t>(засідання літературної студії, присвячене легендарній українській письменниці, педагогу, громадському діячеві І.</a:t>
            </a:r>
            <a:r>
              <a:rPr lang="uk-UA" sz="2700" dirty="0" err="1" smtClean="0"/>
              <a:t>Блажкевич</a:t>
            </a:r>
            <a:r>
              <a:rPr lang="uk-UA" sz="2700" dirty="0" smtClean="0"/>
              <a:t>)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Юра\Desktop\10006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6213" y="-395288"/>
            <a:ext cx="3713957" cy="5310095"/>
          </a:xfrm>
          <a:prstGeom prst="rect">
            <a:avLst/>
          </a:prstGeom>
          <a:noFill/>
        </p:spPr>
      </p:pic>
      <p:pic>
        <p:nvPicPr>
          <p:cNvPr id="5123" name="Picture 3" descr="C:\Users\Юра\Desktop\image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2578100"/>
            <a:ext cx="1762125" cy="2590800"/>
          </a:xfrm>
          <a:prstGeom prst="rect">
            <a:avLst/>
          </a:prstGeom>
          <a:noFill/>
        </p:spPr>
      </p:pic>
      <p:pic>
        <p:nvPicPr>
          <p:cNvPr id="5124" name="Picture 4" descr="C:\Users\Юра\Desktop\1318773165_772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675" y="2925763"/>
            <a:ext cx="5715000" cy="4286250"/>
          </a:xfrm>
          <a:prstGeom prst="rect">
            <a:avLst/>
          </a:prstGeom>
          <a:noFill/>
        </p:spPr>
      </p:pic>
      <p:pic>
        <p:nvPicPr>
          <p:cNvPr id="5125" name="Picture 5" descr="C:\Users\Юра\Desktop\1318772936_883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5425" y="1984375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“Пересопницьке</a:t>
            </a:r>
            <a:r>
              <a:rPr lang="uk-UA" dirty="0" smtClean="0"/>
              <a:t> Євангеліє – духовна святиня </a:t>
            </a:r>
            <a:r>
              <a:rPr lang="uk-UA" dirty="0" err="1" smtClean="0"/>
              <a:t>народу”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sz="2700" dirty="0" smtClean="0"/>
              <a:t>(літературно-християнська світлиця, 8-9клас)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Юра\Desktop\1847856-252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13" y="1690688"/>
            <a:ext cx="4152900" cy="5575300"/>
          </a:xfrm>
          <a:prstGeom prst="rect">
            <a:avLst/>
          </a:prstGeom>
          <a:noFill/>
        </p:spPr>
      </p:pic>
      <p:pic>
        <p:nvPicPr>
          <p:cNvPr id="6147" name="Picture 3" descr="C:\Users\Юра\Desktop\1277399204_svjatijj-feodosijj-uglickijj-arkhiyepisk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900" y="3463925"/>
            <a:ext cx="714375" cy="952500"/>
          </a:xfrm>
          <a:prstGeom prst="rect">
            <a:avLst/>
          </a:prstGeom>
          <a:noFill/>
        </p:spPr>
      </p:pic>
      <p:pic>
        <p:nvPicPr>
          <p:cNvPr id="6148" name="Picture 4" descr="D:\foto\ДЦП\Пересопницьке\DSC01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8250" y="3861048"/>
            <a:ext cx="4287573" cy="3215680"/>
          </a:xfrm>
          <a:prstGeom prst="rect">
            <a:avLst/>
          </a:prstGeom>
          <a:noFill/>
        </p:spPr>
      </p:pic>
      <p:pic>
        <p:nvPicPr>
          <p:cNvPr id="6149" name="Picture 5" descr="D:\foto\ДЦП\Пересопницьке\DSC013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3711510" cy="2783633"/>
          </a:xfrm>
          <a:prstGeom prst="rect">
            <a:avLst/>
          </a:prstGeom>
          <a:noFill/>
        </p:spPr>
      </p:pic>
      <p:pic>
        <p:nvPicPr>
          <p:cNvPr id="6150" name="Picture 6" descr="C:\Users\Юра\Desktop\683550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57288" y="2474913"/>
            <a:ext cx="4762501" cy="317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“Знавець</a:t>
            </a:r>
            <a:r>
              <a:rPr lang="uk-UA" dirty="0" smtClean="0"/>
              <a:t> перлин </a:t>
            </a:r>
            <a:r>
              <a:rPr lang="uk-UA" dirty="0" err="1" smtClean="0"/>
              <a:t>народних”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2800" dirty="0" smtClean="0"/>
              <a:t>(літературна конференція, присвячена українському фольклористу, етнографу, літературознавцю В.Гнатюку)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Юра\Desktop\1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2540000" cy="3937000"/>
          </a:xfrm>
          <a:prstGeom prst="rect">
            <a:avLst/>
          </a:prstGeom>
          <a:noFill/>
        </p:spPr>
      </p:pic>
      <p:pic>
        <p:nvPicPr>
          <p:cNvPr id="7171" name="Picture 3" descr="C:\Users\Юра\Desktop\1317136074_9338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9850" y="2714625"/>
            <a:ext cx="2676525" cy="4762500"/>
          </a:xfrm>
          <a:prstGeom prst="rect">
            <a:avLst/>
          </a:prstGeom>
          <a:noFill/>
        </p:spPr>
      </p:pic>
      <p:pic>
        <p:nvPicPr>
          <p:cNvPr id="7172" name="Picture 4" descr="C:\Users\Юра\Desktop\1317136180_349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780928"/>
            <a:ext cx="5715000" cy="3209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“Із</a:t>
            </a:r>
            <a:r>
              <a:rPr lang="uk-UA" dirty="0" smtClean="0"/>
              <a:t> янголом на плечі….”</a:t>
            </a:r>
            <a:br>
              <a:rPr lang="uk-UA" dirty="0" smtClean="0"/>
            </a:br>
            <a:r>
              <a:rPr lang="uk-UA" sz="2400" i="1" dirty="0" smtClean="0"/>
              <a:t>(літературна світлиця, сучасному  українському поету, упоряднику і перекладачу, засновнику і директору видавництва дитячої літератури “”А-БА-БА-ГА-ЛА-МА-ГА” І.Малковича)</a:t>
            </a:r>
            <a:br>
              <a:rPr lang="uk-UA" sz="2400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Юра\Desktop\2009-04-27-a-ba-ba-ga-la-ma-gadsc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2996952"/>
            <a:ext cx="5077861" cy="3398540"/>
          </a:xfrm>
          <a:prstGeom prst="rect">
            <a:avLst/>
          </a:prstGeom>
          <a:noFill/>
        </p:spPr>
      </p:pic>
      <p:pic>
        <p:nvPicPr>
          <p:cNvPr id="8195" name="Picture 3" descr="C:\Users\Юра\Desktop\1316870580_686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0838" y="3276600"/>
            <a:ext cx="5715000" cy="3209925"/>
          </a:xfrm>
          <a:prstGeom prst="rect">
            <a:avLst/>
          </a:prstGeom>
          <a:noFill/>
        </p:spPr>
      </p:pic>
      <p:pic>
        <p:nvPicPr>
          <p:cNvPr id="8196" name="Picture 4" descr="C:\Users\Юра\Desktop\1316870502_899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3738" y="1111250"/>
            <a:ext cx="5715000" cy="3209925"/>
          </a:xfrm>
          <a:prstGeom prst="rect">
            <a:avLst/>
          </a:prstGeom>
          <a:noFill/>
        </p:spPr>
      </p:pic>
      <p:pic>
        <p:nvPicPr>
          <p:cNvPr id="8197" name="Picture 5" descr="C:\Users\Юра\Desktop\1316870341_319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648075"/>
            <a:ext cx="5715000" cy="3209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Найкоштовніше надбання народу</a:t>
            </a:r>
            <a:br>
              <a:rPr lang="uk-UA" dirty="0" smtClean="0"/>
            </a:br>
            <a:r>
              <a:rPr lang="uk-UA" sz="2800" i="1" dirty="0" smtClean="0"/>
              <a:t>(до Міжнародного дня рідної мови та дня народження відомої української письменниці Лесі Українки)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Юра\Desktop\ukrai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75" y="2098675"/>
            <a:ext cx="1905000" cy="2686050"/>
          </a:xfrm>
          <a:prstGeom prst="rect">
            <a:avLst/>
          </a:prstGeom>
          <a:noFill/>
        </p:spPr>
      </p:pic>
      <p:pic>
        <p:nvPicPr>
          <p:cNvPr id="9220" name="Picture 4" descr="D:\foto\ДЦП\DSC01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052736"/>
            <a:ext cx="7428354" cy="4178449"/>
          </a:xfrm>
          <a:prstGeom prst="rect">
            <a:avLst/>
          </a:prstGeom>
          <a:noFill/>
        </p:spPr>
      </p:pic>
      <p:pic>
        <p:nvPicPr>
          <p:cNvPr id="9221" name="Picture 5" descr="C:\Users\Юра\Desktop\1318772802_801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81175" y="363855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Вода в міфології та обрядах українців</a:t>
            </a:r>
            <a:br>
              <a:rPr lang="uk-UA" dirty="0" smtClean="0"/>
            </a:br>
            <a:r>
              <a:rPr lang="uk-UA" sz="2800" i="1" dirty="0" smtClean="0"/>
              <a:t>(година вільного спілкування;  7д, 9 кл.)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foto\ДЦП\Вода\DSC01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150" y="2924943"/>
            <a:ext cx="5739375" cy="4304531"/>
          </a:xfrm>
          <a:prstGeom prst="rect">
            <a:avLst/>
          </a:prstGeom>
          <a:noFill/>
        </p:spPr>
      </p:pic>
      <p:pic>
        <p:nvPicPr>
          <p:cNvPr id="10243" name="Picture 3" descr="D:\foto\ДЦП\Вода\DSC01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4796103" cy="3597077"/>
          </a:xfrm>
          <a:prstGeom prst="rect">
            <a:avLst/>
          </a:prstGeom>
          <a:noFill/>
        </p:spPr>
      </p:pic>
      <p:pic>
        <p:nvPicPr>
          <p:cNvPr id="10244" name="Picture 4" descr="D:\foto\ДЦП\Вода\DSC01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552" y="2276872"/>
            <a:ext cx="5356696" cy="4017522"/>
          </a:xfrm>
          <a:prstGeom prst="rect">
            <a:avLst/>
          </a:prstGeom>
          <a:noFill/>
        </p:spPr>
      </p:pic>
      <p:pic>
        <p:nvPicPr>
          <p:cNvPr id="10245" name="Picture 5" descr="D:\foto\ДЦП\Вода\DSC013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68560" y="260648"/>
            <a:ext cx="5312204" cy="3984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“Цілую</a:t>
            </a:r>
            <a:r>
              <a:rPr lang="uk-UA" dirty="0" smtClean="0"/>
              <a:t> руки </a:t>
            </a:r>
            <a:r>
              <a:rPr lang="uk-UA" dirty="0" err="1" smtClean="0"/>
              <a:t>матері”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200" i="1" dirty="0" smtClean="0"/>
              <a:t>(виховна година; 5д,7д кл.)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foto\ДЦП\DSC01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263" y="3068960"/>
            <a:ext cx="4317737" cy="2428727"/>
          </a:xfrm>
          <a:prstGeom prst="rect">
            <a:avLst/>
          </a:prstGeom>
          <a:noFill/>
        </p:spPr>
      </p:pic>
      <p:pic>
        <p:nvPicPr>
          <p:cNvPr id="11268" name="Picture 4" descr="D:\foto\ДЦП\DSC01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2924944"/>
            <a:ext cx="6564622" cy="3692600"/>
          </a:xfrm>
          <a:prstGeom prst="rect">
            <a:avLst/>
          </a:prstGeom>
          <a:noFill/>
        </p:spPr>
      </p:pic>
      <p:pic>
        <p:nvPicPr>
          <p:cNvPr id="11269" name="Picture 5" descr="D:\foto\ДЦП\DSC01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7726055" cy="4345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“Сторінки</a:t>
            </a:r>
            <a:r>
              <a:rPr lang="uk-UA" dirty="0" smtClean="0"/>
              <a:t> книжок завітних всіх нас доброму </a:t>
            </a:r>
            <a:r>
              <a:rPr lang="uk-UA" dirty="0" err="1" smtClean="0"/>
              <a:t>навчать”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2400" i="1" dirty="0" smtClean="0"/>
              <a:t>(виховний захід, 8дкл.)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Юра\Desktop\294533_864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620000" cy="5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Лісова казка</a:t>
            </a:r>
            <a:br>
              <a:rPr lang="uk-UA" dirty="0" smtClean="0"/>
            </a:br>
            <a:r>
              <a:rPr lang="uk-UA" sz="2000" dirty="0" smtClean="0"/>
              <a:t>(свято Нового року, 8д кл.)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D:\foto\ДЦП\НР\DSC02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708920"/>
            <a:ext cx="4959185" cy="3719389"/>
          </a:xfrm>
          <a:prstGeom prst="rect">
            <a:avLst/>
          </a:prstGeom>
          <a:noFill/>
        </p:spPr>
      </p:pic>
      <p:pic>
        <p:nvPicPr>
          <p:cNvPr id="13315" name="Picture 3" descr="D:\foto\ДЦП\НР\DSC02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963" y="1097738"/>
            <a:ext cx="5648349" cy="4236262"/>
          </a:xfrm>
          <a:prstGeom prst="rect">
            <a:avLst/>
          </a:prstGeom>
          <a:noFill/>
        </p:spPr>
      </p:pic>
      <p:pic>
        <p:nvPicPr>
          <p:cNvPr id="13316" name="Picture 4" descr="D:\foto\ДЦП\НР\DSC026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0663" y="-1219200"/>
            <a:ext cx="8128000" cy="6096000"/>
          </a:xfrm>
          <a:prstGeom prst="rect">
            <a:avLst/>
          </a:prstGeom>
          <a:noFill/>
        </p:spPr>
      </p:pic>
      <p:pic>
        <p:nvPicPr>
          <p:cNvPr id="13317" name="Picture 5" descr="D:\foto\ДЦП\НР\DSC026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86000" y="0"/>
            <a:ext cx="457200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2411760" y="188640"/>
            <a:ext cx="3816424" cy="237626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Проблема над якою працюю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467544" y="2780928"/>
            <a:ext cx="7704856" cy="29523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/>
              <a:t>Використання</a:t>
            </a:r>
            <a:r>
              <a:rPr lang="ru-RU" b="1" i="1" dirty="0"/>
              <a:t> </a:t>
            </a:r>
            <a:r>
              <a:rPr lang="ru-RU" b="1" i="1" dirty="0" err="1"/>
              <a:t>інтерактивних</a:t>
            </a:r>
            <a:r>
              <a:rPr lang="ru-RU" b="1" i="1" dirty="0"/>
              <a:t> </a:t>
            </a:r>
            <a:r>
              <a:rPr lang="ru-RU" b="1" i="1" dirty="0" err="1"/>
              <a:t>технологій</a:t>
            </a:r>
            <a:r>
              <a:rPr lang="ru-RU" b="1" i="1" dirty="0"/>
              <a:t> як </a:t>
            </a:r>
            <a:r>
              <a:rPr lang="ru-RU" b="1" i="1" dirty="0" err="1"/>
              <a:t>засобу</a:t>
            </a:r>
            <a:r>
              <a:rPr lang="ru-RU" b="1" i="1" dirty="0"/>
              <a:t> </a:t>
            </a:r>
            <a:r>
              <a:rPr lang="ru-RU" b="1" i="1" dirty="0" err="1"/>
              <a:t>формування</a:t>
            </a:r>
            <a:r>
              <a:rPr lang="ru-RU" b="1" i="1" dirty="0"/>
              <a:t> </a:t>
            </a:r>
            <a:r>
              <a:rPr lang="ru-RU" b="1" i="1" dirty="0" err="1"/>
              <a:t>мовних</a:t>
            </a:r>
            <a:r>
              <a:rPr lang="ru-RU" b="1" i="1" dirty="0"/>
              <a:t> та </a:t>
            </a:r>
            <a:r>
              <a:rPr lang="ru-RU" b="1" i="1" dirty="0" err="1"/>
              <a:t>мовленнєвих</a:t>
            </a:r>
            <a:r>
              <a:rPr lang="ru-RU" b="1" i="1" dirty="0"/>
              <a:t> </a:t>
            </a:r>
            <a:r>
              <a:rPr lang="ru-RU" b="1" i="1" dirty="0" err="1"/>
              <a:t>компетенцій</a:t>
            </a:r>
            <a:endParaRPr lang="ru-RU" dirty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“Як</a:t>
            </a:r>
            <a:r>
              <a:rPr lang="uk-UA" dirty="0" smtClean="0"/>
              <a:t>  швидко літо промайнуло!</a:t>
            </a:r>
            <a:br>
              <a:rPr lang="uk-UA" dirty="0" smtClean="0"/>
            </a:br>
            <a:r>
              <a:rPr lang="uk-UA" dirty="0" smtClean="0"/>
              <a:t>Прийшла </a:t>
            </a:r>
            <a:r>
              <a:rPr lang="uk-UA" dirty="0" err="1" smtClean="0"/>
              <a:t>осінняя</a:t>
            </a:r>
            <a:r>
              <a:rPr lang="uk-UA" dirty="0" smtClean="0"/>
              <a:t> пора!”</a:t>
            </a:r>
            <a:br>
              <a:rPr lang="uk-UA" dirty="0" smtClean="0"/>
            </a:br>
            <a:r>
              <a:rPr lang="uk-UA" sz="2400" i="1" dirty="0" smtClean="0"/>
              <a:t>(народознавче свято Покрови)</a:t>
            </a:r>
            <a:endParaRPr lang="ru-RU" dirty="0"/>
          </a:p>
        </p:txBody>
      </p:sp>
      <p:pic>
        <p:nvPicPr>
          <p:cNvPr id="14338" name="Picture 2" descr="C:\Users\Юра\Desktop\751351_168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3325" y="3048000"/>
            <a:ext cx="5715000" cy="4286250"/>
          </a:xfrm>
          <a:prstGeom prst="rect">
            <a:avLst/>
          </a:prstGeom>
          <a:noFill/>
        </p:spPr>
      </p:pic>
      <p:pic>
        <p:nvPicPr>
          <p:cNvPr id="14339" name="Picture 3" descr="C:\Users\Юра\Desktop\011734_588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3263" y="29718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“Якщо</a:t>
            </a:r>
            <a:r>
              <a:rPr lang="uk-UA" dirty="0" smtClean="0"/>
              <a:t> друг у тебе є,</a:t>
            </a:r>
            <a:br>
              <a:rPr lang="uk-UA" dirty="0" smtClean="0"/>
            </a:br>
            <a:r>
              <a:rPr lang="uk-UA" dirty="0" smtClean="0"/>
              <a:t>життя радісним </a:t>
            </a:r>
            <a:r>
              <a:rPr lang="uk-UA" dirty="0" err="1" smtClean="0"/>
              <a:t>стає”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2400" i="1" dirty="0" smtClean="0"/>
              <a:t>(година відвертого спілкування)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foto\ДЦП\дружба\DSC02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6350" y="-63500"/>
            <a:ext cx="8128000" cy="6096000"/>
          </a:xfrm>
          <a:prstGeom prst="rect">
            <a:avLst/>
          </a:prstGeom>
          <a:noFill/>
        </p:spPr>
      </p:pic>
      <p:pic>
        <p:nvPicPr>
          <p:cNvPr id="15363" name="Picture 3" descr="D:\foto\ДЦП\дружба\DSC02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3500438"/>
            <a:ext cx="8128000" cy="6096000"/>
          </a:xfrm>
          <a:prstGeom prst="rect">
            <a:avLst/>
          </a:prstGeom>
          <a:noFill/>
        </p:spPr>
      </p:pic>
      <p:pic>
        <p:nvPicPr>
          <p:cNvPr id="15364" name="Picture 4" descr="D:\foto\ДЦП\дружба\DSC02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780928"/>
            <a:ext cx="8128000" cy="6096000"/>
          </a:xfrm>
          <a:prstGeom prst="rect">
            <a:avLst/>
          </a:prstGeom>
          <a:noFill/>
        </p:spPr>
      </p:pic>
      <p:pic>
        <p:nvPicPr>
          <p:cNvPr id="15365" name="Picture 5" descr="D:\foto\ДЦП\дружба\DSC02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92896" y="1340768"/>
            <a:ext cx="8128000" cy="6096000"/>
          </a:xfrm>
          <a:prstGeom prst="rect">
            <a:avLst/>
          </a:prstGeom>
          <a:noFill/>
        </p:spPr>
      </p:pic>
      <p:pic>
        <p:nvPicPr>
          <p:cNvPr id="15366" name="Picture 6" descr="D:\foto\ДЦП\дружба\DSC022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6000" y="1268760"/>
            <a:ext cx="8128000" cy="6096000"/>
          </a:xfrm>
          <a:prstGeom prst="rect">
            <a:avLst/>
          </a:prstGeom>
          <a:noFill/>
        </p:spPr>
      </p:pic>
      <p:pic>
        <p:nvPicPr>
          <p:cNvPr id="15367" name="Picture 7" descr="D:\foto\ДЦП\дружба\DSC022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260648" y="762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Соціальний проект </a:t>
            </a:r>
            <a:br>
              <a:rPr lang="uk-UA" dirty="0" smtClean="0"/>
            </a:br>
            <a:r>
              <a:rPr lang="uk-UA" dirty="0" err="1" smtClean="0"/>
              <a:t>“Від</a:t>
            </a:r>
            <a:r>
              <a:rPr lang="uk-UA" dirty="0" smtClean="0"/>
              <a:t> серця до </a:t>
            </a:r>
            <a:r>
              <a:rPr lang="uk-UA" dirty="0" err="1" smtClean="0"/>
              <a:t>серця”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2400" i="1" dirty="0" smtClean="0"/>
              <a:t>(учні 8д класу ТО НРЦ,</a:t>
            </a:r>
            <a:br>
              <a:rPr lang="uk-UA" sz="2400" i="1" dirty="0" smtClean="0"/>
            </a:br>
            <a:r>
              <a:rPr lang="uk-UA" sz="2400" i="1" dirty="0" smtClean="0"/>
              <a:t>учні 8-Б класу ЗОШ  №29 </a:t>
            </a:r>
            <a:r>
              <a:rPr lang="uk-UA" sz="2400" i="1" dirty="0" err="1" smtClean="0"/>
              <a:t>м.Тернополя</a:t>
            </a:r>
            <a:r>
              <a:rPr lang="uk-UA" sz="2400" i="1" dirty="0" smtClean="0"/>
              <a:t>)</a:t>
            </a:r>
            <a:endParaRPr lang="ru-RU" dirty="0"/>
          </a:p>
        </p:txBody>
      </p:sp>
      <p:pic>
        <p:nvPicPr>
          <p:cNvPr id="16386" name="Picture 2" descr="C:\Users\Юра\Desktop\1294060976_829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52663" y="2859088"/>
            <a:ext cx="5715001" cy="4286250"/>
          </a:xfrm>
          <a:prstGeom prst="rect">
            <a:avLst/>
          </a:prstGeom>
          <a:noFill/>
        </p:spPr>
      </p:pic>
      <p:pic>
        <p:nvPicPr>
          <p:cNvPr id="16387" name="Picture 3" descr="C:\Users\Юра\Desktop\829958_246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288" y="4491038"/>
            <a:ext cx="3048000" cy="2286000"/>
          </a:xfrm>
          <a:prstGeom prst="rect">
            <a:avLst/>
          </a:prstGeom>
          <a:noFill/>
        </p:spPr>
      </p:pic>
      <p:pic>
        <p:nvPicPr>
          <p:cNvPr id="16388" name="Picture 4" descr="C:\Users\Юра\Desktop\933174_857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2938" y="3073400"/>
            <a:ext cx="1905000" cy="2540000"/>
          </a:xfrm>
          <a:prstGeom prst="rect">
            <a:avLst/>
          </a:prstGeom>
          <a:noFill/>
        </p:spPr>
      </p:pic>
      <p:pic>
        <p:nvPicPr>
          <p:cNvPr id="16389" name="Picture 5" descr="C:\Users\Юра\Desktop\788013_333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3138" y="1895475"/>
            <a:ext cx="3048000" cy="2286000"/>
          </a:xfrm>
          <a:prstGeom prst="rect">
            <a:avLst/>
          </a:prstGeom>
          <a:noFill/>
        </p:spPr>
      </p:pic>
      <p:pic>
        <p:nvPicPr>
          <p:cNvPr id="16390" name="Picture 6" descr="C:\Users\Юра\Desktop\208041_082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810000" y="-53144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Зустрічі з відомими людьми </a:t>
            </a:r>
            <a:r>
              <a:rPr lang="uk-UA" dirty="0" err="1" smtClean="0"/>
              <a:t>Тернопілля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Юра\Desktop\896845_857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" y="1895475"/>
            <a:ext cx="3048000" cy="2286000"/>
          </a:xfrm>
          <a:prstGeom prst="rect">
            <a:avLst/>
          </a:prstGeom>
          <a:noFill/>
        </p:spPr>
      </p:pic>
      <p:pic>
        <p:nvPicPr>
          <p:cNvPr id="17411" name="Picture 3" descr="C:\Users\Юра\Desktop\427970_406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100" y="2205038"/>
            <a:ext cx="3048000" cy="2286000"/>
          </a:xfrm>
          <a:prstGeom prst="rect">
            <a:avLst/>
          </a:prstGeom>
          <a:noFill/>
        </p:spPr>
      </p:pic>
      <p:pic>
        <p:nvPicPr>
          <p:cNvPr id="17412" name="Picture 4" descr="C:\Users\Юра\Desktop\1294060016_176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571750"/>
            <a:ext cx="5715000" cy="4286250"/>
          </a:xfrm>
          <a:prstGeom prst="rect">
            <a:avLst/>
          </a:prstGeom>
          <a:noFill/>
        </p:spPr>
      </p:pic>
      <p:pic>
        <p:nvPicPr>
          <p:cNvPr id="17413" name="Picture 5" descr="C:\Users\Юра\Desktop\1301832968_266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412776"/>
            <a:ext cx="5715000" cy="4286250"/>
          </a:xfrm>
          <a:prstGeom prst="rect">
            <a:avLst/>
          </a:prstGeom>
          <a:noFill/>
        </p:spPr>
      </p:pic>
      <p:pic>
        <p:nvPicPr>
          <p:cNvPr id="17414" name="Picture 6" descr="C:\Users\Юра\Desktop\1331041581_7605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863" y="3611563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Екскурсії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foto\ДЦП\водоканал\DSC01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980728"/>
            <a:ext cx="4593168" cy="2583657"/>
          </a:xfrm>
          <a:prstGeom prst="rect">
            <a:avLst/>
          </a:prstGeom>
          <a:noFill/>
        </p:spPr>
      </p:pic>
      <p:pic>
        <p:nvPicPr>
          <p:cNvPr id="18435" name="Picture 3" descr="D:\foto\ДЦП\водоканал\DSC01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3754" y="4221088"/>
            <a:ext cx="5480492" cy="3082777"/>
          </a:xfrm>
          <a:prstGeom prst="rect">
            <a:avLst/>
          </a:prstGeom>
          <a:noFill/>
        </p:spPr>
      </p:pic>
      <p:pic>
        <p:nvPicPr>
          <p:cNvPr id="18436" name="Picture 4" descr="D:\foto\ДЦП\DSC016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36712" y="1710878"/>
            <a:ext cx="5790512" cy="10294243"/>
          </a:xfrm>
          <a:prstGeom prst="rect">
            <a:avLst/>
          </a:prstGeom>
          <a:noFill/>
        </p:spPr>
      </p:pic>
      <p:pic>
        <p:nvPicPr>
          <p:cNvPr id="18437" name="Picture 5" descr="D:\foto\ДЦП\DSC01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98487" y="4365104"/>
            <a:ext cx="5040209" cy="8960370"/>
          </a:xfrm>
          <a:prstGeom prst="rect">
            <a:avLst/>
          </a:prstGeom>
          <a:noFill/>
        </p:spPr>
      </p:pic>
      <p:pic>
        <p:nvPicPr>
          <p:cNvPr id="18438" name="Picture 6" descr="C:\Users\Юра\Desktop\1319118515_5525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84400" y="236538"/>
            <a:ext cx="5715000" cy="4286250"/>
          </a:xfrm>
          <a:prstGeom prst="rect">
            <a:avLst/>
          </a:prstGeom>
          <a:noFill/>
        </p:spPr>
      </p:pic>
      <p:pic>
        <p:nvPicPr>
          <p:cNvPr id="18439" name="Picture 7" descr="C:\Users\Юра\Desktop\1318774517_0842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87713" y="-301625"/>
            <a:ext cx="5715001" cy="4286250"/>
          </a:xfrm>
          <a:prstGeom prst="rect">
            <a:avLst/>
          </a:prstGeom>
          <a:noFill/>
        </p:spPr>
      </p:pic>
      <p:pic>
        <p:nvPicPr>
          <p:cNvPr id="18440" name="Picture 8" descr="C:\Users\Юра\Desktop\1319118319_4005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998788" y="-468313"/>
            <a:ext cx="5715001" cy="4286251"/>
          </a:xfrm>
          <a:prstGeom prst="rect">
            <a:avLst/>
          </a:prstGeom>
          <a:noFill/>
        </p:spPr>
      </p:pic>
      <p:pic>
        <p:nvPicPr>
          <p:cNvPr id="18441" name="Picture 9" descr="C:\Users\Юра\Desktop\1318863169_1709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5475" y="-974725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Система роботи з батьками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23528" y="1268760"/>
            <a:ext cx="8568952" cy="13681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вивчення виховного потенціалу сімей</a:t>
            </a:r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323528" y="2708920"/>
            <a:ext cx="8568952" cy="151216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підвищення  рівня </a:t>
            </a:r>
          </a:p>
          <a:p>
            <a:pPr algn="ctr"/>
            <a:r>
              <a:rPr lang="uk-UA" b="1" dirty="0" smtClean="0"/>
              <a:t>педагогічної  культури  батьків</a:t>
            </a:r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323528" y="4149080"/>
            <a:ext cx="8568952" cy="144016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безпосереднє  залучення батьків </a:t>
            </a:r>
          </a:p>
          <a:p>
            <a:pPr algn="ctr"/>
            <a:r>
              <a:rPr lang="uk-UA" b="1" dirty="0" smtClean="0"/>
              <a:t>до  навчально-виховного  процесу</a:t>
            </a:r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661248"/>
            <a:ext cx="8640960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rgbClr val="003399"/>
              </a:buClr>
              <a:buFont typeface="Wingdings" pitchFamily="2" charset="2"/>
              <a:buNone/>
            </a:pPr>
            <a:r>
              <a:rPr lang="uk-UA" b="1" dirty="0" smtClean="0"/>
              <a:t>вироблення єдиного виховного впливу</a:t>
            </a:r>
          </a:p>
          <a:p>
            <a:pPr algn="ctr">
              <a:spcBef>
                <a:spcPct val="20000"/>
              </a:spcBef>
              <a:buClr>
                <a:srgbClr val="003399"/>
              </a:buClr>
              <a:buFont typeface="Wingdings" pitchFamily="2" charset="2"/>
              <a:buNone/>
            </a:pPr>
            <a:r>
              <a:rPr lang="uk-UA" b="1" dirty="0" smtClean="0"/>
              <a:t> на дитину з боку батьків і школи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Робота з батьками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Юра\Desktop\1277453965_731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638" y="2265363"/>
            <a:ext cx="7620000" cy="5715000"/>
          </a:xfrm>
          <a:prstGeom prst="rect">
            <a:avLst/>
          </a:prstGeom>
          <a:noFill/>
        </p:spPr>
      </p:pic>
      <p:pic>
        <p:nvPicPr>
          <p:cNvPr id="19459" name="Picture 3" descr="D:\foto\ДЦП\DSC01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340768"/>
            <a:ext cx="6510692" cy="3662264"/>
          </a:xfrm>
          <a:prstGeom prst="rect">
            <a:avLst/>
          </a:prstGeom>
          <a:noFill/>
        </p:spPr>
      </p:pic>
      <p:pic>
        <p:nvPicPr>
          <p:cNvPr id="19461" name="Picture 5" descr="C:\Users\Юра\Desktop\1301833027_423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66950" y="3189288"/>
            <a:ext cx="5715000" cy="4286250"/>
          </a:xfrm>
          <a:prstGeom prst="rect">
            <a:avLst/>
          </a:prstGeom>
          <a:noFill/>
        </p:spPr>
      </p:pic>
      <p:pic>
        <p:nvPicPr>
          <p:cNvPr id="19462" name="Picture 6" descr="C:\Users\Юра\Desktop\063345_510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71575" y="2613025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Популяризація досвіду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DCIM\101MSDCF\DSC03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3" y="2933042"/>
            <a:ext cx="5047009" cy="3785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DCIM\101MSDCF\DSC03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4100" y="300038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G:\DCIM\101MSDCF\DSC03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Учасниця: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1800" dirty="0"/>
              <a:t> </a:t>
            </a:r>
            <a:endParaRPr lang="ru-RU" sz="1800" dirty="0"/>
          </a:p>
          <a:p>
            <a:pPr>
              <a:buNone/>
            </a:pPr>
            <a:r>
              <a:rPr lang="uk-UA" sz="1800" b="1" dirty="0"/>
              <a:t>Першої   Всеукраїнської   премії 	   </a:t>
            </a:r>
            <a:r>
              <a:rPr lang="uk-UA" sz="1800" b="1" dirty="0" smtClean="0"/>
              <a:t>          Першого  Всеукраїнського конкурсу                              </a:t>
            </a:r>
            <a:endParaRPr lang="ru-RU" sz="1800" dirty="0"/>
          </a:p>
          <a:p>
            <a:pPr>
              <a:buNone/>
            </a:pPr>
            <a:r>
              <a:rPr lang="uk-UA" sz="1800" b="1" dirty="0"/>
              <a:t>«Вчитель   майбутнього   2010»	</a:t>
            </a:r>
            <a:r>
              <a:rPr lang="uk-UA" sz="1800" b="1" dirty="0" smtClean="0"/>
              <a:t>      "</a:t>
            </a:r>
            <a:r>
              <a:rPr lang="uk-UA" sz="1800" b="1" dirty="0"/>
              <a:t>Творчий учитель </a:t>
            </a:r>
            <a:r>
              <a:rPr lang="ru-RU" sz="1800" b="1" dirty="0"/>
              <a:t>– </a:t>
            </a:r>
            <a:r>
              <a:rPr lang="ru-RU" sz="1800" b="1" dirty="0" err="1"/>
              <a:t>обдарований</a:t>
            </a:r>
            <a:r>
              <a:rPr lang="ru-RU" sz="1800" b="1" dirty="0"/>
              <a:t> </a:t>
            </a:r>
            <a:r>
              <a:rPr lang="ru-RU" sz="1800" b="1" dirty="0" err="1"/>
              <a:t>учень</a:t>
            </a:r>
            <a:r>
              <a:rPr lang="ru-RU" sz="1800" b="1" dirty="0"/>
              <a:t>»</a:t>
            </a:r>
            <a:endParaRPr lang="ru-RU" sz="1800" dirty="0"/>
          </a:p>
          <a:p>
            <a:pPr algn="r">
              <a:buNone/>
            </a:pPr>
            <a:r>
              <a:rPr lang="uk-UA" sz="1800" b="1" dirty="0"/>
              <a:t>(Всеукраїнський     портал 		</a:t>
            </a:r>
            <a:r>
              <a:rPr lang="ru-RU" sz="1800" b="1" dirty="0" smtClean="0"/>
              <a:t>(</a:t>
            </a:r>
            <a:r>
              <a:rPr lang="uk-UA" sz="1800" b="1" dirty="0"/>
              <a:t>з</a:t>
            </a:r>
            <a:r>
              <a:rPr lang="ru-RU" sz="1800" b="1" dirty="0"/>
              <a:t>а </a:t>
            </a:r>
            <a:r>
              <a:rPr lang="ru-RU" sz="1800" b="1" dirty="0" err="1"/>
              <a:t>участю</a:t>
            </a:r>
            <a:r>
              <a:rPr lang="ru-RU" sz="1800" b="1" dirty="0"/>
              <a:t> </a:t>
            </a:r>
            <a:r>
              <a:rPr lang="ru-RU" sz="1800" b="1" dirty="0" err="1"/>
              <a:t>педаго</a:t>
            </a:r>
            <a:r>
              <a:rPr lang="uk-UA" sz="1800" b="1" dirty="0" err="1" smtClean="0"/>
              <a:t>гів</a:t>
            </a:r>
            <a:r>
              <a:rPr lang="uk-UA" sz="1800" b="1" dirty="0" smtClean="0"/>
              <a:t> загальноосвітніх, Школа </a:t>
            </a:r>
            <a:r>
              <a:rPr lang="uk-UA" sz="1800" b="1" dirty="0" err="1" smtClean="0"/>
              <a:t>Онлайн</a:t>
            </a:r>
            <a:r>
              <a:rPr lang="uk-UA" sz="1800" b="1" dirty="0" smtClean="0"/>
              <a:t>);		спеціалізованих   та      позашкільних                            навчальних закладів України; засновник </a:t>
            </a:r>
            <a:endParaRPr lang="ru-RU" sz="1800" dirty="0" smtClean="0"/>
          </a:p>
          <a:p>
            <a:pPr algn="r">
              <a:buNone/>
            </a:pPr>
            <a:r>
              <a:rPr lang="uk-UA" sz="1800" b="1" dirty="0" smtClean="0"/>
              <a:t>конкурсу </a:t>
            </a:r>
            <a:r>
              <a:rPr lang="uk-UA" sz="1800" b="1" dirty="0"/>
              <a:t>Інститут обдарованої дитини </a:t>
            </a:r>
            <a:endParaRPr lang="ru-RU" sz="1800" dirty="0"/>
          </a:p>
          <a:p>
            <a:pPr algn="r">
              <a:buNone/>
            </a:pPr>
            <a:r>
              <a:rPr lang="uk-UA" sz="1800" b="1" dirty="0"/>
              <a:t>НАПН України</a:t>
            </a:r>
            <a:r>
              <a:rPr lang="uk-UA" sz="1800" b="1" dirty="0" smtClean="0"/>
              <a:t>)</a:t>
            </a:r>
          </a:p>
          <a:p>
            <a:pPr algn="r">
              <a:buNone/>
            </a:pPr>
            <a:endParaRPr lang="ru-RU" sz="1800" dirty="0"/>
          </a:p>
        </p:txBody>
      </p:sp>
      <p:pic>
        <p:nvPicPr>
          <p:cNvPr id="8194" name="Picture 2" descr="C:\Users\Юра\Desktop\128794_359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1175" y="3721639"/>
            <a:ext cx="3256831" cy="2442623"/>
          </a:xfrm>
          <a:prstGeom prst="rect">
            <a:avLst/>
          </a:prstGeom>
          <a:noFill/>
        </p:spPr>
      </p:pic>
      <p:pic>
        <p:nvPicPr>
          <p:cNvPr id="8195" name="Picture 3" descr="C:\Users\Юра\Desktop\191551_527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953991"/>
            <a:ext cx="3872012" cy="2904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DCIM\101MSDCF\DSC03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63" y="1147763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DCIM\101MSDCF\DSC03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463" y="141605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 нас пишуть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DCIM\101MSDCF\DSC03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Нагороди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G:\DCIM\101MSDCF\DSC03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060848"/>
            <a:ext cx="3597864" cy="4797152"/>
          </a:xfrm>
          <a:prstGeom prst="rect">
            <a:avLst/>
          </a:prstGeom>
          <a:noFill/>
        </p:spPr>
      </p:pic>
      <p:pic>
        <p:nvPicPr>
          <p:cNvPr id="7171" name="Picture 3" descr="G:\DCIM\101MSDCF\DSC03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7613" y="2564903"/>
            <a:ext cx="3509144" cy="4678859"/>
          </a:xfrm>
          <a:prstGeom prst="rect">
            <a:avLst/>
          </a:prstGeom>
          <a:noFill/>
        </p:spPr>
      </p:pic>
      <p:pic>
        <p:nvPicPr>
          <p:cNvPr id="7172" name="Picture 4" descr="G:\DCIM\101MSDCF\DSC03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4707071" cy="3530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uk-UA" sz="3200" dirty="0" smtClean="0"/>
              <a:t>Вчитель – це перший, а потім і головний світоч в інтелектуальному житті школяра. І він пробуджує в дитині жадобу знань, повагу до науки, культуру освіти.</a:t>
            </a:r>
            <a:br>
              <a:rPr lang="uk-UA" sz="3200" dirty="0" smtClean="0"/>
            </a:br>
            <a:r>
              <a:rPr lang="uk-UA" sz="3200" i="1" dirty="0" smtClean="0"/>
              <a:t>В.О.Сухомлинський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Юра\Desktop\013266_440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286124"/>
            <a:ext cx="2312566" cy="3083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 кабінеті </a:t>
            </a:r>
            <a:r>
              <a:rPr lang="uk-UA" dirty="0" err="1" smtClean="0"/>
              <a:t>“Українська</a:t>
            </a:r>
            <a:r>
              <a:rPr lang="uk-UA" dirty="0" smtClean="0"/>
              <a:t> </a:t>
            </a:r>
            <a:r>
              <a:rPr lang="uk-UA" dirty="0" err="1" smtClean="0"/>
              <a:t>мова”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Юра\Desktop\1277964574_676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3048000" cy="2286000"/>
          </a:xfrm>
          <a:prstGeom prst="rect">
            <a:avLst/>
          </a:prstGeom>
          <a:noFill/>
        </p:spPr>
      </p:pic>
      <p:pic>
        <p:nvPicPr>
          <p:cNvPr id="2051" name="Picture 3" descr="C:\Users\Юра\Desktop\1277453980_705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663" y="2599166"/>
            <a:ext cx="3644329" cy="2733247"/>
          </a:xfrm>
          <a:prstGeom prst="rect">
            <a:avLst/>
          </a:prstGeom>
          <a:noFill/>
        </p:spPr>
      </p:pic>
      <p:pic>
        <p:nvPicPr>
          <p:cNvPr id="2052" name="Picture 4" descr="C:\Users\Юра\Desktop\1277453993_655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636912"/>
            <a:ext cx="3217862" cy="2413397"/>
          </a:xfrm>
          <a:prstGeom prst="rect">
            <a:avLst/>
          </a:prstGeom>
          <a:noFill/>
        </p:spPr>
      </p:pic>
      <p:pic>
        <p:nvPicPr>
          <p:cNvPr id="2053" name="Picture 5" descr="C:\Users\Юра\Desktop\782089_0498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7113" y="1035050"/>
            <a:ext cx="3048000" cy="2286000"/>
          </a:xfrm>
          <a:prstGeom prst="rect">
            <a:avLst/>
          </a:prstGeom>
          <a:noFill/>
        </p:spPr>
      </p:pic>
      <p:pic>
        <p:nvPicPr>
          <p:cNvPr id="2054" name="Picture 6" descr="C:\Users\Юра\Desktop\549225_145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273666"/>
            <a:ext cx="3876502" cy="2584334"/>
          </a:xfrm>
          <a:prstGeom prst="rect">
            <a:avLst/>
          </a:prstGeom>
          <a:noFill/>
        </p:spPr>
      </p:pic>
      <p:pic>
        <p:nvPicPr>
          <p:cNvPr id="2055" name="Picture 7" descr="C:\Users\Юра\Desktop\479601_9873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28969"/>
            <a:ext cx="3505374" cy="2629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404664"/>
            <a:ext cx="3960440" cy="10081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/>
              <a:t>Використання елементів інноваційних </a:t>
            </a:r>
            <a:endParaRPr lang="ru-RU" dirty="0"/>
          </a:p>
          <a:p>
            <a:r>
              <a:rPr lang="uk-UA" b="1" i="1" dirty="0"/>
              <a:t> освітніх технологій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844824"/>
            <a:ext cx="3240360" cy="41764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Arial" pitchFamily="34" charset="0"/>
              <a:buChar char="•"/>
            </a:pPr>
            <a:r>
              <a:rPr lang="uk-UA" dirty="0"/>
              <a:t>групове навчання</a:t>
            </a:r>
            <a:endParaRPr lang="ru-RU" dirty="0"/>
          </a:p>
          <a:p>
            <a:pPr lvl="0">
              <a:buFont typeface="Arial" pitchFamily="34" charset="0"/>
              <a:buChar char="•"/>
            </a:pPr>
            <a:r>
              <a:rPr lang="uk-UA" dirty="0"/>
              <a:t>інтерактивне навчання</a:t>
            </a:r>
            <a:endParaRPr lang="ru-RU" dirty="0"/>
          </a:p>
          <a:p>
            <a:pPr lvl="0">
              <a:buFont typeface="Arial" pitchFamily="34" charset="0"/>
              <a:buChar char="•"/>
            </a:pPr>
            <a:r>
              <a:rPr lang="uk-UA" dirty="0"/>
              <a:t>ігрове навчання</a:t>
            </a:r>
            <a:endParaRPr lang="ru-RU" dirty="0"/>
          </a:p>
          <a:p>
            <a:pPr lvl="0">
              <a:buFont typeface="Arial" pitchFamily="34" charset="0"/>
              <a:buChar char="•"/>
            </a:pPr>
            <a:r>
              <a:rPr lang="uk-UA" dirty="0"/>
              <a:t>проблемне навчання</a:t>
            </a:r>
            <a:endParaRPr lang="ru-RU" dirty="0"/>
          </a:p>
          <a:p>
            <a:pPr lvl="0">
              <a:buFont typeface="Arial" pitchFamily="34" charset="0"/>
              <a:buChar char="•"/>
            </a:pPr>
            <a:r>
              <a:rPr lang="uk-UA" dirty="0"/>
              <a:t>розвивальне навчання</a:t>
            </a:r>
            <a:endParaRPr lang="ru-RU" dirty="0"/>
          </a:p>
          <a:p>
            <a:pPr lvl="0">
              <a:buFont typeface="Arial" pitchFamily="34" charset="0"/>
              <a:buChar char="•"/>
            </a:pPr>
            <a:r>
              <a:rPr lang="uk-UA" dirty="0"/>
              <a:t>проектні технології</a:t>
            </a:r>
            <a:endParaRPr lang="ru-RU" dirty="0"/>
          </a:p>
          <a:p>
            <a:pPr lvl="0">
              <a:buFont typeface="Arial" pitchFamily="34" charset="0"/>
              <a:buChar char="•"/>
            </a:pPr>
            <a:r>
              <a:rPr lang="uk-UA" dirty="0"/>
              <a:t>мультимедійні</a:t>
            </a:r>
            <a:endParaRPr lang="ru-RU" dirty="0"/>
          </a:p>
          <a:p>
            <a:r>
              <a:rPr lang="uk-UA" dirty="0"/>
              <a:t>         технології</a:t>
            </a:r>
            <a:endParaRPr lang="ru-RU" dirty="0"/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395536" y="1844824"/>
            <a:ext cx="2160240" cy="4248472"/>
          </a:xfrm>
          <a:prstGeom prst="right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со стрелкой вправо 6"/>
          <p:cNvSpPr/>
          <p:nvPr/>
        </p:nvSpPr>
        <p:spPr>
          <a:xfrm rot="10800000">
            <a:off x="5796136" y="1772816"/>
            <a:ext cx="2160240" cy="4248472"/>
          </a:xfrm>
          <a:prstGeom prst="right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588224" y="1772816"/>
            <a:ext cx="3810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uk-UA" sz="2000" dirty="0" err="1">
                <a:latin typeface="Arial Black" pitchFamily="34" charset="0"/>
              </a:rPr>
              <a:t>КО</a:t>
            </a:r>
            <a:endParaRPr lang="uk-UA" sz="2000" dirty="0">
              <a:latin typeface="Arial Black" pitchFamily="34" charset="0"/>
            </a:endParaRPr>
          </a:p>
          <a:p>
            <a:pPr algn="l"/>
            <a:r>
              <a:rPr lang="uk-UA" sz="2000" dirty="0">
                <a:latin typeface="Arial Black" pitchFamily="34" charset="0"/>
              </a:rPr>
              <a:t>М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П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Е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Т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Е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Н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Т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Н</a:t>
            </a:r>
          </a:p>
          <a:p>
            <a:r>
              <a:rPr lang="uk-UA" sz="2000" dirty="0">
                <a:latin typeface="Arial Black" pitchFamily="34" charset="0"/>
              </a:rPr>
              <a:t>І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С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Н</a:t>
            </a:r>
          </a:p>
          <a:p>
            <a:pPr algn="l"/>
            <a:r>
              <a:rPr lang="uk-UA" sz="2000" dirty="0">
                <a:latin typeface="Arial Black" pitchFamily="34" charset="0"/>
              </a:rPr>
              <a:t>О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164288" y="1988840"/>
            <a:ext cx="3810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uk-UA" sz="2200" dirty="0">
                <a:latin typeface="Arial Black" pitchFamily="34" charset="0"/>
              </a:rPr>
              <a:t>О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Р</a:t>
            </a:r>
          </a:p>
          <a:p>
            <a:r>
              <a:rPr lang="uk-UA" sz="2200" dirty="0">
                <a:latin typeface="Arial Black" pitchFamily="34" charset="0"/>
              </a:rPr>
              <a:t>І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Є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Н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Т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О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В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А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Н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Е</a:t>
            </a:r>
            <a:endParaRPr lang="ru-RU" sz="2200" dirty="0">
              <a:latin typeface="Arial Black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331640" y="2060848"/>
            <a:ext cx="3810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uk-UA" sz="2200" dirty="0">
                <a:latin typeface="Arial Black" pitchFamily="34" charset="0"/>
              </a:rPr>
              <a:t>О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Р</a:t>
            </a:r>
          </a:p>
          <a:p>
            <a:r>
              <a:rPr lang="uk-UA" sz="2200" dirty="0">
                <a:latin typeface="Arial Black" pitchFamily="34" charset="0"/>
              </a:rPr>
              <a:t>І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Є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Н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Т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О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В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А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Н</a:t>
            </a:r>
          </a:p>
          <a:p>
            <a:pPr algn="l"/>
            <a:r>
              <a:rPr lang="uk-UA" sz="2200" dirty="0">
                <a:latin typeface="Arial Black" pitchFamily="34" charset="0"/>
              </a:rPr>
              <a:t>Е</a:t>
            </a:r>
            <a:endParaRPr lang="ru-RU" sz="2200" dirty="0">
              <a:latin typeface="Arial Black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83568" y="2060848"/>
            <a:ext cx="3810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uk-UA" sz="2200">
                <a:latin typeface="Arial Black" pitchFamily="34" charset="0"/>
              </a:rPr>
              <a:t>ОСОБИСТ</a:t>
            </a:r>
          </a:p>
          <a:p>
            <a:r>
              <a:rPr lang="uk-UA" sz="2200">
                <a:latin typeface="Arial Black" pitchFamily="34" charset="0"/>
              </a:rPr>
              <a:t>І</a:t>
            </a:r>
          </a:p>
          <a:p>
            <a:pPr algn="l"/>
            <a:r>
              <a:rPr lang="uk-UA" sz="2200">
                <a:latin typeface="Arial Black" pitchFamily="34" charset="0"/>
              </a:rPr>
              <a:t>С</a:t>
            </a:r>
          </a:p>
          <a:p>
            <a:pPr algn="l"/>
            <a:r>
              <a:rPr lang="uk-UA" sz="2200">
                <a:latin typeface="Arial Black" pitchFamily="34" charset="0"/>
              </a:rPr>
              <a:t>Н</a:t>
            </a:r>
          </a:p>
          <a:p>
            <a:pPr algn="l"/>
            <a:r>
              <a:rPr lang="uk-UA" sz="2200">
                <a:latin typeface="Arial Black" pitchFamily="34" charset="0"/>
              </a:rPr>
              <a:t>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5" name="Пятно 2 4"/>
          <p:cNvSpPr/>
          <p:nvPr/>
        </p:nvSpPr>
        <p:spPr>
          <a:xfrm>
            <a:off x="2555776" y="2564904"/>
            <a:ext cx="4176464" cy="2160240"/>
          </a:xfrm>
          <a:prstGeom prst="irregularSeal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Активні та інтерактивні форми роботи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6732240" y="692696"/>
            <a:ext cx="2232248" cy="129614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Дослідницька робота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347864" y="620688"/>
            <a:ext cx="2232248" cy="129614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Ситуативні колізії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732240" y="2060848"/>
            <a:ext cx="2232248" cy="129614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Рольові ігри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6732240" y="3573016"/>
            <a:ext cx="2232248" cy="129614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Вільна імпровізація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419872" y="5157192"/>
            <a:ext cx="2232248" cy="129614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Моделювання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51520" y="4581128"/>
            <a:ext cx="2232248" cy="129614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Гронування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51520" y="3068960"/>
            <a:ext cx="2232248" cy="129614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Читання з передбаченням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51520" y="1556792"/>
            <a:ext cx="2232248" cy="129614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Життєві ситуації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6732240" y="5013176"/>
            <a:ext cx="2232248" cy="1296144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Взаємо-проникнення</a:t>
            </a:r>
            <a:endParaRPr lang="ru-RU" dirty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Правила вживання апострофа</a:t>
            </a:r>
            <a:br>
              <a:rPr lang="uk-UA" dirty="0" smtClean="0"/>
            </a:br>
            <a:r>
              <a:rPr lang="uk-UA" dirty="0" smtClean="0"/>
              <a:t>(</a:t>
            </a:r>
            <a:r>
              <a:rPr lang="uk-UA" sz="3100" i="1" dirty="0" smtClean="0"/>
              <a:t>урок формування знань (урок-рольова гра), </a:t>
            </a:r>
            <a:br>
              <a:rPr lang="uk-UA" sz="3100" i="1" dirty="0" smtClean="0"/>
            </a:br>
            <a:r>
              <a:rPr lang="uk-UA" sz="3100" i="1" dirty="0" smtClean="0"/>
              <a:t>5 клас)</a:t>
            </a:r>
            <a:endParaRPr lang="ru-RU" sz="31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42" name="Picture 6" descr="C:\Users\Юра\Desktop\Новая папка\DSC02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648637" cy="2736478"/>
          </a:xfrm>
          <a:prstGeom prst="rect">
            <a:avLst/>
          </a:prstGeom>
          <a:noFill/>
        </p:spPr>
      </p:pic>
      <p:pic>
        <p:nvPicPr>
          <p:cNvPr id="14343" name="Picture 7" descr="C:\Users\Юра\Desktop\Новая папка\DSC02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150" y="4149080"/>
            <a:ext cx="3156811" cy="2367608"/>
          </a:xfrm>
          <a:prstGeom prst="rect">
            <a:avLst/>
          </a:prstGeom>
          <a:noFill/>
        </p:spPr>
      </p:pic>
      <p:pic>
        <p:nvPicPr>
          <p:cNvPr id="14344" name="Picture 8" descr="C:\Users\Юра\Desktop\Новая папка\DSC02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501008"/>
            <a:ext cx="4056889" cy="3042667"/>
          </a:xfrm>
          <a:prstGeom prst="rect">
            <a:avLst/>
          </a:prstGeom>
          <a:noFill/>
        </p:spPr>
      </p:pic>
      <p:pic>
        <p:nvPicPr>
          <p:cNvPr id="14345" name="Picture 9" descr="C:\Users\Юра\Desktop\Новая папка\DSC027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6363" y="2263775"/>
            <a:ext cx="3581821" cy="2686366"/>
          </a:xfrm>
          <a:prstGeom prst="rect">
            <a:avLst/>
          </a:prstGeom>
          <a:noFill/>
        </p:spPr>
      </p:pic>
      <p:pic>
        <p:nvPicPr>
          <p:cNvPr id="14346" name="Picture 10" descr="C:\Users\Юра\Desktop\Новая папка\DSC027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002360"/>
            <a:ext cx="3807520" cy="2855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Використання мультимедійних засобів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>
              <a:ea typeface="Calibri"/>
              <a:cs typeface="Times New Roman"/>
            </a:endParaRPr>
          </a:p>
          <a:p>
            <a:pPr>
              <a:buNone/>
            </a:pPr>
            <a:endParaRPr lang="ru-RU" dirty="0">
              <a:ea typeface="Calibri"/>
              <a:cs typeface="Times New Roman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3313" name="Picture 1" descr="C:\Users\Юра\Desktop\Новая папка\DSC02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84984"/>
            <a:ext cx="4191563" cy="3143672"/>
          </a:xfrm>
          <a:prstGeom prst="rect">
            <a:avLst/>
          </a:prstGeom>
          <a:noFill/>
        </p:spPr>
      </p:pic>
      <p:pic>
        <p:nvPicPr>
          <p:cNvPr id="13315" name="Picture 3" descr="D:\foto\ДЦП\конкурс\DSC02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5300" y="3691718"/>
            <a:ext cx="3408908" cy="2556681"/>
          </a:xfrm>
          <a:prstGeom prst="rect">
            <a:avLst/>
          </a:prstGeom>
          <a:noFill/>
        </p:spPr>
      </p:pic>
      <p:pic>
        <p:nvPicPr>
          <p:cNvPr id="13316" name="Picture 4" descr="D:\foto\ДЦП\конкурс\DSC029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484784"/>
            <a:ext cx="4920985" cy="3690739"/>
          </a:xfrm>
          <a:prstGeom prst="rect">
            <a:avLst/>
          </a:prstGeom>
          <a:noFill/>
        </p:spPr>
      </p:pic>
      <p:pic>
        <p:nvPicPr>
          <p:cNvPr id="13317" name="Picture 5" descr="D:\foto\ДЦП\Пересопницьке\DSC01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628800"/>
            <a:ext cx="3227850" cy="2420888"/>
          </a:xfrm>
          <a:prstGeom prst="rect">
            <a:avLst/>
          </a:prstGeom>
          <a:noFill/>
        </p:spPr>
      </p:pic>
      <p:pic>
        <p:nvPicPr>
          <p:cNvPr id="13318" name="Picture 6" descr="D:\foto\ДЦП\Пересопницьке\DSC01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149080"/>
            <a:ext cx="3259469" cy="2444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326</TotalTime>
  <Words>473</Words>
  <Application>Microsoft Office PowerPoint</Application>
  <PresentationFormat>Экран (4:3)</PresentationFormat>
  <Paragraphs>136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                            Радзіх Світлана Дмитрівна –  старший вчитель української мови та літератури   закладу освіти І-ІІІ ступенів «Тернопільський обласний   навчально-реабілітаційний центр» </vt:lpstr>
      <vt:lpstr>Слайд 2</vt:lpstr>
      <vt:lpstr>Слайд 3</vt:lpstr>
      <vt:lpstr>Учасниця:</vt:lpstr>
      <vt:lpstr>В кабінеті “Українська мова”</vt:lpstr>
      <vt:lpstr>Слайд 6</vt:lpstr>
      <vt:lpstr>Слайд 7</vt:lpstr>
      <vt:lpstr>Правила вживання апострофа (урок формування знань (урок-рольова гра),  5 клас)</vt:lpstr>
      <vt:lpstr>Використання мультимедійних засобів</vt:lpstr>
      <vt:lpstr>Складнопідрядні речення з підрядними означальними (трояндовий урок, 9клас)</vt:lpstr>
      <vt:lpstr>Безсполучникове складне речення (урок формування практичних умінь і навичок з елементами узагальнення,засвоєння нових знань,  10 клас)</vt:lpstr>
      <vt:lpstr>Проектні технології на уроці</vt:lpstr>
      <vt:lpstr>Слайд 13</vt:lpstr>
      <vt:lpstr>Станіслав Чернілевський. Розповідь про письменника. “Теплота родинного інтиму” Літературні читання, 8д клас  </vt:lpstr>
      <vt:lpstr>І.Котляревський. “Наталка  Полтавка” – перший твір української драматургії (урок – дослідження, 9 клас)  </vt:lpstr>
      <vt:lpstr>“Душі жіночої невипита криниця…”Образ жіночої долі в поемі Т.Шевченка “ Наймичка” (урок –взаємопроникнення, 10 клас)</vt:lpstr>
      <vt:lpstr>“На шляху до істинного Курбаса…” (урок  пошуку історичної правди, 10-11 кл.)</vt:lpstr>
      <vt:lpstr>“Слово про похід Ігорів…” – давньоруська пам’ятка, перлина українського ліро-епосу. Історична основа” Літературна конференція, 9-12 кл.</vt:lpstr>
      <vt:lpstr>Інтелектуально-пізнавальна гра “Що ми знаємо про Кобзаря?” (9-12класи)</vt:lpstr>
      <vt:lpstr>“Радуйтесь, бо іменна ваші написані на небесах…”  (свято української писемності та мови) </vt:lpstr>
      <vt:lpstr>“Будь благословенна, Українська Мати…”  (засідання літературної студії, присвячене легендарній українській письменниці, педагогу, громадському діячеві І.Блажкевич)</vt:lpstr>
      <vt:lpstr>“Пересопницьке Євангеліє – духовна святиня народу”  (літературно-християнська світлиця, 8-9клас)</vt:lpstr>
      <vt:lpstr>“Знавець перлин народних” (літературна конференція, присвячена українському фольклористу, етнографу, літературознавцю В.Гнатюку)</vt:lpstr>
      <vt:lpstr>“Із янголом на плечі….” (літературна світлиця, сучасному  українському поету, упоряднику і перекладачу, засновнику і директору видавництва дитячої літератури “”А-БА-БА-ГА-ЛА-МА-ГА” І.Малковича) </vt:lpstr>
      <vt:lpstr>Найкоштовніше надбання народу (до Міжнародного дня рідної мови та дня народження відомої української письменниці Лесі Українки)</vt:lpstr>
      <vt:lpstr>Вода в міфології та обрядах українців (година вільного спілкування;  7д, 9 кл.)</vt:lpstr>
      <vt:lpstr>“Цілую руки матері” (виховна година; 5д,7д кл.)</vt:lpstr>
      <vt:lpstr>“Сторінки книжок завітних всіх нас доброму навчать” (виховний захід, 8дкл.) </vt:lpstr>
      <vt:lpstr>Лісова казка (свято Нового року, 8д кл.)</vt:lpstr>
      <vt:lpstr>“Як  швидко літо промайнуло! Прийшла осінняя пора!” (народознавче свято Покрови)</vt:lpstr>
      <vt:lpstr>“Якщо друг у тебе є, життя радісним стає” (година відвертого спілкування)</vt:lpstr>
      <vt:lpstr>Соціальний проект  “Від серця до серця” (учні 8д класу ТО НРЦ, учні 8-Б класу ЗОШ  №29 м.Тернополя)</vt:lpstr>
      <vt:lpstr>Зустрічі з відомими людьми Тернопілля</vt:lpstr>
      <vt:lpstr>Екскурсії</vt:lpstr>
      <vt:lpstr>Система роботи з батьками</vt:lpstr>
      <vt:lpstr>Робота з батьками</vt:lpstr>
      <vt:lpstr>Популяризація досвіду</vt:lpstr>
      <vt:lpstr>Слайд 38</vt:lpstr>
      <vt:lpstr>Слайд 39</vt:lpstr>
      <vt:lpstr>Слайд 40</vt:lpstr>
      <vt:lpstr>Слайд 41</vt:lpstr>
      <vt:lpstr>Про нас пишуть</vt:lpstr>
      <vt:lpstr>Нагороди</vt:lpstr>
      <vt:lpstr>Вчитель – це перший, а потім і головний світоч в інтелектуальному житті школяра. І він пробуджує в дитині жадобу знань, повагу до науки, культуру освіти. В.О.Сухомлинський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Радзіх Світлана Дмитрівна – вчитель української мови та літератури   закладу освіти І-ІІІ ступенів «Тернопільський обласний   навчально-реабілітаційний центр».</dc:title>
  <dc:creator>Юра</dc:creator>
  <cp:lastModifiedBy>XTreme</cp:lastModifiedBy>
  <cp:revision>32</cp:revision>
  <dcterms:created xsi:type="dcterms:W3CDTF">2012-03-26T13:47:55Z</dcterms:created>
  <dcterms:modified xsi:type="dcterms:W3CDTF">2003-03-09T20:17:46Z</dcterms:modified>
</cp:coreProperties>
</file>