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8" r:id="rId2"/>
    <p:sldId id="309" r:id="rId3"/>
    <p:sldId id="258" r:id="rId4"/>
    <p:sldId id="277" r:id="rId5"/>
    <p:sldId id="296" r:id="rId6"/>
    <p:sldId id="298" r:id="rId7"/>
    <p:sldId id="259" r:id="rId8"/>
    <p:sldId id="261" r:id="rId9"/>
    <p:sldId id="281" r:id="rId10"/>
    <p:sldId id="313" r:id="rId11"/>
    <p:sldId id="314" r:id="rId12"/>
    <p:sldId id="315" r:id="rId13"/>
    <p:sldId id="316" r:id="rId14"/>
    <p:sldId id="317" r:id="rId15"/>
    <p:sldId id="318" r:id="rId16"/>
    <p:sldId id="31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3" autoAdjust="0"/>
    <p:restoredTop sz="94660"/>
  </p:normalViewPr>
  <p:slideViewPr>
    <p:cSldViewPr>
      <p:cViewPr>
        <p:scale>
          <a:sx n="75" d="100"/>
          <a:sy n="75" d="100"/>
        </p:scale>
        <p:origin x="-4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798432572912615E-3"/>
          <c:y val="1.2449254887595075E-2"/>
          <c:w val="0.69658359216125743"/>
          <c:h val="0.975101490224809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Вища категорія</c:v>
                </c:pt>
                <c:pt idx="1">
                  <c:v>І категорія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</c:v>
                </c:pt>
                <c:pt idx="1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0501635084024383"/>
          <c:y val="0.42043526695232081"/>
          <c:w val="0.29498364915975589"/>
          <c:h val="0.159129466095358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5277675409017E-2"/>
          <c:y val="4.6456669050942909E-2"/>
          <c:w val="0.55269977228690348"/>
          <c:h val="0.872546387510796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Заслужений вчитель України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813546158738167E-3"/>
                  <c:y val="-2.9605949474844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нагороджений значком "Відмінник освіти України"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3776255390485502E-3"/>
                  <c:y val="-3.4540274387318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«Старший учитель»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7738964622232465E-3"/>
                  <c:y val="-3.94745992997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«Вчитель-методист»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151522001271819E-2"/>
                  <c:y val="-3.4540274387318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3225472"/>
        <c:axId val="133231360"/>
        <c:axId val="0"/>
      </c:bar3DChart>
      <c:catAx>
        <c:axId val="133225472"/>
        <c:scaling>
          <c:orientation val="minMax"/>
        </c:scaling>
        <c:delete val="1"/>
        <c:axPos val="b"/>
        <c:majorTickMark val="out"/>
        <c:minorTickMark val="none"/>
        <c:tickLblPos val="none"/>
        <c:crossAx val="133231360"/>
        <c:crosses val="autoZero"/>
        <c:auto val="1"/>
        <c:lblAlgn val="ctr"/>
        <c:lblOffset val="100"/>
        <c:noMultiLvlLbl val="0"/>
      </c:catAx>
      <c:valAx>
        <c:axId val="13323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332254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880780011909111"/>
          <c:y val="0.36529409547802144"/>
          <c:w val="0.35281457434186247"/>
          <c:h val="0.51612805466765754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5199828993228E-2"/>
          <c:y val="3.3498274459618352E-2"/>
          <c:w val="0.74618607939545301"/>
          <c:h val="0.63476923340997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ІI етап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62</c:v>
                </c:pt>
                <c:pt idx="1">
                  <c:v>73</c:v>
                </c:pt>
                <c:pt idx="2">
                  <c:v>109</c:v>
                </c:pt>
                <c:pt idx="3">
                  <c:v>118</c:v>
                </c:pt>
                <c:pt idx="4">
                  <c:v>123</c:v>
                </c:pt>
                <c:pt idx="5">
                  <c:v>122</c:v>
                </c:pt>
                <c:pt idx="6">
                  <c:v>123</c:v>
                </c:pt>
                <c:pt idx="7">
                  <c:v>150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ІІI етап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23</c:v>
                </c:pt>
                <c:pt idx="1">
                  <c:v>37</c:v>
                </c:pt>
                <c:pt idx="2">
                  <c:v>51</c:v>
                </c:pt>
                <c:pt idx="3">
                  <c:v>48</c:v>
                </c:pt>
                <c:pt idx="4">
                  <c:v>49</c:v>
                </c:pt>
                <c:pt idx="5">
                  <c:v>58</c:v>
                </c:pt>
                <c:pt idx="6">
                  <c:v>59</c:v>
                </c:pt>
                <c:pt idx="7">
                  <c:v>58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ІV етап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66E-2"/>
                  <c:y val="-2.422145658685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66E-2"/>
                  <c:y val="-2.42214565868535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8156402104227121E-2"/>
                  <c:y val="-4.8442913173706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2003-2004</c:v>
                </c:pt>
                <c:pt idx="1">
                  <c:v>2004-2005</c:v>
                </c:pt>
                <c:pt idx="2">
                  <c:v>2005-2006</c:v>
                </c:pt>
                <c:pt idx="3">
                  <c:v>2006-2007</c:v>
                </c:pt>
                <c:pt idx="4">
                  <c:v>2007-2008</c:v>
                </c:pt>
                <c:pt idx="5">
                  <c:v>2008-2009</c:v>
                </c:pt>
                <c:pt idx="6">
                  <c:v>2009-2010</c:v>
                </c:pt>
                <c:pt idx="7">
                  <c:v>2010-2011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7</c:v>
                </c:pt>
                <c:pt idx="4">
                  <c:v>11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693184"/>
        <c:axId val="151694720"/>
        <c:axId val="0"/>
      </c:bar3DChart>
      <c:catAx>
        <c:axId val="151693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694720"/>
        <c:crosses val="autoZero"/>
        <c:auto val="1"/>
        <c:lblAlgn val="ctr"/>
        <c:lblOffset val="100"/>
        <c:noMultiLvlLbl val="0"/>
      </c:catAx>
      <c:valAx>
        <c:axId val="15169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6931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842380741067724"/>
          <c:y val="0.37871105614133094"/>
          <c:w val="0.14268469718798873"/>
          <c:h val="0.242577696997206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095E-2"/>
          <c:y val="0.17156057700468311"/>
          <c:w val="0.74618607939545301"/>
          <c:h val="0.63476923340997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22</c:v>
                </c:pt>
                <c:pt idx="2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</c:v>
                </c:pt>
                <c:pt idx="1">
                  <c:v>25</c:v>
                </c:pt>
                <c:pt idx="2">
                  <c:v>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73E-2"/>
                  <c:y val="-2.4221456586853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73E-2"/>
                  <c:y val="-2.4221456586853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966080"/>
        <c:axId val="151967616"/>
        <c:axId val="0"/>
      </c:bar3DChart>
      <c:catAx>
        <c:axId val="151966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1967616"/>
        <c:crosses val="autoZero"/>
        <c:auto val="1"/>
        <c:lblAlgn val="ctr"/>
        <c:lblOffset val="100"/>
        <c:noMultiLvlLbl val="0"/>
      </c:catAx>
      <c:valAx>
        <c:axId val="151967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966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912"/>
          <c:y val="0.22611587964415439"/>
          <c:w val="0.18566025829444086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109E-2"/>
          <c:y val="0.17156057700468308"/>
          <c:w val="0.74618607939545301"/>
          <c:h val="0.634769233409973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25</c:v>
                </c:pt>
                <c:pt idx="2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76E-2"/>
                  <c:y val="-2.42214565868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76E-2"/>
                  <c:y val="-2.422145658685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14</c:v>
                </c:pt>
                <c:pt idx="2">
                  <c:v>15.8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45888"/>
        <c:axId val="162935552"/>
        <c:axId val="0"/>
      </c:bar3DChart>
      <c:catAx>
        <c:axId val="151845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2935552"/>
        <c:crosses val="autoZero"/>
        <c:auto val="1"/>
        <c:lblAlgn val="ctr"/>
        <c:lblOffset val="100"/>
        <c:noMultiLvlLbl val="0"/>
      </c:catAx>
      <c:valAx>
        <c:axId val="162935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184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901"/>
          <c:y val="0.22611587964415436"/>
          <c:w val="0.18566025829444088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123E-2"/>
          <c:y val="0.17156057700468305"/>
          <c:w val="0.74618607939545301"/>
          <c:h val="0.63476923340997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14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79E-2"/>
                  <c:y val="-2.4221456586853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79E-2"/>
                  <c:y val="-2.4221456586853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284864"/>
        <c:axId val="163286400"/>
        <c:axId val="0"/>
      </c:bar3DChart>
      <c:catAx>
        <c:axId val="16328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286400"/>
        <c:crosses val="autoZero"/>
        <c:auto val="1"/>
        <c:lblAlgn val="ctr"/>
        <c:lblOffset val="100"/>
        <c:noMultiLvlLbl val="0"/>
      </c:catAx>
      <c:valAx>
        <c:axId val="163286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3284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889"/>
          <c:y val="0.22611587964415433"/>
          <c:w val="0.18566025829444091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123E-2"/>
          <c:y val="0.17156057700468302"/>
          <c:w val="0.74618607939545301"/>
          <c:h val="0.634769233409973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4</c:v>
                </c:pt>
                <c:pt idx="2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83E-2"/>
                  <c:y val="-2.4221456586853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83E-2"/>
                  <c:y val="-2.42214565868535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386112"/>
        <c:axId val="163387648"/>
        <c:axId val="0"/>
      </c:bar3DChart>
      <c:catAx>
        <c:axId val="16338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387648"/>
        <c:crosses val="autoZero"/>
        <c:auto val="1"/>
        <c:lblAlgn val="ctr"/>
        <c:lblOffset val="100"/>
        <c:noMultiLvlLbl val="0"/>
      </c:catAx>
      <c:valAx>
        <c:axId val="16338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3386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878"/>
          <c:y val="0.22611587964415431"/>
          <c:w val="0.18566025829444091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123E-2"/>
          <c:y val="0.171560577004683"/>
          <c:w val="0.74618607939545301"/>
          <c:h val="0.63476923340997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</c:v>
                </c:pt>
                <c:pt idx="1">
                  <c:v>7</c:v>
                </c:pt>
                <c:pt idx="2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86E-2"/>
                  <c:y val="-2.422145658685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86E-2"/>
                  <c:y val="-2.4221456586853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614080"/>
        <c:axId val="163624064"/>
        <c:axId val="0"/>
      </c:bar3DChart>
      <c:catAx>
        <c:axId val="163614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3624064"/>
        <c:crosses val="autoZero"/>
        <c:auto val="1"/>
        <c:lblAlgn val="ctr"/>
        <c:lblOffset val="100"/>
        <c:noMultiLvlLbl val="0"/>
      </c:catAx>
      <c:valAx>
        <c:axId val="163624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361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867"/>
          <c:y val="0.22611587964415428"/>
          <c:w val="0.18566025829444091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5278643946601123E-2"/>
          <c:y val="0.17156057700468297"/>
          <c:w val="0.74618607939545301"/>
          <c:h val="0.6347692334099742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Високий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</c:v>
                </c:pt>
                <c:pt idx="1">
                  <c:v>16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Достатній</c:v>
                </c:pt>
              </c:strCache>
            </c:strRef>
          </c:tx>
          <c:spPr>
            <a:gradFill flip="none" rotWithShape="1">
              <a:gsLst>
                <a:gs pos="0">
                  <a:srgbClr val="CCFFCC"/>
                </a:gs>
                <a:gs pos="53000">
                  <a:srgbClr val="339966"/>
                </a:gs>
              </a:gsLst>
              <a:lin ang="27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0746822603114806E-2"/>
                  <c:y val="-2.422145658685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-7.2664369760560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84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46822603114806E-2"/>
                  <c:y val="-2.4221456586853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2228738503337283E-2"/>
                  <c:y val="-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22287385033372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33372431020023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Середній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4819159002224859E-2"/>
                  <c:y val="4.84429131737070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19159002224859E-2"/>
                  <c:y val="-2.422145658685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81915900222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782990802669828E-2"/>
                  <c:y val="-2.422145658685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01074902447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30107490244739E-2"/>
                  <c:y val="-2.422145658685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630107490244739E-2"/>
                  <c:y val="-2.42214565868535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Початковий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337243102002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7243102002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46822603114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2007-2008</c:v>
                </c:pt>
                <c:pt idx="1">
                  <c:v>2008-2009</c:v>
                </c:pt>
                <c:pt idx="2">
                  <c:v>2009-2010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7729408"/>
        <c:axId val="167751680"/>
        <c:axId val="0"/>
      </c:bar3DChart>
      <c:catAx>
        <c:axId val="167729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751680"/>
        <c:crosses val="autoZero"/>
        <c:auto val="1"/>
        <c:lblAlgn val="ctr"/>
        <c:lblOffset val="100"/>
        <c:noMultiLvlLbl val="0"/>
      </c:catAx>
      <c:valAx>
        <c:axId val="167751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67729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433974170555856"/>
          <c:y val="0.22611587964415425"/>
          <c:w val="0.18566025829444091"/>
          <c:h val="0.4760321058267860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C764C-2D69-47ED-B7E4-4E970606C58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41DAF-D231-4DE7-AFF9-2ED6F241C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294080"/>
      </p:ext>
    </p:extLst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2AE7D-E41B-4F14-9E25-4E15E42AD2CA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00962-4BAD-4C36-9FCE-60F60E1DE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647006"/>
      </p:ext>
    </p:extLst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12B18-AA63-40DA-89EA-EF26571EB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193751"/>
      </p:ext>
    </p:extLst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7324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A359CE-C56E-4B26-AA13-11E82DF21CAF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CC645E-4E76-4DF6-AD60-E0EA44086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584734"/>
      </p:ext>
    </p:extLst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702F13-3931-428A-B04B-144925D13620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CE0F430-45FF-4C1B-B3B7-11B7DE9D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706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389EB2-00F7-4CCE-9530-E17B28BC665C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16EC87-C9A4-4C1E-9A64-3881F018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7F45D0-D465-4770-84B2-91AAD5DBF228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B62DF7-55F6-4F81-9465-CABC5F00A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30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C7282A-7086-4E49-9582-91C61481892B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130260-8562-44BE-A26F-1F65B5358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2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7244-71A5-4F0D-BDB9-3B933564CE53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510A1-9B39-4EC6-9EF5-DE3355730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7096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3F72065-2042-4B33-92D8-09856CA4917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F3466B-C5F2-48F8-9138-4F9FE3E57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6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3D0A678-173A-4278-9FCD-577603839F62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61AE0BF-F78B-4C4B-A2D8-A4981B4A3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83AE-4F64-442A-B793-5F6780BC8E70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B50F-900A-4540-8C96-3FBE9D7C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43002"/>
      </p:ext>
    </p:extLst>
  </p:cSld>
  <p:clrMapOvr>
    <a:masterClrMapping/>
  </p:clrMapOvr>
  <p:transition spd="slow" advClick="0" advTm="0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6F8668D-CC36-4884-B21D-945090B9E317}" type="datetimeFigureOut">
              <a:rPr lang="ru-RU"/>
              <a:pPr>
                <a:defRPr/>
              </a:pPr>
              <a:t>06.05.2011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7BA1F21-B426-4F7F-876E-7482D41D7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327" r:id="rId2"/>
    <p:sldLayoutId id="2147484328" r:id="rId3"/>
    <p:sldLayoutId id="2147484329" r:id="rId4"/>
    <p:sldLayoutId id="2147484330" r:id="rId5"/>
    <p:sldLayoutId id="2147484323" r:id="rId6"/>
    <p:sldLayoutId id="2147484331" r:id="rId7"/>
    <p:sldLayoutId id="2147484332" r:id="rId8"/>
    <p:sldLayoutId id="2147484324" r:id="rId9"/>
    <p:sldLayoutId id="2147484325" r:id="rId10"/>
    <p:sldLayoutId id="2147484333" r:id="rId11"/>
    <p:sldLayoutId id="2147484326" r:id="rId12"/>
  </p:sldLayoutIdLst>
  <p:transition spd="slow" advClick="0" advTm="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15850"/>
          <a:stretch/>
        </p:blipFill>
        <p:spPr bwMode="auto">
          <a:xfrm>
            <a:off x="4470400" y="0"/>
            <a:ext cx="4671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5" y="250808"/>
            <a:ext cx="7772400" cy="2653692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  <a:t>Ліцей </a:t>
            </a:r>
            <a:b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  <a:t>інформаційних технологій</a:t>
            </a:r>
            <a:endParaRPr lang="ru-RU" sz="6600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126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925" y="4572000"/>
            <a:ext cx="4071938" cy="842963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b="1" dirty="0" smtClean="0">
                <a:solidFill>
                  <a:srgbClr val="990000"/>
                </a:solidFill>
              </a:rPr>
              <a:t>Рік заснування – 2003 </a:t>
            </a:r>
            <a:endParaRPr lang="ru-RU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Математика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Інформатика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Історія України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Правознавство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Біологія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Динаміка навчальних досягнень учнів профільних 11-х класів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17073186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55776" y="15567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Основи економіки 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chart seriesIdx="3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15850"/>
          <a:stretch/>
        </p:blipFill>
        <p:spPr bwMode="auto">
          <a:xfrm>
            <a:off x="4470400" y="0"/>
            <a:ext cx="46712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2875" y="250808"/>
            <a:ext cx="7772400" cy="2653692"/>
          </a:xfrm>
        </p:spPr>
        <p:txBody>
          <a:bodyPr anchor="b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  <a:t>Ліцей </a:t>
            </a:r>
            <a:b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</a:br>
            <a:r>
              <a:rPr lang="uk-UA" sz="6600" dirty="0" smtClean="0">
                <a:solidFill>
                  <a:srgbClr val="990000"/>
                </a:solidFill>
                <a:latin typeface="Bookman Old Style" pitchFamily="18" charset="0"/>
              </a:rPr>
              <a:t>інформаційних технологій</a:t>
            </a:r>
            <a:endParaRPr lang="ru-RU" sz="6600" dirty="0">
              <a:solidFill>
                <a:srgbClr val="990000"/>
              </a:solidFill>
              <a:latin typeface="Bookman Old Style" pitchFamily="18" charset="0"/>
            </a:endParaRPr>
          </a:p>
        </p:txBody>
      </p:sp>
      <p:sp>
        <p:nvSpPr>
          <p:cNvPr id="1126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4925" y="4572000"/>
            <a:ext cx="4071938" cy="842963"/>
          </a:xfrm>
        </p:spPr>
        <p:txBody>
          <a:bodyPr lIns="45720" rIns="45720"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uk-UA" b="1" smtClean="0">
                <a:solidFill>
                  <a:srgbClr val="990000"/>
                </a:solidFill>
              </a:rPr>
              <a:t>Рік заснування – 2003 </a:t>
            </a:r>
            <a:endParaRPr lang="ru-RU" b="1" smtClean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9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.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74753" name="Рисунок 20" descr="9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620" y="228600"/>
            <a:ext cx="4203787" cy="654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228600"/>
            <a:ext cx="49685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ЛІТ </a:t>
            </a:r>
            <a:r>
              <a:rPr lang="uk-UA" sz="20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засновано як</a:t>
            </a:r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Schoolbook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sz="3600" dirty="0">
              <a:solidFill>
                <a:srgbClr val="006633"/>
              </a:solidFill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  <a:t>школу розвитку та самовдосконалення особистості; 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  <a:t>школу формування громадянськості і високого рівня компетенції; 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  <a:t>школу сучасних інформаційних технологій;</a:t>
            </a:r>
            <a:endParaRPr lang="ru-RU" dirty="0">
              <a:solidFill>
                <a:prstClr val="black"/>
              </a:solidFill>
              <a:latin typeface="Arial" pitchFamily="34" charset="0"/>
            </a:endParaRPr>
          </a:p>
          <a:p>
            <a:pPr marL="342900" lvl="0" indent="-342900"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  <a:t>школу допрофільного самовизначення, підготовки та адаптації ліцеїстів до навчання</a:t>
            </a:r>
            <a:b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</a:br>
            <a:r>
              <a:rPr lang="uk-UA" sz="2000" dirty="0">
                <a:solidFill>
                  <a:prstClr val="black"/>
                </a:solidFill>
                <a:latin typeface="Century Schoolbook" pitchFamily="18" charset="0"/>
                <a:ea typeface="Times New Roman" pitchFamily="18" charset="0"/>
              </a:rPr>
              <a:t> у вищих навчальних закладах.</a:t>
            </a:r>
            <a:endParaRPr lang="uk-UA" sz="32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34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750"/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10100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928813"/>
            <a:ext cx="390842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7158" y="142852"/>
            <a:ext cx="8229600" cy="13716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uk-UA" sz="4000" b="1" dirty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У ЛІТ </a:t>
            </a: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здійснюється навчання: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78771" y="1196752"/>
            <a:ext cx="4657725" cy="51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400" dirty="0" smtClean="0">
                <a:latin typeface="+mn-lt"/>
              </a:rPr>
              <a:t>Природничо-математичний напрям: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фізико-математичний профіль;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біолого-хімічний профіль.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400" dirty="0" smtClean="0">
                <a:latin typeface="+mn-lt"/>
              </a:rPr>
              <a:t>Суспільно-гуманітарний </a:t>
            </a:r>
            <a:r>
              <a:rPr lang="uk-UA" sz="2400" dirty="0">
                <a:latin typeface="+mn-lt"/>
              </a:rPr>
              <a:t>напрям</a:t>
            </a:r>
            <a:r>
              <a:rPr lang="uk-UA" sz="2400" dirty="0" smtClean="0">
                <a:latin typeface="+mn-lt"/>
              </a:rPr>
              <a:t>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історичний профіль;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правовий профіль;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економічний профіль.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400" dirty="0" smtClean="0">
                <a:latin typeface="+mn-lt"/>
              </a:rPr>
              <a:t>Технологічний напрям:</a:t>
            </a:r>
          </a:p>
          <a:p>
            <a:pPr marL="822325" lvl="1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/>
            </a:pPr>
            <a:r>
              <a:rPr lang="uk-UA" sz="2000" dirty="0" smtClean="0">
                <a:latin typeface="+mn-lt"/>
              </a:rPr>
              <a:t>інформаційно-технологічний профіль.</a:t>
            </a:r>
            <a:endParaRPr lang="uk-UA" sz="20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500063" y="5143500"/>
            <a:ext cx="3643312" cy="714375"/>
          </a:xfrm>
        </p:spPr>
        <p:txBody>
          <a:bodyPr/>
          <a:lstStyle/>
          <a:p>
            <a:pPr eaLnBrk="1" hangingPunct="1"/>
            <a:r>
              <a:rPr lang="uk-UA" dirty="0" smtClean="0"/>
              <a:t>Факультативи</a:t>
            </a:r>
          </a:p>
          <a:p>
            <a:pPr eaLnBrk="1" hangingPunct="1"/>
            <a:r>
              <a:rPr lang="uk-UA" dirty="0" smtClean="0"/>
              <a:t>Спецкурси </a:t>
            </a:r>
            <a:endParaRPr lang="ru-RU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990000"/>
                </a:solidFill>
              </a:rPr>
              <a:t>В ЛІТ поглиблено вивчається:</a:t>
            </a:r>
            <a:endParaRPr lang="ru-RU" sz="4000" dirty="0" smtClean="0">
              <a:solidFill>
                <a:srgbClr val="99000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14875" y="1785938"/>
            <a:ext cx="41862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Математик</a:t>
            </a:r>
            <a:r>
              <a:rPr lang="uk-UA" sz="32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а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Інформатика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Історія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Правознавство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Біологія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Хімія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uk-UA" sz="3200" kern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Економіка</a:t>
            </a:r>
            <a:endParaRPr lang="uk-UA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endParaRPr lang="ru-RU" sz="32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5" name="Рисунок 4" descr="003943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14500"/>
            <a:ext cx="307657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  <p:bldP spid="3" grpId="0"/>
      <p:bldP spid="3" grpId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107" y="233363"/>
            <a:ext cx="8666544" cy="815975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>
                <a:solidFill>
                  <a:srgbClr val="990000"/>
                </a:solidFill>
              </a:rPr>
              <a:t>Кадрове забезпечення ЛІТ</a:t>
            </a:r>
            <a:endParaRPr lang="ru-RU" sz="4000" dirty="0" smtClean="0">
              <a:solidFill>
                <a:srgbClr val="99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36747208"/>
              </p:ext>
            </p:extLst>
          </p:nvPr>
        </p:nvGraphicFramePr>
        <p:xfrm>
          <a:off x="539552" y="980728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>
                <a:solidFill>
                  <a:srgbClr val="990000"/>
                </a:solidFill>
              </a:rPr>
              <a:t>Кадрове забезпечення ЛІТ</a:t>
            </a:r>
            <a:endParaRPr lang="ru-RU" dirty="0" smtClean="0">
              <a:solidFill>
                <a:srgbClr val="99000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68188266"/>
              </p:ext>
            </p:extLst>
          </p:nvPr>
        </p:nvGraphicFramePr>
        <p:xfrm>
          <a:off x="43138" y="1196752"/>
          <a:ext cx="9095656" cy="5147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Graphic spid="3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990000"/>
                </a:solidFill>
              </a:rPr>
              <a:t>Конкурсний прийом дітей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8274" t="20348" r="49707" b="44540"/>
          <a:stretch>
            <a:fillRect/>
          </a:stretch>
        </p:blipFill>
        <p:spPr bwMode="auto">
          <a:xfrm>
            <a:off x="214313" y="1285875"/>
            <a:ext cx="4429125" cy="3929063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0293" t="20348" r="6813" b="44540"/>
          <a:stretch>
            <a:fillRect/>
          </a:stretch>
        </p:blipFill>
        <p:spPr bwMode="auto">
          <a:xfrm>
            <a:off x="4786313" y="2643188"/>
            <a:ext cx="4071937" cy="3857625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990000"/>
                </a:solidFill>
              </a:rPr>
              <a:t>Модель системи роботи</a:t>
            </a:r>
            <a:endParaRPr lang="ru-RU" dirty="0">
              <a:solidFill>
                <a:srgbClr val="99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contrast="40000"/>
          </a:blip>
          <a:srcRect l="11174" t="20858" r="10682" b="6043"/>
          <a:stretch>
            <a:fillRect/>
          </a:stretch>
        </p:blipFill>
        <p:spPr bwMode="auto">
          <a:xfrm>
            <a:off x="500034" y="1202376"/>
            <a:ext cx="8072494" cy="5369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41987" y="36849"/>
            <a:ext cx="8229600" cy="1371600"/>
          </a:xfrm>
          <a:prstGeom prst="rect">
            <a:avLst/>
          </a:prstGeom>
        </p:spPr>
        <p:txBody>
          <a:bodyPr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Моніторинг участі учнів та ліцеїстів </a:t>
            </a:r>
            <a:b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Ліцею інформаційних технологій у Всеукраїнських учнівських олімпіадах </a:t>
            </a:r>
            <a:b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000" b="1" dirty="0" smtClean="0">
                <a:solidFill>
                  <a:srgbClr val="99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з базових дисциплін</a:t>
            </a:r>
            <a:endParaRPr lang="ru-RU" sz="4000" b="1" dirty="0">
              <a:solidFill>
                <a:srgbClr val="99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7950495"/>
              </p:ext>
            </p:extLst>
          </p:nvPr>
        </p:nvGraphicFramePr>
        <p:xfrm>
          <a:off x="319314" y="1527629"/>
          <a:ext cx="8569987" cy="5243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">
                                            <p:graphicEl>
                                              <a:chart seriesIdx="1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chart seriesIdx="1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chart seriesIdx="1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chart seriesIdx="1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>
                                            <p:graphicEl>
                                              <a:chart seriesIdx="2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>
                                            <p:graphicEl>
                                              <a:chart seriesIdx="2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>
                                            <p:graphicEl>
                                              <a:chart seriesIdx="2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>
                                            <p:graphicEl>
                                              <a:chart seriesIdx="2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graphicEl>
                                              <a:chart seriesIdx="2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">
                                            <p:graphicEl>
                                              <a:chart seriesIdx="2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Chart bld="seriesEl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Открытая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Открытая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95000" t="-106500" r="5000" b="2065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2178</TotalTime>
  <Words>230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Ліцей  інформаційних технологій</vt:lpstr>
      <vt:lpstr>Презентация PowerPoint</vt:lpstr>
      <vt:lpstr>Презентация PowerPoint</vt:lpstr>
      <vt:lpstr>В ЛІТ поглиблено вивчається:</vt:lpstr>
      <vt:lpstr>Кадрове забезпечення ЛІТ</vt:lpstr>
      <vt:lpstr>Кадрове забезпечення ЛІТ</vt:lpstr>
      <vt:lpstr>Конкурсний прийом дітей</vt:lpstr>
      <vt:lpstr>Модель системи роботи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Ліцей  інформаційних технологій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Ліцей  інформаційних технологій</dc:title>
  <dc:creator>Zver</dc:creator>
  <cp:lastModifiedBy>L35</cp:lastModifiedBy>
  <cp:revision>199</cp:revision>
  <dcterms:created xsi:type="dcterms:W3CDTF">2008-02-28T17:35:51Z</dcterms:created>
  <dcterms:modified xsi:type="dcterms:W3CDTF">2011-05-06T07:18:02Z</dcterms:modified>
</cp:coreProperties>
</file>