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0" r:id="rId4"/>
    <p:sldId id="269" r:id="rId5"/>
    <p:sldId id="258" r:id="rId6"/>
    <p:sldId id="259" r:id="rId7"/>
    <p:sldId id="260" r:id="rId8"/>
    <p:sldId id="267" r:id="rId9"/>
    <p:sldId id="271" r:id="rId10"/>
    <p:sldId id="268" r:id="rId11"/>
    <p:sldId id="263" r:id="rId12"/>
    <p:sldId id="272" r:id="rId13"/>
    <p:sldId id="265" r:id="rId14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0"/>
    <a:srgbClr val="43FF43"/>
    <a:srgbClr val="FFFFD5"/>
    <a:srgbClr val="09004C"/>
    <a:srgbClr val="79FF79"/>
    <a:srgbClr val="0033CC"/>
    <a:srgbClr val="33CCCC"/>
    <a:srgbClr val="3366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Помірний стиль 4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21" autoAdjust="0"/>
  </p:normalViewPr>
  <p:slideViewPr>
    <p:cSldViewPr>
      <p:cViewPr>
        <p:scale>
          <a:sx n="90" d="100"/>
          <a:sy n="90" d="100"/>
        </p:scale>
        <p:origin x="-5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992" y="-114"/>
      </p:cViewPr>
      <p:guideLst>
        <p:guide orient="horz" pos="3109"/>
        <p:guide pos="212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573AE2-D1F9-4C91-96B6-D6418EF9CCFB}" type="datetimeFigureOut">
              <a:rPr lang="ru-RU"/>
              <a:pPr>
                <a:defRPr/>
              </a:pPr>
              <a:t>26.03.2009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 smtClean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AF77B6C-1357-490F-B484-3EDE1A863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8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BF086A-18B6-40AE-9930-8D268F21108A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E62C59-7D44-481D-8CF6-CF09AA5FD318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D479A-A8D2-41A6-93DE-A31BA96F3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76091-FE78-4AFF-B7E0-6A93E4098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0759A-8AD2-404F-BBB2-8A250FB69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і чотири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F1E5C-6CA5-4438-ABB6-FE98FFF667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EA3A-7E35-463F-A710-6DFF9640D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CA0E9-46B1-46F0-8ABB-FA0B5E35B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A2FE1-F78B-4FDA-B83E-A38AE5C56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A3DD4-FC62-4271-A420-EDCDEE37F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D3ADF-4B5E-42E7-A7F8-CFB802C59F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B8EE7-C44F-4EE6-B245-891547942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EC8A6-1522-4D57-8B8B-2F1645B28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94A0F-57CA-47CE-8C9B-5BBC69985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D3375-02E4-4780-A793-F54A0F789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5E00"/>
            </a:gs>
            <a:gs pos="100000">
              <a:srgbClr val="00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140F136-7408-4B75-8A64-60FEB6EAB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Click="0" advTm="5000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usic\&#1053;&#1072;&#1088;&#1086;&#1073;&#1082;&#1080;\&#1030;&#1085;&#1089;&#1090;&#1088;&#1091;&#1084;&#1077;&#1085;&#1090;&#1072;&#1083;&#1082;&#1072;\Badinerie%20(Bach).mp3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rgbClr val="FFC0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Диво-таця</a:t>
            </a:r>
          </a:p>
        </p:txBody>
      </p:sp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1447800" y="2362200"/>
            <a:ext cx="6296025" cy="2905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Учень 9 Б класу</a:t>
            </a:r>
          </a:p>
          <a:p>
            <a:pPr algn="ctr"/>
            <a:r>
              <a:rPr lang="ru-RU" sz="40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Зміївської загальноосвітньої школи І-ІІІ ступенів </a:t>
            </a:r>
          </a:p>
          <a:p>
            <a:pPr algn="ctr"/>
            <a:r>
              <a:rPr lang="ru-RU" sz="40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Бериславської районної держадміністрації</a:t>
            </a:r>
          </a:p>
          <a:p>
            <a:pPr algn="ctr"/>
            <a:r>
              <a:rPr lang="ru-RU" sz="40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Херсонської області</a:t>
            </a:r>
          </a:p>
          <a:p>
            <a:pPr algn="ctr"/>
            <a:r>
              <a:rPr lang="ru-RU" sz="40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Махник Микола</a:t>
            </a:r>
          </a:p>
        </p:txBody>
      </p:sp>
      <p:pic>
        <p:nvPicPr>
          <p:cNvPr id="7" name="Badinerie (Bach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8392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1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103" grpId="0" animBg="1"/>
      <p:bldP spid="410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33000">
              <a:srgbClr val="33CCCC"/>
            </a:gs>
            <a:gs pos="100000">
              <a:srgbClr val="33CC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smtClean="0">
                <a:solidFill>
                  <a:srgbClr val="FF0000"/>
                </a:solidFill>
              </a:rPr>
              <a:t> </a:t>
            </a:r>
            <a:r>
              <a:rPr lang="ru-RU" sz="3600" b="1" smtClean="0">
                <a:solidFill>
                  <a:srgbClr val="FF0000"/>
                </a:solidFill>
              </a:rPr>
              <a:t>доступний і дешевий матеріал;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3600" b="1" smtClean="0">
                <a:solidFill>
                  <a:srgbClr val="FF0000"/>
                </a:solidFill>
              </a:rPr>
              <a:t> легко обробляється;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3600" b="1" smtClean="0">
                <a:solidFill>
                  <a:srgbClr val="FF0000"/>
                </a:solidFill>
              </a:rPr>
              <a:t>хороша теплоізоляція;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3600" b="1" smtClean="0">
                <a:solidFill>
                  <a:srgbClr val="FF0000"/>
                </a:solidFill>
              </a:rPr>
              <a:t>привабливий зовнішній вигляд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uk-UA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ru-RU" sz="2400" smtClean="0"/>
          </a:p>
        </p:txBody>
      </p:sp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Переваги мого виробу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2672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uk-UA" sz="2400" b="1" smtClean="0">
                <a:solidFill>
                  <a:srgbClr val="0033CC"/>
                </a:solidFill>
              </a:rPr>
              <a:t>Таця відповідає вимогам сучасного інтер'єру</a:t>
            </a:r>
          </a:p>
          <a:p>
            <a:pPr algn="just" eaLnBrk="1" hangingPunct="1">
              <a:buFontTx/>
              <a:buNone/>
            </a:pPr>
            <a:endParaRPr lang="ru-RU" sz="2400" b="1" smtClean="0">
              <a:solidFill>
                <a:srgbClr val="0033CC"/>
              </a:solidFill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uk-UA" sz="2400" b="1" smtClean="0">
                <a:solidFill>
                  <a:srgbClr val="FF0000"/>
                </a:solidFill>
              </a:rPr>
              <a:t>Матеріал відповідає всім вимогам даного виробу</a:t>
            </a:r>
          </a:p>
          <a:p>
            <a:pPr algn="just" eaLnBrk="1" hangingPunct="1">
              <a:buFontTx/>
              <a:buNone/>
            </a:pPr>
            <a:endParaRPr lang="uk-UA" sz="2400" b="1" smtClean="0">
              <a:solidFill>
                <a:srgbClr val="FF0000"/>
              </a:solidFill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uk-UA" sz="2400" b="1" smtClean="0">
                <a:solidFill>
                  <a:srgbClr val="0033CC"/>
                </a:solidFill>
              </a:rPr>
              <a:t>Виготовлення за шаблоном дає змогу економити матеріал і час для даної моделі</a:t>
            </a:r>
          </a:p>
          <a:p>
            <a:pPr algn="just" eaLnBrk="1" hangingPunct="1">
              <a:buFontTx/>
              <a:buNone/>
            </a:pPr>
            <a:endParaRPr lang="uk-UA" sz="2400" b="1" smtClean="0">
              <a:solidFill>
                <a:srgbClr val="0033CC"/>
              </a:solidFill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uk-UA" sz="2400" b="1" smtClean="0">
                <a:solidFill>
                  <a:srgbClr val="FF0000"/>
                </a:solidFill>
              </a:rPr>
              <a:t>Технологія обробки доступна для якісного виготовлення, привабливого зовнішнього вигляду</a:t>
            </a: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401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Я дійшов такого висновку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20"/>
                            </p:stCondLst>
                            <p:childTnLst>
                              <p:par>
                                <p:cTn id="14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0"/>
                            </p:stCondLst>
                            <p:childTnLst>
                              <p:par>
                                <p:cTn id="17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180"/>
                            </p:stCondLst>
                            <p:childTnLst>
                              <p:par>
                                <p:cTn id="20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D5"/>
            </a:gs>
            <a:gs pos="100000">
              <a:srgbClr val="43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РЕКЛАМНА ПАУЗА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Місце для вмісту 6" descr="3.tif"/>
          <p:cNvPicPr>
            <a:picLocks noGrp="1" noChangeAspect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990600" y="1676400"/>
            <a:ext cx="3101975" cy="4525963"/>
          </a:xfr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267200" y="1752600"/>
            <a:ext cx="46482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Лежала рибка на столі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Й холола в срібнім кришталі,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Аж ось, із рук дитячих вправних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З’явився виріб в нас прегарний –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Милує око таця-диво 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Як сонце, сяє, чарівливо. 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Худий від морозця Івасик 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раптово став, ну як карасик,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Його під соусом зі спеціями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r>
              <a:rPr lang="uk-UA" sz="2800" b="1">
                <a:solidFill>
                  <a:srgbClr val="0000C0"/>
                </a:solidFill>
                <a:latin typeface="Monotype Corsiva" pitchFamily="66" charset="0"/>
              </a:rPr>
              <a:t>Відвідав, навіть, король Швеції.</a:t>
            </a:r>
            <a:endParaRPr lang="ru-RU" sz="2800" b="1">
              <a:solidFill>
                <a:srgbClr val="0000C0"/>
              </a:solidFill>
              <a:latin typeface="Monotype Corsiva" pitchFamily="66" charset="0"/>
            </a:endParaRPr>
          </a:p>
          <a:p>
            <a:endParaRPr lang="ru-RU" sz="2800" b="1"/>
          </a:p>
        </p:txBody>
      </p:sp>
      <p:pic>
        <p:nvPicPr>
          <p:cNvPr id="14" name="Рисунок 13" descr="Фото-002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1219200"/>
            <a:ext cx="32004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2.TIF"/>
          <p:cNvPicPr>
            <a:picLocks noChangeAspect="1"/>
          </p:cNvPicPr>
          <p:nvPr/>
        </p:nvPicPr>
        <p:blipFill>
          <a:blip r:embed="rId6"/>
          <a:srcRect r="-18944"/>
          <a:stretch>
            <a:fillRect/>
          </a:stretch>
        </p:blipFill>
        <p:spPr bwMode="auto">
          <a:xfrm>
            <a:off x="4114800" y="1219200"/>
            <a:ext cx="472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  <p:sndAc>
      <p:stSnd>
        <p:snd r:embed="rId3" name="drumroll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534400" cy="2438400"/>
          </a:xfrm>
        </p:spPr>
        <p:txBody>
          <a:bodyPr/>
          <a:lstStyle/>
          <a:p>
            <a:pPr eaLnBrk="1" hangingPunct="1">
              <a:defRPr/>
            </a:pPr>
            <a:r>
              <a:rPr lang="ru-RU" sz="105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СМАЧНОГО!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5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rgbClr val="00B0F0"/>
            </a:gs>
            <a:gs pos="100000">
              <a:srgbClr val="3366C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FF33CC"/>
                </a:solidFill>
              </a:rPr>
              <a:t> </a:t>
            </a:r>
            <a:r>
              <a:rPr lang="uk-UA" sz="2800" b="1" smtClean="0">
                <a:solidFill>
                  <a:srgbClr val="FF0000"/>
                </a:solidFill>
              </a:rPr>
              <a:t>Таця використовувалась людством з давніх давен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b="1" smtClean="0">
                <a:solidFill>
                  <a:srgbClr val="FF0000"/>
                </a:solidFill>
              </a:rPr>
              <a:t>Для виготовлення таці використовують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b="1" smtClean="0">
                <a:solidFill>
                  <a:srgbClr val="FF0000"/>
                </a:solidFill>
              </a:rPr>
              <a:t>       − </a:t>
            </a:r>
            <a:r>
              <a:rPr lang="uk-UA" sz="2400" i="1" smtClean="0">
                <a:solidFill>
                  <a:srgbClr val="FF0000"/>
                </a:solidFill>
              </a:rPr>
              <a:t>дерево, метал, пластмаси;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b="1" smtClean="0">
                <a:solidFill>
                  <a:srgbClr val="FF0000"/>
                </a:solidFill>
              </a:rPr>
              <a:t>оздоблюють таці:</a:t>
            </a:r>
          </a:p>
          <a:p>
            <a:pPr algn="just" eaLnBrk="1" hangingPunct="1">
              <a:lnSpc>
                <a:spcPct val="80000"/>
              </a:lnSpc>
            </a:pPr>
            <a:r>
              <a:rPr lang="uk-UA" sz="2400" b="1" smtClean="0">
                <a:solidFill>
                  <a:srgbClr val="FF0000"/>
                </a:solidFill>
              </a:rPr>
              <a:t>   − </a:t>
            </a:r>
            <a:r>
              <a:rPr lang="uk-UA" sz="2400" b="1" i="1" smtClean="0">
                <a:solidFill>
                  <a:srgbClr val="FF0000"/>
                </a:solidFill>
              </a:rPr>
              <a:t>фарбуванням, розписом, перламутром, рогом,  бляхою, дорогоцінними металами і камінням</a:t>
            </a:r>
            <a:r>
              <a:rPr lang="uk-UA" sz="2400" b="1" smtClean="0">
                <a:solidFill>
                  <a:srgbClr val="FF0000"/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uk-UA" sz="2800" b="1" smtClean="0">
                <a:solidFill>
                  <a:srgbClr val="FF0000"/>
                </a:solidFill>
              </a:rPr>
              <a:t>До наших часів збереглася таця виготовлена в 1880-90 роках братами Вишняковими в підмосковному селі Жостово</a:t>
            </a:r>
            <a:endParaRPr lang="ru-RU" sz="2800" b="1" smtClean="0">
              <a:solidFill>
                <a:srgbClr val="FF0000"/>
              </a:solidFill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63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Цікаво знати: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5E00"/>
            </a:gs>
            <a:gs pos="100000">
              <a:srgbClr val="00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 descr="1.TIF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362200" y="304800"/>
            <a:ext cx="4114800" cy="6119813"/>
          </a:xfrm>
        </p:spPr>
      </p:pic>
      <p:pic>
        <p:nvPicPr>
          <p:cNvPr id="8" name="Рисунок 7" descr="2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5250"/>
            <a:ext cx="824865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2" descr="Фото-001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95400" y="381000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eaLnBrk="1" hangingPunct="1">
              <a:defRPr/>
            </a:pPr>
            <a:r>
              <a:rPr lang="uk-UA" sz="8000" b="1" dirty="0" smtClean="0"/>
              <a:t>Де і з чого взяв</a:t>
            </a:r>
            <a:endParaRPr lang="ru-RU" sz="8000" b="1" dirty="0" smtClean="0"/>
          </a:p>
        </p:txBody>
      </p:sp>
      <p:pic>
        <p:nvPicPr>
          <p:cNvPr id="5124" name="Місце для вмісту 6" descr="1.tif"/>
          <p:cNvPicPr>
            <a:picLocks noGrp="1" noChangeAspect="1"/>
          </p:cNvPicPr>
          <p:nvPr>
            <p:ph sz="quarter"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638800" y="4953000"/>
            <a:ext cx="2884488" cy="1338263"/>
          </a:xfrm>
        </p:spPr>
      </p:pic>
      <p:pic>
        <p:nvPicPr>
          <p:cNvPr id="5125" name="Місце для вмісту 7" descr="2.TIF"/>
          <p:cNvPicPr>
            <a:picLocks noGrp="1" noChangeAspect="1"/>
          </p:cNvPicPr>
          <p:nvPr>
            <p:ph sz="quarter" idx="2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6324600" y="1676400"/>
            <a:ext cx="1717675" cy="2185988"/>
          </a:xfrm>
        </p:spPr>
      </p:pic>
      <p:pic>
        <p:nvPicPr>
          <p:cNvPr id="5126" name="Місце для вмісту 8" descr="3.TIF"/>
          <p:cNvPicPr>
            <a:picLocks noGrp="1" noChangeAspect="1"/>
          </p:cNvPicPr>
          <p:nvPr>
            <p:ph sz="quarter" idx="3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533400" y="4953000"/>
            <a:ext cx="2849563" cy="1243013"/>
          </a:xfrm>
        </p:spPr>
      </p:pic>
      <p:pic>
        <p:nvPicPr>
          <p:cNvPr id="5127" name="Місце для вмісту 9" descr="3.TIF"/>
          <p:cNvPicPr>
            <a:picLocks noGrp="1" noChangeAspect="1"/>
          </p:cNvPicPr>
          <p:nvPr>
            <p:ph sz="quarter" idx="4"/>
          </p:nvPr>
        </p:nvPicPr>
        <p:blipFill>
          <a:blip r:embed="rId7" cstate="email"/>
          <a:srcRect/>
          <a:stretch>
            <a:fillRect/>
          </a:stretch>
        </p:blipFill>
        <p:spPr>
          <a:xfrm>
            <a:off x="304800" y="1752600"/>
            <a:ext cx="3154363" cy="1243013"/>
          </a:xfrm>
        </p:spPr>
      </p:pic>
      <p:pic>
        <p:nvPicPr>
          <p:cNvPr id="5128" name="Рисунок 11" descr="Фото-00111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38400" y="2895600"/>
            <a:ext cx="4295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 зі стрілкою 14"/>
          <p:cNvCxnSpPr/>
          <p:nvPr/>
        </p:nvCxnSpPr>
        <p:spPr>
          <a:xfrm rot="16200000" flipH="1">
            <a:off x="876300" y="3467100"/>
            <a:ext cx="1295400" cy="304800"/>
          </a:xfrm>
          <a:prstGeom prst="straightConnector1">
            <a:avLst/>
          </a:prstGeom>
          <a:ln w="28575">
            <a:headEnd type="oval"/>
            <a:tailEnd type="arrow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 зі стрілкою 25"/>
          <p:cNvCxnSpPr/>
          <p:nvPr/>
        </p:nvCxnSpPr>
        <p:spPr>
          <a:xfrm rot="5400000">
            <a:off x="5867400" y="2362200"/>
            <a:ext cx="1219200" cy="914400"/>
          </a:xfrm>
          <a:prstGeom prst="straightConnector1">
            <a:avLst/>
          </a:prstGeom>
          <a:ln w="28575">
            <a:headEnd type="oval"/>
            <a:tailEnd type="arrow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 зі стрілкою 27"/>
          <p:cNvCxnSpPr/>
          <p:nvPr/>
        </p:nvCxnSpPr>
        <p:spPr>
          <a:xfrm rot="10800000">
            <a:off x="5181600" y="4267200"/>
            <a:ext cx="1600200" cy="1295400"/>
          </a:xfrm>
          <a:prstGeom prst="straightConnector1">
            <a:avLst/>
          </a:prstGeom>
          <a:ln w="28575">
            <a:headEnd type="oval"/>
            <a:tailEnd type="arrow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 зі стрілкою 28"/>
          <p:cNvCxnSpPr/>
          <p:nvPr/>
        </p:nvCxnSpPr>
        <p:spPr>
          <a:xfrm rot="5400000" flipH="1" flipV="1">
            <a:off x="2133600" y="3657600"/>
            <a:ext cx="1828800" cy="1676400"/>
          </a:xfrm>
          <a:prstGeom prst="straightConnector1">
            <a:avLst/>
          </a:prstGeom>
          <a:ln w="28575">
            <a:headEnd type="oval"/>
            <a:tailEnd type="arrow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8400" y="6096000"/>
            <a:ext cx="304800" cy="369888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2895600"/>
            <a:ext cx="304800" cy="369888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3733800"/>
            <a:ext cx="304800" cy="369888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6248400"/>
            <a:ext cx="304800" cy="369888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Так я конструював</a:t>
            </a:r>
          </a:p>
        </p:txBody>
      </p:sp>
      <p:pic>
        <p:nvPicPr>
          <p:cNvPr id="6147" name="Рисунок 6" descr="4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9063" y="1524000"/>
            <a:ext cx="3656012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305800" cy="620236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kern="10" dirty="0" err="1"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Всі</a:t>
            </a:r>
            <a:r>
              <a:rPr lang="ru-RU" sz="3600" kern="10" dirty="0"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 </a:t>
            </a:r>
            <a:r>
              <a:rPr lang="ru-RU" sz="3600" kern="10" dirty="0" err="1"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матеріали</a:t>
            </a:r>
            <a:r>
              <a:rPr lang="ru-RU" sz="3600" kern="10" dirty="0"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 </a:t>
            </a:r>
            <a:r>
              <a:rPr lang="ru-RU" sz="3600" kern="10" dirty="0" err="1"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добрі</a:t>
            </a:r>
            <a:r>
              <a:rPr lang="ru-RU" sz="3600" kern="10" dirty="0"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,</a:t>
            </a:r>
          </a:p>
          <a:p>
            <a:pPr algn="ctr">
              <a:defRPr/>
            </a:pPr>
            <a:r>
              <a:rPr lang="uk-UA" sz="3600" kern="10" dirty="0"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але </a:t>
            </a:r>
          </a:p>
          <a:p>
            <a:pPr algn="ctr">
              <a:defRPr/>
            </a:pPr>
            <a:r>
              <a:rPr lang="uk-UA" sz="3600" b="1" kern="10" dirty="0"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ДЕРЕВИНА</a:t>
            </a:r>
          </a:p>
          <a:p>
            <a:pPr algn="ctr">
              <a:defRPr/>
            </a:pPr>
            <a:r>
              <a:rPr lang="uk-UA" sz="3600" kern="10" dirty="0"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КРАЩА</a:t>
            </a:r>
            <a:endParaRPr lang="ru-RU" sz="3600" kern="10" dirty="0"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304800" y="1447800"/>
            <a:ext cx="8458200" cy="3306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А так виготовляв:</a:t>
            </a:r>
          </a:p>
        </p:txBody>
      </p:sp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196" name="Rectangle 12"/>
          <p:cNvSpPr>
            <a:spLocks noChangeArrowheads="1"/>
          </p:cNvSpPr>
          <p:nvPr/>
        </p:nvSpPr>
        <p:spPr bwMode="auto">
          <a:xfrm>
            <a:off x="-1219200" y="3886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Місце для вмісту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219" name="Місце для вмісту 1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220" name="Місце для вмісту 2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221" name="Місце для вмісту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" name="Місце для вмісту 12" descr="Фото-0006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715129">
            <a:off x="762000" y="3048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Місце для вмісту 13" descr="Фото-0001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553877">
            <a:off x="911225" y="99695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Місце для вмісту 14" descr="Фото-0007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947832">
            <a:off x="3397250" y="771525"/>
            <a:ext cx="5173663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Місце для вмісту 15" descr="Фото-0007..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-768566">
            <a:off x="925513" y="2435225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Фото-0022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-631511">
            <a:off x="2636838" y="1792288"/>
            <a:ext cx="5842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Фото-002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46883">
            <a:off x="455613" y="455613"/>
            <a:ext cx="6105525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Фото-0027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8942">
            <a:off x="1387475" y="1201738"/>
            <a:ext cx="6019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Фото-0011а.jp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52400" y="533400"/>
            <a:ext cx="88709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uk-UA" sz="6000" b="1" smtClean="0"/>
              <a:t>Економічно вигідно</a:t>
            </a:r>
            <a:endParaRPr lang="ru-RU" sz="6000" b="1" smtClean="0"/>
          </a:p>
        </p:txBody>
      </p:sp>
      <p:graphicFrame>
        <p:nvGraphicFramePr>
          <p:cNvPr id="7" name="Місце для вмісту 6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8305800" cy="4418013"/>
        </p:xfrm>
        <a:graphic>
          <a:graphicData uri="http://schemas.openxmlformats.org/drawingml/2006/table">
            <a:tbl>
              <a:tblPr/>
              <a:tblGrid>
                <a:gridCol w="2076450"/>
                <a:gridCol w="2076450"/>
                <a:gridCol w="2076450"/>
                <a:gridCol w="2076450"/>
              </a:tblGrid>
              <a:tr h="1331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Назва матеріалу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A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Ціна одиниці вимірювання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A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Витрати матеріалу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A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Вартість витрат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AF3"/>
                    </a:solidFill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Деревина горіха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2000 грн./м</a:t>
                      </a:r>
                      <a:r>
                        <a:rPr kumimoji="0" lang="uk-UA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0,01 м</a:t>
                      </a:r>
                      <a:r>
                        <a:rPr kumimoji="0" lang="uk-UA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 грн.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3E7"/>
                    </a:solidFill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Шліф. папір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A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 грн./м</a:t>
                      </a:r>
                      <a:r>
                        <a:rPr kumimoji="0" lang="uk-UA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A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0,25 м</a:t>
                      </a:r>
                      <a:r>
                        <a:rPr kumimoji="0" lang="uk-UA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A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 грн.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AF3"/>
                    </a:solidFill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Лак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32 грн./кг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0,1 кг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3,2 грн.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3E7"/>
                    </a:solidFill>
                  </a:tcPr>
                </a:tc>
              </a:tr>
              <a:tr h="77152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Затрати на матеріали                                                         26,2 грн.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A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Вишукан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</TotalTime>
  <Words>265</Words>
  <Application>Microsoft PowerPoint</Application>
  <PresentationFormat>Экран (4:3)</PresentationFormat>
  <Paragraphs>69</Paragraphs>
  <Slides>13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Оформление по умолчанию</vt:lpstr>
      <vt:lpstr>Слайд 1</vt:lpstr>
      <vt:lpstr>Слайд 2</vt:lpstr>
      <vt:lpstr>Слайд 3</vt:lpstr>
      <vt:lpstr>Де і з чого взяв</vt:lpstr>
      <vt:lpstr>Слайд 5</vt:lpstr>
      <vt:lpstr>Слайд 6</vt:lpstr>
      <vt:lpstr>Слайд 7</vt:lpstr>
      <vt:lpstr>Слайд 8</vt:lpstr>
      <vt:lpstr>Економічно вигідно</vt:lpstr>
      <vt:lpstr>Слайд 10</vt:lpstr>
      <vt:lpstr>Слайд 11</vt:lpstr>
      <vt:lpstr>РЕКЛАМНА ПАУЗА</vt:lpstr>
      <vt:lpstr>СМАЧНОГО!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serv3</cp:lastModifiedBy>
  <cp:revision>56</cp:revision>
  <cp:lastPrinted>1601-01-01T00:00:00Z</cp:lastPrinted>
  <dcterms:created xsi:type="dcterms:W3CDTF">1601-01-01T00:00:00Z</dcterms:created>
  <dcterms:modified xsi:type="dcterms:W3CDTF">2009-03-26T13:21:02Z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