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5" r:id="rId2"/>
    <p:sldId id="348" r:id="rId3"/>
    <p:sldId id="349" r:id="rId4"/>
    <p:sldId id="350" r:id="rId5"/>
    <p:sldId id="362" r:id="rId6"/>
    <p:sldId id="351" r:id="rId7"/>
    <p:sldId id="352" r:id="rId8"/>
    <p:sldId id="356" r:id="rId9"/>
    <p:sldId id="363" r:id="rId10"/>
    <p:sldId id="353" r:id="rId11"/>
    <p:sldId id="364" r:id="rId12"/>
    <p:sldId id="365" r:id="rId13"/>
    <p:sldId id="354" r:id="rId14"/>
    <p:sldId id="366" r:id="rId15"/>
    <p:sldId id="355" r:id="rId16"/>
    <p:sldId id="357" r:id="rId17"/>
    <p:sldId id="359" r:id="rId18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E9EE2E"/>
    <a:srgbClr val="FFFF66"/>
    <a:srgbClr val="FFFFCC"/>
    <a:srgbClr val="DAA600"/>
    <a:srgbClr val="EAB200"/>
    <a:srgbClr val="FFCC66"/>
    <a:srgbClr val="FFCC00"/>
    <a:srgbClr val="FF9900"/>
    <a:srgbClr val="A1C36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82" autoAdjust="0"/>
    <p:restoredTop sz="94660"/>
  </p:normalViewPr>
  <p:slideViewPr>
    <p:cSldViewPr>
      <p:cViewPr>
        <p:scale>
          <a:sx n="55" d="100"/>
          <a:sy n="55" d="100"/>
        </p:scale>
        <p:origin x="-930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CF22ADAF-E65C-46B5-928A-57D14C69CE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4741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9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A756B40E-C733-4EA8-9658-C721E252F6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2030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6B40E-C733-4EA8-9658-C721E252F63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 sz="1400">
                <a:latin typeface="Arial" charset="0"/>
              </a:defRPr>
            </a:lvl1pPr>
          </a:lstStyle>
          <a:p>
            <a:fld id="{EB24997B-CAA3-445F-AAD0-0B7007B7DA5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500"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505200" y="59436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33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D43636"/>
                </a:solidFill>
                <a:latin typeface="Arial Black" pitchFamily="34" charset="0"/>
              </a:rPr>
              <a:t>L/O/G/O</a:t>
            </a:r>
          </a:p>
        </p:txBody>
      </p:sp>
      <p:grpSp>
        <p:nvGrpSpPr>
          <p:cNvPr id="3236" name="Group 16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233" name="Picture 161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>
              <a:lum bright="6000" contrast="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500"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32" name="Picture 160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>
              <a:lum bright="6000" contrast="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500"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31" name="Picture 159" descr="artplus_nature_naturalcity38_e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11525"/>
            <a:stretch>
              <a:fillRect/>
            </a:stretch>
          </p:blipFill>
          <p:spPr bwMode="auto">
            <a:xfrm>
              <a:off x="0" y="2592"/>
              <a:ext cx="5760" cy="17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34" name="Group 162"/>
            <p:cNvGrpSpPr>
              <a:grpSpLocks/>
            </p:cNvGrpSpPr>
            <p:nvPr userDrawn="1"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3225" name="Picture 153" descr="7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2" name="Picture 140" descr="04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35" name="Picture 163" descr="water_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BDB46B-C2DD-4CC8-B79F-063ADC7541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88819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7617F8-65E9-40B7-BA08-245AE3EC000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013981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1D0F4BE8-1555-49AB-856E-2A16F364B48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088550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4C6ADF9C-DA87-49D6-8ADE-B2D3CA7810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333056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99D5B9-A567-408E-AC59-AEDD17ABFE2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65904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B47D11C-3BCC-4059-94FF-814BD0D34F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57051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510A8E-7DCB-47EB-B8E5-D4BBC3CB23E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72651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7926BD-6312-458E-AE27-B809F154B73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552977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67D880-5F3F-494C-ADFA-719964CFF9D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297029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894243-953A-48CB-94C6-2456B08D6DF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551808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D349E3-20AD-4A70-8CBD-F9EB31F0AF3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00795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99D778-D5C2-4BFC-BF28-063CC5F7C2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34814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0" name="Group 16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189" name="Group 165"/>
            <p:cNvGrpSpPr>
              <a:grpSpLocks/>
            </p:cNvGrpSpPr>
            <p:nvPr/>
          </p:nvGrpSpPr>
          <p:grpSpPr bwMode="auto">
            <a:xfrm>
              <a:off x="0" y="0"/>
              <a:ext cx="5760" cy="1224"/>
              <a:chOff x="0" y="0"/>
              <a:chExt cx="5760" cy="1224"/>
            </a:xfrm>
          </p:grpSpPr>
          <p:pic>
            <p:nvPicPr>
              <p:cNvPr id="1173" name="Picture 149" descr="4_1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0" y="0"/>
                <a:ext cx="5760" cy="12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7" name="Picture 153" descr="6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5094" y="0"/>
                <a:ext cx="666" cy="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2" name="Picture 158" descr="12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930090">
                <a:off x="48" y="96"/>
                <a:ext cx="543" cy="5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88" name="Rectangle 164"/>
            <p:cNvSpPr>
              <a:spLocks noChangeArrowheads="1"/>
            </p:cNvSpPr>
            <p:nvPr/>
          </p:nvSpPr>
          <p:spPr bwMode="gray">
            <a:xfrm>
              <a:off x="0" y="4128"/>
              <a:ext cx="5760" cy="1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187" name="Picture 163" descr="artplus_nature_naturalcity38_g"/>
            <p:cNvPicPr>
              <a:picLocks noChangeAspect="1" noChangeArrowheads="1"/>
            </p:cNvPicPr>
            <p:nvPr/>
          </p:nvPicPr>
          <p:blipFill>
            <a:blip r:embed="rId18">
              <a:lum bright="12000" contrast="12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31580"/>
            <a:stretch>
              <a:fillRect/>
            </a:stretch>
          </p:blipFill>
          <p:spPr bwMode="gray">
            <a:xfrm>
              <a:off x="4752" y="3353"/>
              <a:ext cx="1008" cy="9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537325"/>
            <a:ext cx="533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7C32B4E5-6617-4BD6-91E1-AE58F996E9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87;&#1086;&#1088;&#1090;&#1092;&#1086;&#1083;&#1110;&#1086;%20&#1082;&#1072;&#1090;&#1110;%20&#1084;&#1072;&#1089;&#1086;&#1074;&#1077;&#1094;&#1100;\&#1087;&#1088;&#1077;&#1079;&#1077;&#1085;&#1090;&#1072;&#1094;&#1110;&#1103;\007.&#1054;.&#1041;&#1110;&#1083;&#1086;&#1079;&#1110;&#1088;%20-%20&#1041;&#1072;&#1090;&#1100;&#1082;&#1110;&#1074;&#1089;&#1100;&#1082;&#1072;%20&#1087;&#1110;&#1089;&#1085;&#1103;.mp3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87;&#1086;&#1088;&#1090;&#1092;&#1086;&#1083;&#1110;&#1086;%20&#1082;&#1072;&#1090;&#1110;%20&#1084;&#1072;&#1089;&#1086;&#1074;&#1077;&#1094;&#1100;\&#1087;&#1088;&#1077;&#1079;&#1077;&#1085;&#1090;&#1072;&#1094;&#1110;&#1103;\buzhinskaya_kak_u_nas__na_ukraine.mp3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11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hyperlink" Target="http://farm2.static.flickr.com/1405/5183844345_782224e011_b.jpg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&#1087;&#1086;&#1088;&#1090;&#1092;&#1086;&#1083;&#1110;&#1086;%20&#1082;&#1072;&#1090;&#1110;%20&#1084;&#1072;&#1089;&#1086;&#1074;&#1077;&#1094;&#1100;\&#1087;&#1088;&#1077;&#1079;&#1077;&#1085;&#1090;&#1072;&#1094;&#1110;&#1103;\01%20&#1044;&#1086;&#1088;&#1086;&#1078;&#1082;&#1072;%201.mp3" TargetMode="External"/><Relationship Id="rId1" Type="http://schemas.openxmlformats.org/officeDocument/2006/relationships/tags" Target="../tags/tag8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4067944" y="6010988"/>
            <a:ext cx="1296144" cy="3703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6166"/>
            <a:ext cx="8849927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5400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Недостатньо</a:t>
            </a:r>
            <a:r>
              <a:rPr lang="ru-RU" sz="5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dirty="0" err="1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лише</a:t>
            </a:r>
            <a:r>
              <a:rPr lang="ru-RU" sz="5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dirty="0" err="1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отримати</a:t>
            </a:r>
            <a:r>
              <a:rPr lang="ru-RU" sz="5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знання</a:t>
            </a:r>
            <a:r>
              <a:rPr lang="ru-RU" sz="5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5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- </a:t>
            </a:r>
            <a:r>
              <a:rPr lang="ru-RU" sz="5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треба </a:t>
            </a:r>
            <a:r>
              <a:rPr lang="ru-RU" sz="5400" b="1" dirty="0" err="1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знайти</a:t>
            </a:r>
            <a:r>
              <a:rPr lang="ru-RU" sz="5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dirty="0" err="1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їм</a:t>
            </a:r>
            <a:r>
              <a:rPr lang="ru-RU" sz="5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dirty="0" err="1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застосування</a:t>
            </a:r>
            <a:r>
              <a:rPr lang="ru-RU" sz="5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5400" b="1" dirty="0" err="1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Недостатньо</a:t>
            </a:r>
            <a:r>
              <a:rPr lang="ru-RU" sz="5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dirty="0" err="1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тільки</a:t>
            </a:r>
            <a:r>
              <a:rPr lang="ru-RU" sz="54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бажати</a:t>
            </a:r>
            <a:r>
              <a:rPr lang="ru-RU" sz="5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- треба </a:t>
            </a:r>
            <a:r>
              <a:rPr lang="ru-RU" sz="5400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творити</a:t>
            </a:r>
            <a:r>
              <a:rPr lang="ru-RU" sz="54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.</a:t>
            </a:r>
            <a:r>
              <a:rPr lang="ru-RU" sz="48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br>
              <a:rPr lang="ru-RU" sz="48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endParaRPr lang="uk-UA" sz="4800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endParaRPr lang="uk-UA" sz="4800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48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                               </a:t>
            </a:r>
            <a:r>
              <a:rPr lang="ru-RU" sz="4800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Йоганн</a:t>
            </a:r>
            <a:r>
              <a:rPr lang="ru-RU" sz="48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Гете</a:t>
            </a:r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  <p:pic>
        <p:nvPicPr>
          <p:cNvPr id="5" name="007.О.Білозір - Батьківська пісня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92333" y="263663"/>
            <a:ext cx="8106706" cy="76944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uk-UA" sz="4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   </a:t>
            </a:r>
            <a:r>
              <a:rPr lang="uk-UA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4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Інструменти та устаткування</a:t>
            </a:r>
            <a:endParaRPr lang="ru-RU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2" descr="F:\фото\DSC024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80" r="18197"/>
          <a:stretch/>
        </p:blipFill>
        <p:spPr bwMode="auto">
          <a:xfrm>
            <a:off x="1691680" y="1033105"/>
            <a:ext cx="5547845" cy="5312226"/>
          </a:xfrm>
          <a:prstGeom prst="ellipse">
            <a:avLst/>
          </a:prstGeom>
          <a:ln w="19050"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855512525"/>
      </p:ext>
    </p:extLst>
  </p:cSld>
  <p:clrMapOvr>
    <a:masterClrMapping/>
  </p:clrMapOvr>
  <p:transition advTm="12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"/>
          <p:cNvGrpSpPr>
            <a:grpSpLocks/>
          </p:cNvGrpSpPr>
          <p:nvPr/>
        </p:nvGrpSpPr>
        <p:grpSpPr bwMode="auto">
          <a:xfrm>
            <a:off x="1152651" y="-493691"/>
            <a:ext cx="6819900" cy="4975225"/>
            <a:chOff x="735" y="117"/>
            <a:chExt cx="4315" cy="3352"/>
          </a:xfrm>
        </p:grpSpPr>
        <p:sp>
          <p:nvSpPr>
            <p:cNvPr id="38" name="AutoShape 3"/>
            <p:cNvSpPr>
              <a:spLocks noChangeArrowheads="1"/>
            </p:cNvSpPr>
            <p:nvPr/>
          </p:nvSpPr>
          <p:spPr bwMode="gray">
            <a:xfrm flipV="1">
              <a:off x="735" y="117"/>
              <a:ext cx="4315" cy="3352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39" name="AutoShape 4"/>
            <p:cNvSpPr>
              <a:spLocks noChangeArrowheads="1"/>
            </p:cNvSpPr>
            <p:nvPr/>
          </p:nvSpPr>
          <p:spPr bwMode="gray">
            <a:xfrm flipV="1">
              <a:off x="1042" y="376"/>
              <a:ext cx="3665" cy="2847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0" name="AutoShape 5"/>
            <p:cNvSpPr>
              <a:spLocks noChangeArrowheads="1"/>
            </p:cNvSpPr>
            <p:nvPr/>
          </p:nvSpPr>
          <p:spPr bwMode="gray">
            <a:xfrm flipV="1">
              <a:off x="1315" y="540"/>
              <a:ext cx="3148" cy="2445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gray">
            <a:xfrm flipV="1">
              <a:off x="1660" y="889"/>
              <a:ext cx="2409" cy="1871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grpSp>
        <p:nvGrpSpPr>
          <p:cNvPr id="42" name="Group 35"/>
          <p:cNvGrpSpPr>
            <a:grpSpLocks/>
          </p:cNvGrpSpPr>
          <p:nvPr/>
        </p:nvGrpSpPr>
        <p:grpSpPr bwMode="auto">
          <a:xfrm>
            <a:off x="899592" y="1154254"/>
            <a:ext cx="1944000" cy="1944000"/>
            <a:chOff x="708" y="2203"/>
            <a:chExt cx="751" cy="741"/>
          </a:xfrm>
        </p:grpSpPr>
        <p:sp>
          <p:nvSpPr>
            <p:cNvPr id="43" name="Oval 36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44" name="Picture 37" descr="cir_lighteffect0"/>
            <p:cNvPicPr>
              <a:picLocks noChangeAspect="1" noChangeArrowheads="1"/>
            </p:cNvPicPr>
            <p:nvPr/>
          </p:nvPicPr>
          <p:blipFill>
            <a:blip r:embed="rId3">
              <a:lum bright="18000" contrast="-12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29"/>
          <p:cNvGrpSpPr>
            <a:grpSpLocks/>
          </p:cNvGrpSpPr>
          <p:nvPr/>
        </p:nvGrpSpPr>
        <p:grpSpPr bwMode="auto">
          <a:xfrm>
            <a:off x="6322696" y="1031569"/>
            <a:ext cx="1944000" cy="1944000"/>
            <a:chOff x="708" y="2203"/>
            <a:chExt cx="751" cy="741"/>
          </a:xfrm>
        </p:grpSpPr>
        <p:sp>
          <p:nvSpPr>
            <p:cNvPr id="46" name="Oval 30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47" name="Picture 31" descr="cir_lighteffect0"/>
            <p:cNvPicPr>
              <a:picLocks noChangeAspect="1" noChangeArrowheads="1"/>
            </p:cNvPicPr>
            <p:nvPr/>
          </p:nvPicPr>
          <p:blipFill>
            <a:blip r:embed="rId3">
              <a:lum bright="18000" contrast="-12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Picture 47" descr="1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837852" y="4572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0"/>
          <p:cNvGrpSpPr>
            <a:grpSpLocks/>
          </p:cNvGrpSpPr>
          <p:nvPr/>
        </p:nvGrpSpPr>
        <p:grpSpPr bwMode="auto">
          <a:xfrm>
            <a:off x="4794575" y="806217"/>
            <a:ext cx="1371600" cy="1447800"/>
            <a:chOff x="482" y="1851"/>
            <a:chExt cx="860" cy="796"/>
          </a:xfrm>
        </p:grpSpPr>
        <p:sp>
          <p:nvSpPr>
            <p:cNvPr id="50" name="Freeform 41"/>
            <p:cNvSpPr>
              <a:spLocks/>
            </p:cNvSpPr>
            <p:nvPr/>
          </p:nvSpPr>
          <p:spPr bwMode="gray">
            <a:xfrm>
              <a:off x="567" y="2464"/>
              <a:ext cx="335" cy="173"/>
            </a:xfrm>
            <a:custGeom>
              <a:avLst/>
              <a:gdLst>
                <a:gd name="T0" fmla="*/ 0 w 335"/>
                <a:gd name="T1" fmla="*/ 166 h 173"/>
                <a:gd name="T2" fmla="*/ 58 w 335"/>
                <a:gd name="T3" fmla="*/ 173 h 173"/>
                <a:gd name="T4" fmla="*/ 297 w 335"/>
                <a:gd name="T5" fmla="*/ 32 h 173"/>
                <a:gd name="T6" fmla="*/ 289 w 335"/>
                <a:gd name="T7" fmla="*/ 8 h 173"/>
                <a:gd name="T8" fmla="*/ 223 w 335"/>
                <a:gd name="T9" fmla="*/ 26 h 173"/>
                <a:gd name="T10" fmla="*/ 0 w 335"/>
                <a:gd name="T11" fmla="*/ 16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5" h="173">
                  <a:moveTo>
                    <a:pt x="0" y="166"/>
                  </a:moveTo>
                  <a:lnTo>
                    <a:pt x="58" y="173"/>
                  </a:lnTo>
                  <a:lnTo>
                    <a:pt x="297" y="32"/>
                  </a:lnTo>
                  <a:cubicBezTo>
                    <a:pt x="335" y="5"/>
                    <a:pt x="301" y="9"/>
                    <a:pt x="289" y="8"/>
                  </a:cubicBezTo>
                  <a:cubicBezTo>
                    <a:pt x="277" y="7"/>
                    <a:pt x="271" y="0"/>
                    <a:pt x="223" y="26"/>
                  </a:cubicBezTo>
                  <a:lnTo>
                    <a:pt x="0" y="166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gray">
            <a:xfrm>
              <a:off x="797" y="2401"/>
              <a:ext cx="367" cy="170"/>
            </a:xfrm>
            <a:custGeom>
              <a:avLst/>
              <a:gdLst>
                <a:gd name="T0" fmla="*/ 0 w 367"/>
                <a:gd name="T1" fmla="*/ 158 h 170"/>
                <a:gd name="T2" fmla="*/ 80 w 367"/>
                <a:gd name="T3" fmla="*/ 170 h 170"/>
                <a:gd name="T4" fmla="*/ 332 w 367"/>
                <a:gd name="T5" fmla="*/ 37 h 170"/>
                <a:gd name="T6" fmla="*/ 292 w 367"/>
                <a:gd name="T7" fmla="*/ 1 h 170"/>
                <a:gd name="T8" fmla="*/ 230 w 367"/>
                <a:gd name="T9" fmla="*/ 29 h 170"/>
                <a:gd name="T10" fmla="*/ 0 w 367"/>
                <a:gd name="T11" fmla="*/ 1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7" h="170">
                  <a:moveTo>
                    <a:pt x="0" y="158"/>
                  </a:moveTo>
                  <a:lnTo>
                    <a:pt x="80" y="170"/>
                  </a:lnTo>
                  <a:lnTo>
                    <a:pt x="332" y="37"/>
                  </a:lnTo>
                  <a:cubicBezTo>
                    <a:pt x="367" y="9"/>
                    <a:pt x="309" y="2"/>
                    <a:pt x="292" y="1"/>
                  </a:cubicBezTo>
                  <a:cubicBezTo>
                    <a:pt x="280" y="0"/>
                    <a:pt x="279" y="3"/>
                    <a:pt x="230" y="29"/>
                  </a:cubicBezTo>
                  <a:lnTo>
                    <a:pt x="0" y="158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52" name="Freeform 43"/>
            <p:cNvSpPr>
              <a:spLocks/>
            </p:cNvSpPr>
            <p:nvPr/>
          </p:nvSpPr>
          <p:spPr bwMode="gray">
            <a:xfrm>
              <a:off x="1035" y="2504"/>
              <a:ext cx="307" cy="143"/>
            </a:xfrm>
            <a:custGeom>
              <a:avLst/>
              <a:gdLst>
                <a:gd name="T0" fmla="*/ 0 w 307"/>
                <a:gd name="T1" fmla="*/ 134 h 143"/>
                <a:gd name="T2" fmla="*/ 66 w 307"/>
                <a:gd name="T3" fmla="*/ 143 h 143"/>
                <a:gd name="T4" fmla="*/ 282 w 307"/>
                <a:gd name="T5" fmla="*/ 35 h 143"/>
                <a:gd name="T6" fmla="*/ 219 w 307"/>
                <a:gd name="T7" fmla="*/ 17 h 143"/>
                <a:gd name="T8" fmla="*/ 0 w 307"/>
                <a:gd name="T9" fmla="*/ 13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43">
                  <a:moveTo>
                    <a:pt x="0" y="134"/>
                  </a:moveTo>
                  <a:lnTo>
                    <a:pt x="66" y="143"/>
                  </a:lnTo>
                  <a:lnTo>
                    <a:pt x="282" y="35"/>
                  </a:lnTo>
                  <a:cubicBezTo>
                    <a:pt x="307" y="14"/>
                    <a:pt x="266" y="0"/>
                    <a:pt x="219" y="17"/>
                  </a:cubicBezTo>
                  <a:lnTo>
                    <a:pt x="0" y="134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gray">
            <a:xfrm>
              <a:off x="482" y="2066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=""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gray">
            <a:xfrm>
              <a:off x="698" y="1851"/>
              <a:ext cx="282" cy="716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=""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  <p:sp>
          <p:nvSpPr>
            <p:cNvPr id="55" name="Freeform 46"/>
            <p:cNvSpPr>
              <a:spLocks/>
            </p:cNvSpPr>
            <p:nvPr/>
          </p:nvSpPr>
          <p:spPr bwMode="gray">
            <a:xfrm>
              <a:off x="956" y="2078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=""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uk-UA"/>
            </a:p>
          </p:txBody>
        </p:sp>
      </p:grpSp>
      <p:pic>
        <p:nvPicPr>
          <p:cNvPr id="56" name="Picture 49" descr="1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122066" y="1030090"/>
            <a:ext cx="1514475" cy="1725613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57" name="Picture 48" descr="2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355300" y="1730271"/>
            <a:ext cx="1371600" cy="1200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AutoShape 2"/>
          <p:cNvSpPr>
            <a:spLocks noChangeArrowheads="1"/>
          </p:cNvSpPr>
          <p:nvPr/>
        </p:nvSpPr>
        <p:spPr bwMode="gray">
          <a:xfrm>
            <a:off x="3554083" y="4303621"/>
            <a:ext cx="1996467" cy="1667212"/>
          </a:xfrm>
          <a:custGeom>
            <a:avLst/>
            <a:gdLst>
              <a:gd name="G0" fmla="+- 9729 0 0"/>
              <a:gd name="G1" fmla="+- -11124456 0 0"/>
              <a:gd name="G2" fmla="+- 0 0 -11124456"/>
              <a:gd name="T0" fmla="*/ 0 256 1"/>
              <a:gd name="T1" fmla="*/ 180 256 1"/>
              <a:gd name="G3" fmla="+- -11124456 T0 T1"/>
              <a:gd name="T2" fmla="*/ 0 256 1"/>
              <a:gd name="T3" fmla="*/ 90 256 1"/>
              <a:gd name="G4" fmla="+- -11124456 T2 T3"/>
              <a:gd name="G5" fmla="*/ G4 2 1"/>
              <a:gd name="T4" fmla="*/ 90 256 1"/>
              <a:gd name="T5" fmla="*/ 0 256 1"/>
              <a:gd name="G6" fmla="+- -11124456 T4 T5"/>
              <a:gd name="G7" fmla="*/ G6 2 1"/>
              <a:gd name="G8" fmla="abs -11124456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729"/>
              <a:gd name="G18" fmla="*/ 9729 1 2"/>
              <a:gd name="G19" fmla="+- G18 5400 0"/>
              <a:gd name="G20" fmla="cos G19 -11124456"/>
              <a:gd name="G21" fmla="sin G19 -11124456"/>
              <a:gd name="G22" fmla="+- G20 10800 0"/>
              <a:gd name="G23" fmla="+- G21 10800 0"/>
              <a:gd name="G24" fmla="+- 10800 0 G20"/>
              <a:gd name="G25" fmla="+- 9729 10800 0"/>
              <a:gd name="G26" fmla="?: G9 G17 G25"/>
              <a:gd name="G27" fmla="?: G9 0 21600"/>
              <a:gd name="G28" fmla="cos 10800 -11124456"/>
              <a:gd name="G29" fmla="sin 10800 -11124456"/>
              <a:gd name="G30" fmla="sin 9729 -11124456"/>
              <a:gd name="G31" fmla="+- G28 10800 0"/>
              <a:gd name="G32" fmla="+- G29 10800 0"/>
              <a:gd name="G33" fmla="+- G30 10800 0"/>
              <a:gd name="G34" fmla="?: G4 0 G31"/>
              <a:gd name="G35" fmla="?: -11124456 G34 0"/>
              <a:gd name="G36" fmla="?: G6 G35 G31"/>
              <a:gd name="G37" fmla="+- 21600 0 G36"/>
              <a:gd name="G38" fmla="?: G4 0 G33"/>
              <a:gd name="G39" fmla="?: -11124456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8 w 21600"/>
              <a:gd name="T15" fmla="*/ 8972 h 21600"/>
              <a:gd name="T16" fmla="*/ 10800 w 21600"/>
              <a:gd name="T17" fmla="*/ 1071 h 21600"/>
              <a:gd name="T18" fmla="*/ 20902 w 21600"/>
              <a:gd name="T19" fmla="*/ 8972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226" y="9068"/>
                </a:moveTo>
                <a:cubicBezTo>
                  <a:pt x="2063" y="4438"/>
                  <a:pt x="6094" y="1070"/>
                  <a:pt x="10800" y="1071"/>
                </a:cubicBezTo>
                <a:cubicBezTo>
                  <a:pt x="15505" y="1071"/>
                  <a:pt x="19536" y="4438"/>
                  <a:pt x="20373" y="9068"/>
                </a:cubicBezTo>
                <a:lnTo>
                  <a:pt x="21427" y="8877"/>
                </a:lnTo>
                <a:cubicBezTo>
                  <a:pt x="20497" y="3737"/>
                  <a:pt x="16023" y="-1"/>
                  <a:pt x="10799" y="0"/>
                </a:cubicBezTo>
                <a:cubicBezTo>
                  <a:pt x="5576" y="0"/>
                  <a:pt x="1102" y="3737"/>
                  <a:pt x="172" y="8877"/>
                </a:cubicBezTo>
                <a:close/>
              </a:path>
            </a:pathLst>
          </a:custGeom>
          <a:solidFill>
            <a:schemeClr val="tx1">
              <a:alpha val="47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59" name="Group 32"/>
          <p:cNvGrpSpPr>
            <a:grpSpLocks/>
          </p:cNvGrpSpPr>
          <p:nvPr/>
        </p:nvGrpSpPr>
        <p:grpSpPr bwMode="auto">
          <a:xfrm>
            <a:off x="3562152" y="2791154"/>
            <a:ext cx="1944000" cy="1944000"/>
            <a:chOff x="708" y="2203"/>
            <a:chExt cx="751" cy="741"/>
          </a:xfrm>
        </p:grpSpPr>
        <p:sp>
          <p:nvSpPr>
            <p:cNvPr id="60" name="Oval 33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175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61" name="Picture 34" descr="cir_lighteffect0"/>
            <p:cNvPicPr>
              <a:picLocks noChangeAspect="1" noChangeArrowheads="1"/>
            </p:cNvPicPr>
            <p:nvPr/>
          </p:nvPicPr>
          <p:blipFill>
            <a:blip r:embed="rId3">
              <a:lum bright="18000" contrast="-12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/>
          <p:cNvSpPr txBox="1"/>
          <p:nvPr/>
        </p:nvSpPr>
        <p:spPr>
          <a:xfrm>
            <a:off x="3613923" y="3312749"/>
            <a:ext cx="1722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Дослідження</a:t>
            </a:r>
            <a:endParaRPr lang="uk-UA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44879" y="1792352"/>
            <a:ext cx="1639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Продукт</a:t>
            </a:r>
            <a:endParaRPr lang="uk-UA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71492" y="198356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Презентація</a:t>
            </a:r>
            <a:endParaRPr lang="uk-UA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grpSp>
        <p:nvGrpSpPr>
          <p:cNvPr id="65" name="Group 35"/>
          <p:cNvGrpSpPr>
            <a:grpSpLocks/>
          </p:cNvGrpSpPr>
          <p:nvPr/>
        </p:nvGrpSpPr>
        <p:grpSpPr bwMode="auto">
          <a:xfrm>
            <a:off x="5026696" y="4735154"/>
            <a:ext cx="1296000" cy="1296000"/>
            <a:chOff x="671" y="2235"/>
            <a:chExt cx="773" cy="709"/>
          </a:xfrm>
        </p:grpSpPr>
        <p:sp>
          <p:nvSpPr>
            <p:cNvPr id="66" name="Oval 36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uk-UA"/>
            </a:p>
          </p:txBody>
        </p:sp>
        <p:pic>
          <p:nvPicPr>
            <p:cNvPr id="67" name="Picture 37" descr="cir_lighteffect0"/>
            <p:cNvPicPr>
              <a:picLocks noChangeAspect="1" noChangeArrowheads="1"/>
            </p:cNvPicPr>
            <p:nvPr/>
          </p:nvPicPr>
          <p:blipFill>
            <a:blip r:embed="rId3">
              <a:lum bright="18000" contrast="-12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71" y="2267"/>
              <a:ext cx="751" cy="6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" name="TextBox 67"/>
          <p:cNvSpPr txBox="1"/>
          <p:nvPr/>
        </p:nvSpPr>
        <p:spPr>
          <a:xfrm>
            <a:off x="5070469" y="5126952"/>
            <a:ext cx="1317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Monotype Corsiva" pitchFamily="66" charset="0"/>
              </a:rPr>
              <a:t>Статті</a:t>
            </a:r>
            <a:endParaRPr lang="uk-UA" sz="2400" dirty="0">
              <a:latin typeface="Monotype Corsiva" pitchFamily="66" charset="0"/>
            </a:endParaRPr>
          </a:p>
        </p:txBody>
      </p:sp>
      <p:grpSp>
        <p:nvGrpSpPr>
          <p:cNvPr id="69" name="Group 35"/>
          <p:cNvGrpSpPr>
            <a:grpSpLocks/>
          </p:cNvGrpSpPr>
          <p:nvPr/>
        </p:nvGrpSpPr>
        <p:grpSpPr bwMode="auto">
          <a:xfrm>
            <a:off x="2827227" y="4762060"/>
            <a:ext cx="1296000" cy="1296000"/>
            <a:chOff x="671" y="2235"/>
            <a:chExt cx="773" cy="709"/>
          </a:xfrm>
        </p:grpSpPr>
        <p:sp>
          <p:nvSpPr>
            <p:cNvPr id="70" name="Oval 36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uk-UA"/>
            </a:p>
          </p:txBody>
        </p:sp>
        <p:pic>
          <p:nvPicPr>
            <p:cNvPr id="71" name="Picture 37" descr="cir_lighteffect0"/>
            <p:cNvPicPr>
              <a:picLocks noChangeAspect="1" noChangeArrowheads="1"/>
            </p:cNvPicPr>
            <p:nvPr/>
          </p:nvPicPr>
          <p:blipFill>
            <a:blip r:embed="rId3">
              <a:lum bright="18000" contrast="-12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71" y="2267"/>
              <a:ext cx="751" cy="6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TextBox 71"/>
          <p:cNvSpPr txBox="1"/>
          <p:nvPr/>
        </p:nvSpPr>
        <p:spPr>
          <a:xfrm>
            <a:off x="3088816" y="5179227"/>
            <a:ext cx="735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Monotype Corsiva" pitchFamily="66" charset="0"/>
              </a:rPr>
              <a:t>Ідеї</a:t>
            </a:r>
            <a:endParaRPr lang="uk-UA" sz="2400" dirty="0"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768161240"/>
      </p:ext>
    </p:extLst>
  </p:cSld>
  <p:clrMapOvr>
    <a:masterClrMapping/>
  </p:clrMapOvr>
  <p:transition advTm="15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2" grpId="0"/>
      <p:bldP spid="63" grpId="0"/>
      <p:bldP spid="64" grpId="0"/>
      <p:bldP spid="68" grpId="0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фото\CIMG5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10" y="316080"/>
            <a:ext cx="4669380" cy="6225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фото\CIMG5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356660"/>
            <a:ext cx="4608511" cy="6144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фото\CIMG55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68" y="709101"/>
            <a:ext cx="7253064" cy="5439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фото\CIMG55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67" y="709101"/>
            <a:ext cx="7284243" cy="5463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530712000"/>
      </p:ext>
    </p:extLst>
  </p:cSld>
  <p:clrMapOvr>
    <a:masterClrMapping/>
  </p:clrMapOvr>
  <p:transition advTm="22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F:\фото\CIMG5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01" y="921151"/>
            <a:ext cx="6687598" cy="5015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1" name="Picture 3" descr="F:\фото\DSC02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16" y="908720"/>
            <a:ext cx="6675369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492" name="Picture 4" descr="F:\фото\DSC023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94" y="903149"/>
            <a:ext cx="6651812" cy="5051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Разное\портфоліо масовець\продукт\фото\IMG_28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785794"/>
            <a:ext cx="6968115" cy="5226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848948224"/>
      </p:ext>
    </p:extLst>
  </p:cSld>
  <p:clrMapOvr>
    <a:masterClrMapping/>
  </p:clrMapOvr>
  <p:transition advTm="25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9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9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9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Новая папка (2)\CIMG5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57" y="461475"/>
            <a:ext cx="4451287" cy="5935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Admin\Рабочий стол\Новая папка (2)\CIMG5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" y="713099"/>
            <a:ext cx="7242403" cy="5431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Admin\Рабочий стол\Изображение 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6" y="450181"/>
            <a:ext cx="7942789" cy="5957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Разное\портфоліо масовець\продукт\фото\DSC024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5" y="792877"/>
            <a:ext cx="7908371" cy="5272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80752411"/>
      </p:ext>
    </p:extLst>
  </p:cSld>
  <p:clrMapOvr>
    <a:masterClrMapping/>
  </p:clrMapOvr>
  <p:transition advTm="20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C:\Documents and Settings\Admin\Рабочий стол\фото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65" r="34333"/>
          <a:stretch/>
        </p:blipFill>
        <p:spPr bwMode="auto">
          <a:xfrm>
            <a:off x="3071802" y="1142984"/>
            <a:ext cx="2956338" cy="5022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фото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47" r="33504"/>
          <a:stretch/>
        </p:blipFill>
        <p:spPr bwMode="auto">
          <a:xfrm>
            <a:off x="11967" y="1388831"/>
            <a:ext cx="2730326" cy="5063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фото 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760" r="35767"/>
          <a:stretch/>
        </p:blipFill>
        <p:spPr bwMode="auto">
          <a:xfrm>
            <a:off x="6096542" y="1232170"/>
            <a:ext cx="3031739" cy="5376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2757" t="161" r="-48018" b="1"/>
          <a:stretch/>
        </p:blipFill>
        <p:spPr bwMode="auto">
          <a:xfrm>
            <a:off x="1571604" y="116632"/>
            <a:ext cx="605197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35735746"/>
      </p:ext>
    </p:extLst>
  </p:cSld>
  <p:clrMapOvr>
    <a:masterClrMapping/>
  </p:clrMapOvr>
  <p:transition advTm="23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852936"/>
            <a:ext cx="7239000" cy="563562"/>
          </a:xfrm>
        </p:spPr>
        <p:txBody>
          <a:bodyPr/>
          <a:lstStyle/>
          <a:p>
            <a:pPr algn="ctr"/>
            <a:r>
              <a:rPr lang="uk-UA" sz="96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Реклама</a:t>
            </a:r>
            <a:endParaRPr lang="uk-UA" sz="96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615367" cy="64491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6552" y="18864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Вся Україна чекає з радістю</a:t>
            </a:r>
            <a:r>
              <a:rPr lang="uk-UA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uk-UA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endParaRPr lang="ru-RU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77452" y="119400"/>
            <a:ext cx="9145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kern="0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Подію, яка відбудеться в 2012</a:t>
            </a:r>
            <a:endParaRPr lang="ru-RU" sz="60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11546" y="7665"/>
            <a:ext cx="95770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Тож обов'язково завітайте </a:t>
            </a:r>
            <a:r>
              <a:rPr lang="uk-UA" sz="5400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і сувеніра придбайте!</a:t>
            </a:r>
            <a:endParaRPr lang="ru-RU" sz="5400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" y="1135063"/>
            <a:ext cx="8433415" cy="53830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85936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Європейців щиро ми вітаємо </a:t>
            </a:r>
            <a:b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Короваєм всіх гостей стрічаємо</a:t>
            </a:r>
            <a:b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А щоб Україну нашу </a:t>
            </a:r>
            <a:r>
              <a:rPr lang="uk-UA" sz="440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пам</a:t>
            </a:r>
            <a:r>
              <a:rPr lang="en-US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’</a:t>
            </a:r>
            <a:r>
              <a:rPr lang="uk-UA" sz="440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ятали</a:t>
            </a:r>
            <a: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Ми сувеніри Вам приготували.</a:t>
            </a:r>
            <a:b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Є оберегів в нас багато </a:t>
            </a:r>
            <a:b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І зможете Ви їх придбати</a:t>
            </a:r>
            <a:b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А я Вам берегиню пропаную</a:t>
            </a:r>
            <a:b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Бо я з Катрусею ніколи не </a:t>
            </a:r>
            <a:r>
              <a:rPr lang="uk-UA" sz="44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сумую.</a:t>
            </a:r>
            <a:endParaRPr lang="uk-UA" sz="4400" dirty="0"/>
          </a:p>
        </p:txBody>
      </p:sp>
      <p:pic>
        <p:nvPicPr>
          <p:cNvPr id="13" name="Picture 2" descr="C:\Documents and Settings\Admin\Рабочий стол\фото 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65" r="34333"/>
          <a:stretch/>
        </p:blipFill>
        <p:spPr bwMode="auto">
          <a:xfrm>
            <a:off x="2857488" y="1785926"/>
            <a:ext cx="2703235" cy="4592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uzhinskaya_kak_u_nas__na_ukraine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817106175"/>
      </p:ext>
    </p:extLst>
  </p:cSld>
  <p:clrMapOvr>
    <a:masterClrMapping/>
  </p:clrMapOvr>
  <p:transition advTm="40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 showWhenStopped="0">
                <p:cTn id="6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1"/>
      <p:bldP spid="6" grpId="0"/>
      <p:bldP spid="6" grpId="1"/>
      <p:bldP spid="7" grpId="0"/>
      <p:bldP spid="4" grpId="0"/>
      <p:bldP spid="4" grpId="1"/>
    </p:bldLst>
  </p:timing>
  <p:extLst mod="1">
    <p:ext uri="{E180D4A7-C9FB-4DFB-919C-405C955672EB}">
      <p14:showEvtLst xmlns="" xmlns:p14="http://schemas.microsoft.com/office/powerpoint/2010/main">
        <p14:playEvt time="0" objId="1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83219" y="3484744"/>
            <a:ext cx="7010400" cy="381000"/>
          </a:xfrm>
        </p:spPr>
        <p:txBody>
          <a:bodyPr/>
          <a:lstStyle/>
          <a:p>
            <a:r>
              <a:rPr lang="en-US" sz="540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Willkommen</a:t>
            </a:r>
            <a:r>
              <a:rPr lang="en-US" sz="540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in die Ukraine</a:t>
            </a:r>
            <a:r>
              <a:rPr lang="en-US" sz="5400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en-US" sz="5400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endParaRPr lang="uk-UA" sz="5400" dirty="0">
              <a:ln w="12700">
                <a:solidFill>
                  <a:srgbClr val="FFC000"/>
                </a:solidFill>
                <a:prstDash val="solid"/>
              </a:ln>
              <a:solidFill>
                <a:srgbClr val="FFFF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2686" y="849486"/>
            <a:ext cx="81323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Добро пожаловать в Украину </a:t>
            </a:r>
            <a:endParaRPr lang="uk-UA" sz="5400" dirty="0">
              <a:ln w="12700">
                <a:solidFill>
                  <a:srgbClr val="FFC000"/>
                </a:solidFill>
                <a:prstDash val="solid"/>
              </a:ln>
              <a:solidFill>
                <a:srgbClr val="FFFF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6680" y="33318"/>
            <a:ext cx="72843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Ласкаво просимо в Україну</a:t>
            </a:r>
            <a:endParaRPr lang="uk-UA" sz="54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FFFF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87387" y="1628800"/>
            <a:ext cx="52020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Welcome in Ukraine</a:t>
            </a:r>
            <a:endParaRPr lang="uk-UA" sz="5400" dirty="0">
              <a:ln w="12700">
                <a:solidFill>
                  <a:srgbClr val="FFC000"/>
                </a:solidFill>
                <a:prstDash val="solid"/>
              </a:ln>
              <a:solidFill>
                <a:srgbClr val="FFFF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0518" y="4350083"/>
            <a:ext cx="604684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Bienvinidos</a:t>
            </a:r>
            <a:r>
              <a:rPr lang="en-US" sz="540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in </a:t>
            </a:r>
            <a:r>
              <a:rPr lang="en-US" sz="540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Ucrania</a:t>
            </a:r>
            <a:endParaRPr lang="uk-UA" sz="5400" dirty="0" smtClean="0">
              <a:ln w="12700">
                <a:solidFill>
                  <a:srgbClr val="FFC000"/>
                </a:solidFill>
                <a:prstDash val="solid"/>
              </a:ln>
              <a:solidFill>
                <a:srgbClr val="FFFF99"/>
              </a:solidFill>
            </a:endParaRPr>
          </a:p>
          <a:p>
            <a:pPr algn="ctr"/>
            <a:endParaRPr lang="uk-UA" sz="5400" dirty="0">
              <a:ln w="12700">
                <a:solidFill>
                  <a:srgbClr val="FFC000"/>
                </a:solidFill>
                <a:prstDash val="solid"/>
              </a:ln>
              <a:solidFill>
                <a:srgbClr val="FFFF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1809" y="5227246"/>
            <a:ext cx="67665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  </a:t>
            </a:r>
            <a:r>
              <a:rPr lang="en-US" sz="540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Bienvenu</a:t>
            </a:r>
            <a:r>
              <a:rPr lang="en-US" sz="540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5400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a </a:t>
            </a:r>
            <a:r>
              <a:rPr lang="en-US" sz="540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L’Ukraine</a:t>
            </a:r>
            <a:endParaRPr lang="uk-UA" sz="5400" dirty="0" smtClean="0">
              <a:ln w="12700">
                <a:solidFill>
                  <a:srgbClr val="FFC000"/>
                </a:solidFill>
                <a:prstDash val="solid"/>
              </a:ln>
              <a:solidFill>
                <a:srgbClr val="FFFF9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067944" y="6021289"/>
            <a:ext cx="136815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7554" y="2561414"/>
            <a:ext cx="6572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Witamy</a:t>
            </a:r>
            <a:r>
              <a:rPr lang="en-US" sz="54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na</a:t>
            </a:r>
            <a:r>
              <a:rPr lang="en-US" sz="54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Ukrainę</a:t>
            </a:r>
            <a:endParaRPr lang="ru-RU" sz="54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FFFF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895644049"/>
      </p:ext>
    </p:extLst>
  </p:cSld>
  <p:clrMapOvr>
    <a:masterClrMapping/>
  </p:clrMapOvr>
  <p:transition spd="slow" advTm="266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0838"/>
            <a:ext cx="8892480" cy="563562"/>
          </a:xfrm>
        </p:spPr>
        <p:txBody>
          <a:bodyPr/>
          <a:lstStyle/>
          <a:p>
            <a: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</a:t>
            </a:r>
            <a:b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 </a:t>
            </a:r>
            <a:r>
              <a:rPr lang="uk-UA" sz="400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Масовець</a:t>
            </a:r>
            <a: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Катерина учениця 10 класу</a:t>
            </a:r>
            <a:r>
              <a:rPr lang="ru-RU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40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 descr="E:\кат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800" y="1124744"/>
            <a:ext cx="3620922" cy="5064228"/>
          </a:xfrm>
          <a:prstGeom prst="rect">
            <a:avLst/>
          </a:prstGeom>
          <a:ln w="127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78425086"/>
      </p:ext>
    </p:extLst>
  </p:cSld>
  <p:clrMapOvr>
    <a:masterClrMapping/>
  </p:clrMapOvr>
  <p:transition advTm="4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50838"/>
            <a:ext cx="9144000" cy="563562"/>
          </a:xfrm>
        </p:spPr>
        <p:txBody>
          <a:bodyPr/>
          <a:lstStyle/>
          <a:p>
            <a:pPr algn="ctr"/>
            <a: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                   </a:t>
            </a:r>
            <a:b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Творчий проект</a:t>
            </a:r>
            <a:b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8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Розробка моделі сувеніра “ Катруся”</a:t>
            </a:r>
            <a:br>
              <a:rPr lang="uk-UA" sz="48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48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до Євро 2012 </a:t>
            </a:r>
            <a:endParaRPr lang="uk-UA" sz="48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2" descr="C:\Documents and Settings\Admin\Рабочий стол\фото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65" r="34333"/>
          <a:stretch/>
        </p:blipFill>
        <p:spPr bwMode="auto">
          <a:xfrm>
            <a:off x="3319388" y="2420888"/>
            <a:ext cx="2375599" cy="4036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admin\Desktop\Все необхідне\Шаблони 10\1254570084_yagody_kaliny_sadovoi.jpg"/>
          <p:cNvPicPr/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28" t="-86" r="36138" b="86"/>
          <a:stretch/>
        </p:blipFill>
        <p:spPr bwMode="auto">
          <a:xfrm flipH="1">
            <a:off x="0" y="2996952"/>
            <a:ext cx="3319388" cy="35584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44967591"/>
      </p:ext>
    </p:extLst>
  </p:cSld>
  <p:clrMapOvr>
    <a:masterClrMapping/>
  </p:clrMapOvr>
  <p:transition advTm="6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36904" cy="563562"/>
          </a:xfrm>
        </p:spPr>
        <p:txBody>
          <a:bodyPr/>
          <a:lstStyle/>
          <a:p>
            <a:r>
              <a:rPr kumimoji="0" lang="uk-UA" sz="4000" u="none" strike="noStrike" kern="1200" normalizeH="0" baseline="0" noProof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Історія розвитку сувеніра</a:t>
            </a:r>
            <a:r>
              <a:rPr kumimoji="0" lang="uk-UA" sz="4000" u="none" strike="noStrike" kern="1200" normalizeH="0" noProof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 до Євро 2012</a:t>
            </a:r>
            <a:endParaRPr lang="ru-RU" sz="40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96" y="1183738"/>
            <a:ext cx="5669891" cy="5024586"/>
          </a:xfrm>
          <a:prstGeom prst="rect">
            <a:avLst/>
          </a:prstGeom>
          <a:ln w="635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58" y="1183739"/>
            <a:ext cx="3877650" cy="5024586"/>
          </a:xfrm>
          <a:prstGeom prst="rect">
            <a:avLst/>
          </a:prstGeom>
          <a:ln w="635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://pics.livejournal.com/mari_motanka/pic/0008w6dr/s640x480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83" y="1186167"/>
            <a:ext cx="5669891" cy="5024586"/>
          </a:xfrm>
          <a:prstGeom prst="rect">
            <a:avLst/>
          </a:prstGeom>
          <a:ln w="635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://pics.livejournal.com/mari_motanka/pic/0008t5wx/s640x480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467" y="1186168"/>
            <a:ext cx="5669891" cy="502458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музічи"/>
          <p:cNvPicPr/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71" t="3593" r="4752" b="4688"/>
          <a:stretch>
            <a:fillRect/>
          </a:stretch>
        </p:blipFill>
        <p:spPr bwMode="auto">
          <a:xfrm>
            <a:off x="2915816" y="1188597"/>
            <a:ext cx="3430504" cy="5024584"/>
          </a:xfrm>
          <a:prstGeom prst="rect">
            <a:avLst/>
          </a:prstGeom>
          <a:ln w="635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85" y="1166153"/>
            <a:ext cx="2601538" cy="5215176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60" t="5703" r="1982" b="8245"/>
          <a:stretch/>
        </p:blipFill>
        <p:spPr bwMode="auto">
          <a:xfrm>
            <a:off x="2051720" y="1022224"/>
            <a:ext cx="4463447" cy="550303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495656238"/>
      </p:ext>
    </p:extLst>
  </p:cSld>
  <p:clrMapOvr>
    <a:masterClrMapping/>
  </p:clrMapOvr>
  <p:transition advTm="76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7" y="980728"/>
            <a:ext cx="4086267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2779" y="127559"/>
            <a:ext cx="8260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Обґрунтування об'єкту проектування</a:t>
            </a:r>
            <a:endParaRPr lang="uk-UA" sz="44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079552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09646" y="2159970"/>
            <a:ext cx="1322798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?</a:t>
            </a:r>
            <a:endParaRPr lang="ru-RU" sz="2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45" y="1084573"/>
            <a:ext cx="7050910" cy="4688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14" y="877994"/>
            <a:ext cx="3810000" cy="5734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75" r="9521" b="1708"/>
          <a:stretch/>
        </p:blipFill>
        <p:spPr bwMode="auto">
          <a:xfrm>
            <a:off x="785786" y="1000108"/>
            <a:ext cx="3135513" cy="5288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8" cstate="print"/>
          <a:srcRect l="4931" r="14128"/>
          <a:stretch/>
        </p:blipFill>
        <p:spPr bwMode="auto">
          <a:xfrm>
            <a:off x="5135612" y="921521"/>
            <a:ext cx="3240360" cy="5299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45" y="1084573"/>
            <a:ext cx="7050910" cy="4688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94444880"/>
      </p:ext>
    </p:extLst>
  </p:cSld>
  <p:clrMapOvr>
    <a:masterClrMapping/>
  </p:clrMapOvr>
  <p:transition advTm="52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50838"/>
            <a:ext cx="9108504" cy="563562"/>
          </a:xfrm>
        </p:spPr>
        <p:txBody>
          <a:bodyPr/>
          <a:lstStyle/>
          <a:p>
            <a:pPr algn="ctr"/>
            <a:r>
              <a:rPr lang="uk-UA" sz="4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Обґрунтування об'єкту проектування</a:t>
            </a:r>
            <a:endParaRPr lang="ru-RU" sz="40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AutoShape 75"/>
          <p:cNvSpPr>
            <a:spLocks noChangeArrowheads="1"/>
          </p:cNvSpPr>
          <p:nvPr/>
        </p:nvSpPr>
        <p:spPr bwMode="ltGray">
          <a:xfrm>
            <a:off x="798598" y="1184111"/>
            <a:ext cx="2693282" cy="1566956"/>
          </a:xfrm>
          <a:prstGeom prst="roundRect">
            <a:avLst>
              <a:gd name="adj" fmla="val 1192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Сувенір має слугувати для </a:t>
            </a:r>
          </a:p>
          <a:p>
            <a:pPr algn="ctr" eaLnBrk="1" hangingPunct="1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прикраси інтер'єру, бути </a:t>
            </a:r>
          </a:p>
          <a:p>
            <a:pPr algn="ctr" eaLnBrk="1" hangingPunct="1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оберегом для оселі і </a:t>
            </a:r>
          </a:p>
          <a:p>
            <a:pPr algn="ctr" eaLnBrk="1" hangingPunct="1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обов'язково нагадувати </a:t>
            </a:r>
          </a:p>
          <a:p>
            <a:pPr algn="ctr" eaLnBrk="1" hangingPunct="1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про подію 2012 року</a:t>
            </a:r>
            <a:endParaRPr lang="en-US" dirty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Arial" charset="0"/>
            </a:endParaRPr>
          </a:p>
        </p:txBody>
      </p:sp>
      <p:pic>
        <p:nvPicPr>
          <p:cNvPr id="6" name="Picture 29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 rot="10800000">
            <a:off x="521829" y="836712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5"/>
          <p:cNvSpPr>
            <a:spLocks noChangeArrowheads="1"/>
          </p:cNvSpPr>
          <p:nvPr/>
        </p:nvSpPr>
        <p:spPr bwMode="ltGray">
          <a:xfrm>
            <a:off x="798598" y="4653136"/>
            <a:ext cx="2693282" cy="1566956"/>
          </a:xfrm>
          <a:prstGeom prst="roundRect">
            <a:avLst>
              <a:gd name="adj" fmla="val 11921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Матеріал повинен </a:t>
            </a:r>
          </a:p>
          <a:p>
            <a:pPr algn="ctr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створювати враження  часів </a:t>
            </a:r>
          </a:p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наших бабусь і бути цікавим </a:t>
            </a:r>
          </a:p>
          <a:p>
            <a:pPr algn="ctr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для людського ока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AutoShape 75"/>
          <p:cNvSpPr>
            <a:spLocks noChangeArrowheads="1"/>
          </p:cNvSpPr>
          <p:nvPr/>
        </p:nvSpPr>
        <p:spPr bwMode="ltGray">
          <a:xfrm>
            <a:off x="798598" y="2924944"/>
            <a:ext cx="2693282" cy="1566956"/>
          </a:xfrm>
          <a:prstGeom prst="roundRect">
            <a:avLst>
              <a:gd name="adj" fmla="val 11921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Художнє оформлення</a:t>
            </a:r>
          </a:p>
          <a:p>
            <a:pPr algn="ctr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сувеніру має відповідати </a:t>
            </a:r>
          </a:p>
          <a:p>
            <a:pPr algn="ctr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задуму та віддзеркалювати </a:t>
            </a:r>
          </a:p>
          <a:p>
            <a:pPr algn="ctr"/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традиції і звичаї України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Picture 29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 rot="10800000">
            <a:off x="539551" y="2515500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9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 rot="10800000">
            <a:off x="651698" y="4178473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2"/>
          <p:cNvSpPr>
            <a:spLocks/>
          </p:cNvSpPr>
          <p:nvPr/>
        </p:nvSpPr>
        <p:spPr bwMode="invGray">
          <a:xfrm rot="16200000" flipH="1">
            <a:off x="3222968" y="1889564"/>
            <a:ext cx="1820882" cy="1251875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Freeform 21"/>
          <p:cNvSpPr>
            <a:spLocks/>
          </p:cNvSpPr>
          <p:nvPr/>
        </p:nvSpPr>
        <p:spPr bwMode="invGray">
          <a:xfrm rot="16200000">
            <a:off x="4042178" y="3038308"/>
            <a:ext cx="351398" cy="142081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Freeform 20"/>
          <p:cNvSpPr>
            <a:spLocks/>
          </p:cNvSpPr>
          <p:nvPr/>
        </p:nvSpPr>
        <p:spPr bwMode="invGray">
          <a:xfrm rot="16200000">
            <a:off x="3222967" y="4361575"/>
            <a:ext cx="1820882" cy="1251875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Picture 2" descr="C:\Documents and Settings\Admin\Рабочий стол\фото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65" r="34333"/>
          <a:stretch/>
        </p:blipFill>
        <p:spPr bwMode="auto">
          <a:xfrm>
            <a:off x="5142868" y="1491002"/>
            <a:ext cx="2864481" cy="48668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249855746"/>
      </p:ext>
    </p:extLst>
  </p:cSld>
  <p:clrMapOvr>
    <a:masterClrMapping/>
  </p:clrMapOvr>
  <p:transition advTm="27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4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Моделі - аналоги </a:t>
            </a:r>
            <a:endParaRPr lang="ru-RU" sz="44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5" y="3068960"/>
            <a:ext cx="2273300" cy="314642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8" descr="1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539552" y="2492896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white">
          <a:xfrm>
            <a:off x="851409" y="258127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1</a:t>
            </a:r>
          </a:p>
        </p:txBody>
      </p:sp>
      <p:pic>
        <p:nvPicPr>
          <p:cNvPr id="6" name="Рисунок 5" descr="http://shtuchki.org.ua/images/articles/20100617173216320_1_original.jpg"/>
          <p:cNvPicPr/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51"/>
          <a:stretch/>
        </p:blipFill>
        <p:spPr bwMode="auto">
          <a:xfrm>
            <a:off x="2224769" y="2363569"/>
            <a:ext cx="2268855" cy="311467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30" descr="1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567034" y="1831320"/>
            <a:ext cx="792162" cy="949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2"/>
          <p:cNvSpPr txBox="1">
            <a:spLocks noChangeArrowheads="1"/>
          </p:cNvSpPr>
          <p:nvPr/>
        </p:nvSpPr>
        <p:spPr bwMode="white">
          <a:xfrm>
            <a:off x="2843808" y="1924117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2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Arial" charset="0"/>
            </a:endParaRPr>
          </a:p>
        </p:txBody>
      </p:sp>
      <p:pic>
        <p:nvPicPr>
          <p:cNvPr id="9" name="Рисунок 8" descr="http://farm2.static.flickr.com/1405/5183844345_782224e011_b.jpg">
            <a:hlinkClick r:id="rId6"/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8" t="2485" r="314" b="13940"/>
          <a:stretch/>
        </p:blipFill>
        <p:spPr bwMode="auto">
          <a:xfrm>
            <a:off x="4480561" y="1700808"/>
            <a:ext cx="2285365" cy="313182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30" descr="1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4861331" y="1161298"/>
            <a:ext cx="792162" cy="949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2"/>
          <p:cNvSpPr txBox="1">
            <a:spLocks noChangeArrowheads="1"/>
          </p:cNvSpPr>
          <p:nvPr/>
        </p:nvSpPr>
        <p:spPr bwMode="white">
          <a:xfrm>
            <a:off x="5148064" y="126913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3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Arial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80" r="3993" b="8117"/>
          <a:stretch/>
        </p:blipFill>
        <p:spPr bwMode="auto">
          <a:xfrm>
            <a:off x="6765926" y="980728"/>
            <a:ext cx="2266950" cy="308419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Picture 30" descr="1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7020272" y="463709"/>
            <a:ext cx="792162" cy="949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2"/>
          <p:cNvSpPr txBox="1">
            <a:spLocks noChangeArrowheads="1"/>
          </p:cNvSpPr>
          <p:nvPr/>
        </p:nvSpPr>
        <p:spPr bwMode="white">
          <a:xfrm>
            <a:off x="7308304" y="52352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4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756285497"/>
      </p:ext>
    </p:extLst>
  </p:cSld>
  <p:clrMapOvr>
    <a:masterClrMapping/>
  </p:clrMapOvr>
  <p:transition advTm="198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4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Ескіз моделі</a:t>
            </a:r>
            <a:r>
              <a:rPr lang="en-US" sz="44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44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- пропозиції</a:t>
            </a:r>
            <a:endParaRPr lang="uk-UA" sz="44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Рисунок 2" descr="C:\Documents and Settings\Admin\Рабочий стол\lastscan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95736" y="836712"/>
            <a:ext cx="4358952" cy="5884912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softEdge rad="317500"/>
          </a:effectLst>
        </p:spPr>
      </p:pic>
      <p:pic>
        <p:nvPicPr>
          <p:cNvPr id="4" name="01 Дорожка 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74790047"/>
      </p:ext>
    </p:extLst>
  </p:cSld>
  <p:clrMapOvr>
    <a:masterClrMapping/>
  </p:clrMapOvr>
  <p:transition advTm="7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51521" y="202182"/>
            <a:ext cx="8712968" cy="5635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endParaRPr lang="ru-RU" sz="3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060706" cy="2864229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15" t="3458" r="11684" b="10976"/>
          <a:stretch/>
        </p:blipFill>
        <p:spPr>
          <a:xfrm>
            <a:off x="4793870" y="3573016"/>
            <a:ext cx="4086437" cy="290534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76" t="6981" r="9409" b="11269"/>
          <a:stretch/>
        </p:blipFill>
        <p:spPr>
          <a:xfrm flipH="1">
            <a:off x="4793870" y="300732"/>
            <a:ext cx="4031589" cy="2864229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87" t="12195" r="11073" b="3408"/>
          <a:stretch/>
        </p:blipFill>
        <p:spPr>
          <a:xfrm flipH="1">
            <a:off x="323528" y="3717032"/>
            <a:ext cx="3982147" cy="276132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19" name="Oval 34"/>
          <p:cNvSpPr>
            <a:spLocks noChangeArrowheads="1"/>
          </p:cNvSpPr>
          <p:nvPr/>
        </p:nvSpPr>
        <p:spPr bwMode="gray">
          <a:xfrm>
            <a:off x="3189719" y="2205016"/>
            <a:ext cx="2736000" cy="2736000"/>
          </a:xfrm>
          <a:prstGeom prst="ellipse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uk-UA" sz="28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Матеріали для </a:t>
            </a:r>
            <a:endParaRPr lang="en-US" sz="280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28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виготовлення </a:t>
            </a:r>
            <a:r>
              <a:rPr lang="en-US" sz="28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uk-UA" sz="28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моделі</a:t>
            </a:r>
            <a:r>
              <a:rPr lang="en-US" sz="28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-</a:t>
            </a:r>
            <a:r>
              <a:rPr lang="uk-UA" sz="28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пропозиції </a:t>
            </a:r>
            <a:endParaRPr lang="ru-RU" sz="28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903415758"/>
      </p:ext>
    </p:extLst>
  </p:cSld>
  <p:clrMapOvr>
    <a:masterClrMapping/>
  </p:clrMapOvr>
  <p:transition advTm="14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4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4|6.7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2|4.1|6.7|5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6|4.5|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6|1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3|6|17.3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4|3.7|3.4|3.3|3.9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|8.2|17.3|10.2|11.4|10.4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8|5.2|2.9|4.1|7.8|9.4|10.3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3|1.2|2.4|3.8|1.1|2.8|4.3|1.2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6|3.8|3.8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|2.7|3.1|3.3"/>
</p:tagLst>
</file>

<file path=ppt/theme/theme1.xml><?xml version="1.0" encoding="utf-8"?>
<a:theme xmlns:a="http://schemas.openxmlformats.org/drawingml/2006/main" name="578TGp_CleanCity_light">
  <a:themeElements>
    <a:clrScheme name="300TGp_natural_light 1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FFFF"/>
      </a:accent3>
      <a:accent4>
        <a:srgbClr val="000000"/>
      </a:accent4>
      <a:accent5>
        <a:srgbClr val="B8B9EC"/>
      </a:accent5>
      <a:accent6>
        <a:srgbClr val="179EB0"/>
      </a:accent6>
      <a:hlink>
        <a:srgbClr val="98BF1D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</TotalTime>
  <Words>153</Words>
  <Application>Microsoft Office PowerPoint</Application>
  <PresentationFormat>Экран (4:3)</PresentationFormat>
  <Paragraphs>52</Paragraphs>
  <Slides>17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578TGp_CleanCity_light</vt:lpstr>
      <vt:lpstr>Слайд 1</vt:lpstr>
      <vt:lpstr>            Масовець Катерина учениця 10 класу </vt:lpstr>
      <vt:lpstr>                          Творчий проект Розробка моделі сувеніра “ Катруся” до Євро 2012 </vt:lpstr>
      <vt:lpstr>Історія розвитку сувеніра до Євро 2012</vt:lpstr>
      <vt:lpstr>Слайд 5</vt:lpstr>
      <vt:lpstr>Обґрунтування об'єкту проектування</vt:lpstr>
      <vt:lpstr>Моделі - аналоги </vt:lpstr>
      <vt:lpstr> Ескіз моделі - пропозиції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Реклама</vt:lpstr>
      <vt:lpstr>Слайд 17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1</cp:lastModifiedBy>
  <cp:revision>133</cp:revision>
  <dcterms:created xsi:type="dcterms:W3CDTF">2000-01-18T15:22:46Z</dcterms:created>
  <dcterms:modified xsi:type="dcterms:W3CDTF">2011-03-20T13:39:20Z</dcterms:modified>
</cp:coreProperties>
</file>