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8" r:id="rId3"/>
    <p:sldId id="277" r:id="rId4"/>
    <p:sldId id="300" r:id="rId5"/>
    <p:sldId id="302" r:id="rId6"/>
    <p:sldId id="301" r:id="rId7"/>
    <p:sldId id="304" r:id="rId8"/>
    <p:sldId id="308" r:id="rId9"/>
    <p:sldId id="309" r:id="rId10"/>
    <p:sldId id="290" r:id="rId11"/>
    <p:sldId id="317" r:id="rId12"/>
    <p:sldId id="296" r:id="rId13"/>
    <p:sldId id="303" r:id="rId14"/>
    <p:sldId id="318" r:id="rId15"/>
    <p:sldId id="314" r:id="rId16"/>
    <p:sldId id="275" r:id="rId17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CC"/>
    <a:srgbClr val="003E1C"/>
    <a:srgbClr val="00642D"/>
    <a:srgbClr val="007A37"/>
    <a:srgbClr val="FFFF00"/>
    <a:srgbClr val="58F06A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2" autoAdjust="0"/>
    <p:restoredTop sz="98476" autoAdjust="0"/>
  </p:normalViewPr>
  <p:slideViewPr>
    <p:cSldViewPr>
      <p:cViewPr varScale="1">
        <p:scale>
          <a:sx n="70" d="100"/>
          <a:sy n="7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3000" y="-102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92051A-3845-4ED8-AF82-9E62002D7211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AE0ED-281C-45C2-9905-92138BAA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BB98BA-16F9-4351-BAFC-470017F4A3E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gradFill rotWithShape="0">
          <a:gsLst>
            <a:gs pos="0">
              <a:schemeClr val="accent1"/>
            </a:gs>
            <a:gs pos="50000">
              <a:schemeClr val="tx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/>
        </p:nvSpPr>
        <p:spPr bwMode="ltGray">
          <a:xfrm>
            <a:off x="0" y="0"/>
            <a:ext cx="2819400" cy="388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ltGray">
          <a:xfrm>
            <a:off x="2819400" y="3863975"/>
            <a:ext cx="6324600" cy="3003550"/>
          </a:xfrm>
          <a:prstGeom prst="rect">
            <a:avLst/>
          </a:prstGeom>
          <a:gradFill rotWithShape="1">
            <a:gsLst>
              <a:gs pos="0">
                <a:schemeClr val="accent2">
                  <a:alpha val="42000"/>
                </a:schemeClr>
              </a:gs>
              <a:gs pos="100000">
                <a:schemeClr val="tx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ltGray">
          <a:xfrm>
            <a:off x="9525" y="3875088"/>
            <a:ext cx="2809875" cy="298291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ltGray">
          <a:xfrm>
            <a:off x="152400" y="152400"/>
            <a:ext cx="8839200" cy="6477000"/>
          </a:xfrm>
          <a:prstGeom prst="roundRect">
            <a:avLst>
              <a:gd name="adj" fmla="val 16667"/>
            </a:avLst>
          </a:prstGeom>
          <a:solidFill>
            <a:schemeClr val="accent1">
              <a:alpha val="67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Oval 81"/>
          <p:cNvSpPr>
            <a:spLocks noChangeArrowheads="1"/>
          </p:cNvSpPr>
          <p:nvPr/>
        </p:nvSpPr>
        <p:spPr bwMode="ltGray">
          <a:xfrm>
            <a:off x="2819400" y="457200"/>
            <a:ext cx="3505200" cy="3429000"/>
          </a:xfrm>
          <a:prstGeom prst="ellipse">
            <a:avLst/>
          </a:pr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75686"/>
                  <a:invGamma/>
                </a:schemeClr>
              </a:gs>
            </a:gsLst>
            <a:lin ang="18900000" scaled="1"/>
          </a:gradFill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Oval 82"/>
          <p:cNvSpPr>
            <a:spLocks noChangeArrowheads="1"/>
          </p:cNvSpPr>
          <p:nvPr/>
        </p:nvSpPr>
        <p:spPr bwMode="gray">
          <a:xfrm>
            <a:off x="1295400" y="3886200"/>
            <a:ext cx="1524000" cy="1600200"/>
          </a:xfrm>
          <a:prstGeom prst="ellipse">
            <a:avLst/>
          </a:prstGeom>
          <a:gradFill rotWithShape="1">
            <a:gsLst>
              <a:gs pos="0">
                <a:schemeClr val="accent2">
                  <a:alpha val="24001"/>
                </a:schemeClr>
              </a:gs>
              <a:gs pos="100000">
                <a:schemeClr val="accent2">
                  <a:gamma/>
                  <a:tint val="69804"/>
                  <a:invGamma/>
                  <a:alpha val="42000"/>
                </a:schemeClr>
              </a:gs>
            </a:gsLst>
            <a:lin ang="18900000" scaled="1"/>
          </a:gradFill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Oval 83"/>
          <p:cNvSpPr>
            <a:spLocks noChangeArrowheads="1"/>
          </p:cNvSpPr>
          <p:nvPr/>
        </p:nvSpPr>
        <p:spPr bwMode="ltGray">
          <a:xfrm>
            <a:off x="876300" y="298450"/>
            <a:ext cx="6178550" cy="61785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4314"/>
                  <a:invGamma/>
                  <a:alpha val="32001"/>
                </a:schemeClr>
              </a:gs>
              <a:gs pos="100000">
                <a:schemeClr val="accent1">
                  <a:alpha val="8000"/>
                </a:schemeClr>
              </a:gs>
            </a:gsLst>
            <a:lin ang="5400000" scaled="1"/>
          </a:gra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514600"/>
            <a:ext cx="5410200" cy="1241425"/>
          </a:xfrm>
        </p:spPr>
        <p:txBody>
          <a:bodyPr/>
          <a:lstStyle>
            <a:lvl1pPr algn="l">
              <a:defRPr sz="52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038600"/>
            <a:ext cx="5791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294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5013-70B3-45BF-A6E1-197A02AC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07A7-0756-43C9-B5A9-61798E21E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76EC-2F3A-47A3-9E6B-E9E46C55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DC93-DA62-4F09-BCC0-348D9EA9F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AA5D5-18F4-422D-87BD-DA278760E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5053-A6CE-4DDF-A3B2-BE89B9B32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A078-AA91-4119-9874-AE1E280C3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DBF7-4F2D-4F86-A09F-B9CEB66A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C5DB-7A54-4289-9B59-1EFACB999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59D1-D218-4BC5-A58E-5290E9F8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A855-3B90-491D-927B-DDDEE91F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63EF-BC9E-4BE3-A5BD-083DFE1F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accent1">
                <a:gamma/>
                <a:shade val="84706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41"/>
          <p:cNvSpPr>
            <a:spLocks noChangeArrowheads="1"/>
          </p:cNvSpPr>
          <p:nvPr/>
        </p:nvSpPr>
        <p:spPr bwMode="ltGray">
          <a:xfrm>
            <a:off x="0" y="0"/>
            <a:ext cx="990600" cy="914400"/>
          </a:xfrm>
          <a:prstGeom prst="rect">
            <a:avLst/>
          </a:prstGeom>
          <a:gradFill rotWithShape="1">
            <a:gsLst>
              <a:gs pos="0">
                <a:schemeClr val="accent1">
                  <a:alpha val="35001"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ltGray">
          <a:xfrm>
            <a:off x="990600" y="914400"/>
            <a:ext cx="8153400" cy="59436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667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ltGray">
          <a:xfrm>
            <a:off x="0" y="914400"/>
            <a:ext cx="990600" cy="59436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>
                  <a:alpha val="59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white">
          <a:xfrm>
            <a:off x="152400" y="152400"/>
            <a:ext cx="8839200" cy="6477000"/>
          </a:xfrm>
          <a:prstGeom prst="roundRect">
            <a:avLst>
              <a:gd name="adj" fmla="val 16667"/>
            </a:avLst>
          </a:prstGeom>
          <a:solidFill>
            <a:schemeClr val="accent1">
              <a:alpha val="56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AD7C246-50A3-43B0-9FC1-2F0398FB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v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5;&#1056;&#1054;&#1045;&#1050;&#1058;&#1048;\&#1055;&#1056;&#1054;&#1045;&#1050;&#1058;%20&#1057;&#1059;&#1042;&#1045;&#1053;&#1048;&#1056;%20&#1045;&#1042;&#1056;&#1054;-2012\&#1055;&#1056;&#1054;&#1045;&#1050;&#1058;%20%20&#1028;&#1042;&#1056;&#1054;%202012%20&#1085;&#1086;&#1074;&#1080;&#1081;\&#1060;&#1080;&#1083;&#1100;&#1084;2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1%86%D1%83%D0%B7%D1%8C%D0%BA%D0%B0_%D0%BC%D0%BE%D0%B2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&#1055;&#1054;&#1055;&#1056;%20&#1054;&#1058;&#1050;&#1056;&#1067;&#1058;&#1068;/&#1054;%20&#1042;&#1071;&#1047;&#1040;&#1053;&#1048;&#1048;%20&#1050;&#1056;&#1070;&#1063;&#1050;&#1054;&#1052;/&#1042;&#1103;&#1079;&#1072;&#1085;&#1080;&#1077;%20&#1082;&#1088;&#1102;&#1095;&#1082;&#1086;&#1084;%20&#8212;%20&#1042;&#1080;&#1082;&#1080;&#1087;&#1077;&#1076;&#1080;&#1103;.files/200px-Crohoo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2708275"/>
            <a:ext cx="4284662" cy="20701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uk-UA" sz="2000" i="1" dirty="0" smtClean="0">
              <a:solidFill>
                <a:srgbClr val="000066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000" i="1" dirty="0" smtClean="0">
              <a:solidFill>
                <a:srgbClr val="05295F"/>
              </a:solidFill>
              <a:latin typeface="Gautami" pitchFamily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000" i="1" dirty="0" smtClean="0">
              <a:solidFill>
                <a:srgbClr val="05295F"/>
              </a:solidFill>
              <a:latin typeface="Gautami" pitchFamily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000" i="1" dirty="0" smtClean="0">
              <a:solidFill>
                <a:srgbClr val="05295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sz="2000" i="1" dirty="0" smtClean="0">
              <a:solidFill>
                <a:srgbClr val="05295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Виконала: </a:t>
            </a:r>
            <a:r>
              <a:rPr lang="uk-UA" sz="2000" b="1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Фролова Катерина,</a:t>
            </a:r>
          </a:p>
          <a:p>
            <a:pPr eaLnBrk="1" hangingPunct="1">
              <a:defRPr/>
            </a:pP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учениця </a:t>
            </a: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</a:t>
            </a: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 В класу.</a:t>
            </a:r>
            <a:r>
              <a:rPr lang="uk-UA" sz="2000" b="1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/>
            </a:r>
            <a:br>
              <a:rPr lang="uk-UA" sz="2000" b="1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</a:b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Керівник: </a:t>
            </a:r>
            <a:r>
              <a:rPr lang="uk-UA" sz="2000" b="1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Могилевська О.Б.,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учитель</a:t>
            </a:r>
            <a:r>
              <a:rPr lang="en-US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 </a:t>
            </a: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методист,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спеціаліст вищої категорії,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учитель трудового навчання</a:t>
            </a:r>
            <a:r>
              <a:rPr lang="uk-UA" sz="1600" i="1" dirty="0" smtClean="0">
                <a:solidFill>
                  <a:srgbClr val="0529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</a:t>
            </a:r>
            <a:r>
              <a:rPr lang="uk-UA" sz="2000" i="1" dirty="0" smtClean="0">
                <a:solidFill>
                  <a:srgbClr val="06306E"/>
                </a:solidFill>
                <a:latin typeface="Georgia" pitchFamily="18" charset="0"/>
              </a:rPr>
              <a:t>                                                                                                               </a:t>
            </a:r>
            <a:endParaRPr lang="en-US" sz="2000" i="1" dirty="0" smtClean="0">
              <a:solidFill>
                <a:srgbClr val="06306E"/>
              </a:solidFill>
              <a:latin typeface="Georgia" pitchFamily="18" charset="0"/>
            </a:endParaRPr>
          </a:p>
        </p:txBody>
      </p:sp>
      <p:pic>
        <p:nvPicPr>
          <p:cNvPr id="3076" name="Picture 10" descr=" frol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57563"/>
            <a:ext cx="2876550" cy="3024187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77" name="WordArt 11"/>
          <p:cNvSpPr>
            <a:spLocks noChangeArrowheads="1" noChangeShapeType="1" noTextEdit="1"/>
          </p:cNvSpPr>
          <p:nvPr/>
        </p:nvSpPr>
        <p:spPr bwMode="auto">
          <a:xfrm>
            <a:off x="1582738" y="260350"/>
            <a:ext cx="7561262" cy="29527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Сувенір до</a:t>
            </a:r>
          </a:p>
          <a:p>
            <a:pPr algn="ctr"/>
            <a:r>
              <a:rPr lang="ru-RU" sz="3600" b="1" i="1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ЄВРО - 2012</a:t>
            </a:r>
          </a:p>
          <a:p>
            <a:pPr algn="ctr"/>
            <a:r>
              <a:rPr lang="ru-RU" sz="3600" b="1" i="1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"Соняшниковий </a:t>
            </a:r>
          </a:p>
          <a:p>
            <a:pPr algn="ctr"/>
            <a:r>
              <a:rPr lang="ru-RU" sz="3600" b="1" i="1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хлопчик"</a:t>
            </a:r>
          </a:p>
        </p:txBody>
      </p:sp>
      <p:pic>
        <p:nvPicPr>
          <p:cNvPr id="10" name="Picture 8" descr="MCj043758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21415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uiExpand="1" build="p"/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uk-UA" sz="3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Економічне обґрунтування виробу:</a:t>
            </a:r>
            <a:endParaRPr lang="en-US" sz="3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3352" name="Group 40"/>
          <p:cNvGraphicFramePr>
            <a:graphicFrameLocks noGrp="1"/>
          </p:cNvGraphicFramePr>
          <p:nvPr>
            <p:ph idx="1"/>
          </p:nvPr>
        </p:nvGraphicFramePr>
        <p:xfrm>
          <a:off x="857250" y="1643063"/>
          <a:ext cx="7572375" cy="2349500"/>
        </p:xfrm>
        <a:graphic>
          <a:graphicData uri="http://schemas.openxmlformats.org/drawingml/2006/table">
            <a:tbl>
              <a:tblPr/>
              <a:tblGrid>
                <a:gridCol w="949325"/>
                <a:gridCol w="2609850"/>
                <a:gridCol w="1165225"/>
                <a:gridCol w="1511300"/>
                <a:gridCol w="133667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з/п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Найменування використаних матеріалів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     Ціна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    (грн.)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Витрата матеріалів на виріб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Вартість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</a:rPr>
                        <a:t>     (грн.)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Нитки «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Yarn Art</a:t>
                      </a: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 8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   о,5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7,5            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Нитки “ Травичка”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0,5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   0,3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4,5         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4747"/>
                        </a:gs>
                        <a:gs pos="50000">
                          <a:schemeClr val="hlink"/>
                        </a:gs>
                        <a:gs pos="100000">
                          <a:srgbClr val="00474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Усього:</a:t>
                      </a:r>
                      <a:endParaRPr kumimoji="0" lang="ru-RU" sz="2000" b="1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12,0  </a:t>
                      </a: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     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3000" y="714375"/>
            <a:ext cx="800100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dirty="0"/>
              <a:t> </a:t>
            </a:r>
            <a:r>
              <a:rPr lang="uk-UA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Для економічного обґрунтування  проекту необхідно розрахувати його собівартість: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357188" y="4143375"/>
            <a:ext cx="8539162" cy="1631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     Окремі матеріали та інструменти, необхідні для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 виконання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проекту, я віднайшла вдома. Таким чином,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собівартість виробу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отрималась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 дещо нижче, ніж могла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бути. На мою думку, саме цей чинник забезпечує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економічну доцільність мого проекту.</a:t>
            </a:r>
            <a:endParaRPr lang="uk-UA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303338" y="5789613"/>
            <a:ext cx="6645275" cy="76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457200" algn="ctr" eaLnBrk="0" hangingPunct="0">
              <a:defRPr/>
            </a:pPr>
            <a:r>
              <a:rPr lang="uk-UA" sz="2200" b="1" i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Ця робота – творча, тому виконуючи проект, </a:t>
            </a:r>
          </a:p>
          <a:p>
            <a:pPr indent="457200" algn="ctr" eaLnBrk="0" hangingPunct="0">
              <a:defRPr/>
            </a:pPr>
            <a:r>
              <a:rPr lang="uk-UA" sz="2200" b="1" i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я не прагнула до  економічної вигоди.</a:t>
            </a:r>
            <a:endParaRPr lang="uk-UA" sz="2200" b="1" i="1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4" grpId="0" autoUpdateAnimBg="0"/>
      <p:bldP spid="25661" grpId="0" autoUpdateAnimBg="0"/>
      <p:bldP spid="256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/>
          <p:cNvSpPr txBox="1">
            <a:spLocks noChangeArrowheads="1"/>
          </p:cNvSpPr>
          <p:nvPr/>
        </p:nvSpPr>
        <p:spPr bwMode="auto">
          <a:xfrm>
            <a:off x="1285875" y="214313"/>
            <a:ext cx="6767513" cy="650875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Технологічний етап</a:t>
            </a:r>
            <a:endParaRPr lang="en-US" sz="3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285750" y="214313"/>
            <a:ext cx="685800" cy="679450"/>
            <a:chOff x="1296" y="1200"/>
            <a:chExt cx="432" cy="428"/>
          </a:xfrm>
        </p:grpSpPr>
        <p:grpSp>
          <p:nvGrpSpPr>
            <p:cNvPr id="25614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25616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4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7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5617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5618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619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5620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621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622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623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5615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3</a:t>
              </a:r>
            </a:p>
          </p:txBody>
        </p:sp>
      </p:grpSp>
      <p:pic>
        <p:nvPicPr>
          <p:cNvPr id="14356" name="Picture 20" descr="PC07021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22300" y="1052513"/>
            <a:ext cx="1765300" cy="1800225"/>
          </a:xfrm>
          <a:prstGeom prst="roundRect">
            <a:avLst/>
          </a:prstGeom>
          <a:noFill/>
          <a:ln w="38100" cmpd="dbl">
            <a:solidFill>
              <a:srgbClr val="06306E"/>
            </a:solidFill>
            <a:miter lim="800000"/>
            <a:headEnd/>
            <a:tailEnd/>
          </a:ln>
        </p:spPr>
      </p:pic>
      <p:pic>
        <p:nvPicPr>
          <p:cNvPr id="14357" name="Picture 21" descr="Изображение 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981075"/>
            <a:ext cx="2743200" cy="2060575"/>
          </a:xfrm>
          <a:prstGeom prst="roundRect">
            <a:avLst/>
          </a:prstGeom>
          <a:noFill/>
          <a:ln w="38100" cmpd="dbl">
            <a:solidFill>
              <a:srgbClr val="06306E"/>
            </a:solidFill>
            <a:miter lim="800000"/>
            <a:headEnd/>
            <a:tailEnd/>
          </a:ln>
        </p:spPr>
      </p:pic>
      <p:pic>
        <p:nvPicPr>
          <p:cNvPr id="14358" name="Picture 22" descr="PC070211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6084888" y="2565400"/>
            <a:ext cx="1739900" cy="2324100"/>
          </a:xfrm>
          <a:prstGeom prst="roundRect">
            <a:avLst/>
          </a:prstGeom>
          <a:noFill/>
          <a:ln w="38100" cmpd="dbl">
            <a:solidFill>
              <a:srgbClr val="06306E"/>
            </a:solidFill>
            <a:miter lim="800000"/>
            <a:headEnd/>
            <a:tailEnd/>
          </a:ln>
        </p:spPr>
      </p:pic>
      <p:pic>
        <p:nvPicPr>
          <p:cNvPr id="14359" name="Picture 23" descr="PC070206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3347864" y="3212976"/>
            <a:ext cx="2160587" cy="1619250"/>
          </a:xfrm>
          <a:prstGeom prst="roundRect">
            <a:avLst/>
          </a:prstGeom>
          <a:noFill/>
          <a:ln w="38100" cmpd="dbl">
            <a:solidFill>
              <a:srgbClr val="06306E"/>
            </a:solidFill>
            <a:miter lim="800000"/>
            <a:headEnd/>
            <a:tailEnd/>
          </a:ln>
        </p:spPr>
      </p:pic>
      <p:pic>
        <p:nvPicPr>
          <p:cNvPr id="14360" name="Picture 24" descr="Фото0249"/>
          <p:cNvPicPr>
            <a:picLocks noChangeAspect="1" noChangeArrowheads="1"/>
          </p:cNvPicPr>
          <p:nvPr/>
        </p:nvPicPr>
        <p:blipFill>
          <a:blip r:embed="rId6" cstate="print">
            <a:lum contrast="-12000"/>
          </a:blip>
          <a:srcRect/>
          <a:stretch>
            <a:fillRect/>
          </a:stretch>
        </p:blipFill>
        <p:spPr bwMode="auto">
          <a:xfrm>
            <a:off x="6011863" y="5084763"/>
            <a:ext cx="1511300" cy="1511300"/>
          </a:xfrm>
          <a:prstGeom prst="round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61" name="Picture 25" descr="Фото0251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3923928" y="5013176"/>
            <a:ext cx="1512887" cy="1700212"/>
          </a:xfrm>
          <a:prstGeom prst="round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052513"/>
            <a:ext cx="3603625" cy="5805487"/>
          </a:xfrm>
          <a:prstGeom prst="round2DiagRect">
            <a:avLst/>
          </a:prstGeom>
          <a:noFill/>
          <a:ln w="76200" cmpd="tri" algn="ctr">
            <a:solidFill>
              <a:schemeClr val="tx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14363" name="Picture 27" descr="PIC_05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3141663"/>
            <a:ext cx="1725612" cy="1728787"/>
          </a:xfrm>
          <a:prstGeom prst="round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64" name="Picture 28" descr="PIC_0579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23850" y="5013325"/>
            <a:ext cx="2592388" cy="1573213"/>
          </a:xfrm>
          <a:prstGeom prst="round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65" name="Picture 29" descr="PIC_05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1268413"/>
            <a:ext cx="1512887" cy="1463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PIC_05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088" y="4076700"/>
            <a:ext cx="1258887" cy="2071688"/>
          </a:xfrm>
          <a:prstGeom prst="round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val 36"/>
          <p:cNvSpPr>
            <a:spLocks noChangeArrowheads="1"/>
          </p:cNvSpPr>
          <p:nvPr/>
        </p:nvSpPr>
        <p:spPr bwMode="gray">
          <a:xfrm>
            <a:off x="5075238" y="5875338"/>
            <a:ext cx="1069975" cy="29686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1052513"/>
            <a:ext cx="6905625" cy="563562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   </a:t>
            </a:r>
            <a:r>
              <a:rPr lang="uk-UA" sz="3600" i="1" smtClean="0">
                <a:solidFill>
                  <a:srgbClr val="FFFF00"/>
                </a:solidFill>
                <a:latin typeface="Georgia" pitchFamily="18" charset="0"/>
              </a:rPr>
              <a:t>Рекламний проспект:</a:t>
            </a:r>
            <a:endParaRPr lang="en-US" sz="3600" i="1" smtClean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blackWhite">
          <a:xfrm>
            <a:off x="214313" y="1857375"/>
            <a:ext cx="5256212" cy="2374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135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</a:t>
            </a: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тоїть мій сонях на газоні,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Радісне вітання у долонях.</a:t>
            </a:r>
            <a:endParaRPr lang="en-US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Зараз вдарить м’яч –</a:t>
            </a:r>
            <a:endParaRPr lang="en-US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en-US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</a:t>
            </a: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почнеться гра,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Фани скрикнуть: </a:t>
            </a:r>
            <a:endParaRPr lang="en-US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en-US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</a:t>
            </a: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«Єврові  ура!»</a:t>
            </a:r>
            <a:endParaRPr lang="ru-RU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gray">
          <a:xfrm>
            <a:off x="323850" y="32845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26629" name="Oval 34"/>
          <p:cNvSpPr>
            <a:spLocks noChangeArrowheads="1"/>
          </p:cNvSpPr>
          <p:nvPr/>
        </p:nvSpPr>
        <p:spPr bwMode="gray">
          <a:xfrm>
            <a:off x="1076325" y="5886450"/>
            <a:ext cx="1069975" cy="296863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white">
          <a:xfrm>
            <a:off x="250825" y="227647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26631" name="Oval 35"/>
          <p:cNvSpPr>
            <a:spLocks noChangeArrowheads="1"/>
          </p:cNvSpPr>
          <p:nvPr/>
        </p:nvSpPr>
        <p:spPr bwMode="gray">
          <a:xfrm>
            <a:off x="3065463" y="5875338"/>
            <a:ext cx="1069975" cy="29686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32" name="Oval 37"/>
          <p:cNvSpPr>
            <a:spLocks noChangeArrowheads="1"/>
          </p:cNvSpPr>
          <p:nvPr/>
        </p:nvSpPr>
        <p:spPr bwMode="gray">
          <a:xfrm>
            <a:off x="7083425" y="5867400"/>
            <a:ext cx="1069975" cy="296863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6633" name="Group 45"/>
          <p:cNvGrpSpPr>
            <a:grpSpLocks/>
          </p:cNvGrpSpPr>
          <p:nvPr/>
        </p:nvGrpSpPr>
        <p:grpSpPr bwMode="auto">
          <a:xfrm>
            <a:off x="4857750" y="3000375"/>
            <a:ext cx="4140200" cy="3600450"/>
            <a:chOff x="4272" y="2823"/>
            <a:chExt cx="973" cy="973"/>
          </a:xfrm>
        </p:grpSpPr>
        <p:sp>
          <p:nvSpPr>
            <p:cNvPr id="101405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6655" name="Picture 32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423" name="AutoShape 47"/>
          <p:cNvSpPr>
            <a:spLocks noChangeArrowheads="1"/>
          </p:cNvSpPr>
          <p:nvPr/>
        </p:nvSpPr>
        <p:spPr bwMode="blackWhite">
          <a:xfrm>
            <a:off x="1692275" y="4508500"/>
            <a:ext cx="5437188" cy="2087563"/>
          </a:xfrm>
          <a:prstGeom prst="roundRect">
            <a:avLst>
              <a:gd name="adj" fmla="val 49963"/>
            </a:avLst>
          </a:prstGeom>
          <a:gradFill rotWithShape="1">
            <a:gsLst>
              <a:gs pos="0">
                <a:srgbClr val="18365E"/>
              </a:gs>
              <a:gs pos="50000">
                <a:schemeClr val="accent2"/>
              </a:gs>
              <a:gs pos="100000">
                <a:srgbClr val="18365E"/>
              </a:gs>
            </a:gsLst>
            <a:lin ang="0" scaled="1"/>
          </a:gradFill>
          <a:ln w="38100" algn="ctr">
            <a:solidFill>
              <a:srgbClr val="FFFFCC"/>
            </a:solidFill>
            <a:round/>
            <a:headEnd/>
            <a:tailEnd/>
          </a:ln>
          <a:effectLst>
            <a:outerShdw dist="107763" dir="135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Рушить Україною турнір,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Стане у пригоді сувенір,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Той що із любов’ю я виготовляла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Й часточку душі своєї </a:t>
            </a:r>
          </a:p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  в нього вклала.</a:t>
            </a:r>
            <a:endParaRPr lang="ru-RU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1285875" y="214313"/>
            <a:ext cx="6769100" cy="711200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Заключний етап</a:t>
            </a:r>
            <a:endParaRPr lang="en-US" sz="4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285750" y="214313"/>
            <a:ext cx="685800" cy="679450"/>
            <a:chOff x="1296" y="1200"/>
            <a:chExt cx="432" cy="428"/>
          </a:xfrm>
        </p:grpSpPr>
        <p:grpSp>
          <p:nvGrpSpPr>
            <p:cNvPr id="26638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26640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2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3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4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5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641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6642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6643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6644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645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646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647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6639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/>
                <a:t>4</a:t>
              </a:r>
              <a:endParaRPr lang="en-US" sz="2400" b="1"/>
            </a:p>
          </p:txBody>
        </p:sp>
      </p:grpSp>
      <p:pic>
        <p:nvPicPr>
          <p:cNvPr id="15396" name="Picture 36" descr="Фото0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25538"/>
            <a:ext cx="2146300" cy="34575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0" grpId="0" animBg="1"/>
      <p:bldP spid="10142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763000" cy="56356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Міні - маркетингове дослідження</a:t>
            </a:r>
            <a:endParaRPr lang="ru-RU" sz="3600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AutoShap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4313" y="1143000"/>
            <a:ext cx="4214812" cy="1000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uk-UA" sz="24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 Ви найчастіше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sz="2400" b="1" i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купуєте сувеніри?</a:t>
            </a:r>
            <a:r>
              <a:rPr lang="ru-RU" sz="2400" smtClean="0">
                <a:solidFill>
                  <a:srgbClr val="FFFFCC"/>
                </a:solidFill>
                <a:latin typeface="Georgia" pitchFamily="18" charset="0"/>
              </a:rPr>
              <a:t> </a:t>
            </a:r>
            <a:endParaRPr lang="en-US" sz="2400" smtClean="0">
              <a:solidFill>
                <a:srgbClr val="FFFFCC"/>
              </a:solidFill>
              <a:latin typeface="Georgia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5508625" y="3141663"/>
            <a:ext cx="3460750" cy="1073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95963" y="3213100"/>
            <a:ext cx="2928937" cy="1006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 задоволені ви якістю сувеніру ЄВРО-2012?</a:t>
            </a:r>
            <a:r>
              <a:rPr lang="ru-RU" sz="2000">
                <a:solidFill>
                  <a:srgbClr val="FFFFCC"/>
                </a:solidFill>
                <a:latin typeface="Georgia" pitchFamily="18" charset="0"/>
              </a:rPr>
              <a:t> </a:t>
            </a:r>
            <a:endParaRPr lang="uk-UA" sz="2000">
              <a:solidFill>
                <a:srgbClr val="FFFFCC"/>
              </a:solidFill>
              <a:latin typeface="Georgia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57188" y="5286375"/>
            <a:ext cx="4070350" cy="1022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uk-UA" sz="20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4500563" y="1557338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 rot="10800000">
            <a:off x="4787900" y="364490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286250" y="571500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5445125"/>
            <a:ext cx="37147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 придбали б Ви такий сувенір за ціною 60 грн.?</a:t>
            </a:r>
            <a:endParaRPr lang="ru-RU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/>
          <a:srcRect l="4106" b="9027"/>
          <a:stretch>
            <a:fillRect/>
          </a:stretch>
        </p:blipFill>
        <p:spPr bwMode="auto">
          <a:xfrm>
            <a:off x="5364163" y="765175"/>
            <a:ext cx="35179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rcRect b="12045"/>
          <a:stretch>
            <a:fillRect/>
          </a:stretch>
        </p:blipFill>
        <p:spPr bwMode="auto">
          <a:xfrm>
            <a:off x="0" y="2420938"/>
            <a:ext cx="48275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4"/>
          <a:srcRect l="4861" b="11317"/>
          <a:stretch>
            <a:fillRect/>
          </a:stretch>
        </p:blipFill>
        <p:spPr bwMode="auto">
          <a:xfrm>
            <a:off x="5076825" y="4724400"/>
            <a:ext cx="39258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 uiExpand="1" build="p" animBg="1"/>
      <p:bldP spid="6" grpId="0" animBg="1"/>
      <p:bldP spid="17413" grpId="0"/>
      <p:bldP spid="9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 як на Вашу думку?</a:t>
            </a:r>
            <a:endParaRPr lang="ru-RU" sz="3600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Фильм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066800"/>
            <a:ext cx="6858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224587" cy="765175"/>
          </a:xfrm>
        </p:spPr>
        <p:txBody>
          <a:bodyPr/>
          <a:lstStyle/>
          <a:p>
            <a:pPr>
              <a:defRPr/>
            </a:pPr>
            <a:r>
              <a:rPr lang="uk-UA" sz="48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Висновки</a:t>
            </a:r>
            <a:endParaRPr lang="ru-RU" sz="4800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288" y="1339850"/>
            <a:ext cx="8478837" cy="52085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342900">
              <a:defRPr/>
            </a:pPr>
            <a:r>
              <a:rPr lang="uk-UA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                    </a:t>
            </a:r>
            <a:r>
              <a:rPr lang="uk-UA" sz="2800" b="1" i="1">
                <a:solidFill>
                  <a:srgbClr val="58F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 р о е к т:</a:t>
            </a:r>
          </a:p>
          <a:p>
            <a:pPr indent="342900">
              <a:defRPr/>
            </a:pPr>
            <a:endParaRPr lang="uk-UA" sz="2200" b="1" i="1">
              <a:solidFill>
                <a:srgbClr val="58F0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indent="342900">
              <a:buFontTx/>
              <a:buChar char="•"/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дав змогу дізнатися більш детально </a:t>
            </a:r>
          </a:p>
          <a:p>
            <a:pPr indent="342900"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про історію рідної країни;</a:t>
            </a:r>
          </a:p>
          <a:p>
            <a:pPr indent="342900">
              <a:defRPr/>
            </a:pPr>
            <a:endParaRPr lang="uk-UA" sz="22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indent="342900">
              <a:buFontTx/>
              <a:buChar char="•"/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сприяв розвитку дослідницько-пошукової </a:t>
            </a:r>
          </a:p>
          <a:p>
            <a:pPr indent="342900"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діяльності;</a:t>
            </a:r>
          </a:p>
          <a:p>
            <a:pPr indent="342900">
              <a:defRPr/>
            </a:pPr>
            <a:endParaRPr lang="uk-UA" sz="22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indent="342900">
              <a:buFontTx/>
              <a:buChar char="•"/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надав можливість перевірити </a:t>
            </a:r>
          </a:p>
          <a:p>
            <a:pPr indent="342900"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власну майстерність під час виготовлення виробу;</a:t>
            </a:r>
          </a:p>
          <a:p>
            <a:pPr indent="342900">
              <a:defRPr/>
            </a:pPr>
            <a:endParaRPr lang="uk-UA" sz="22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indent="342900">
              <a:buFontTx/>
              <a:buChar char="•"/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покращив комунікативні здібності;</a:t>
            </a:r>
          </a:p>
          <a:p>
            <a:pPr indent="342900">
              <a:buFontTx/>
              <a:buChar char="•"/>
              <a:defRPr/>
            </a:pPr>
            <a:endParaRPr lang="uk-UA" sz="22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indent="342900">
              <a:buFontTx/>
              <a:buChar char="•"/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приніс естетичну насолоду від отриманих </a:t>
            </a:r>
          </a:p>
          <a:p>
            <a:pPr indent="342900">
              <a:defRPr/>
            </a:pPr>
            <a:r>
              <a:rPr lang="uk-UA" sz="2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результатів праці.</a:t>
            </a:r>
            <a:endParaRPr lang="ru-RU" sz="22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5058" name="Picture 2" descr="Изображение 012"/>
          <p:cNvPicPr>
            <a:picLocks noChangeAspect="1" noChangeArrowheads="1"/>
          </p:cNvPicPr>
          <p:nvPr/>
        </p:nvPicPr>
        <p:blipFill>
          <a:blip r:embed="rId2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6740542" y="342877"/>
            <a:ext cx="1928826" cy="2777509"/>
          </a:xfrm>
          <a:prstGeom prst="snipRoundRect">
            <a:avLst/>
          </a:prstGeom>
          <a:noFill/>
          <a:ln w="76200" cmpd="tri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333375"/>
            <a:ext cx="9144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498975" y="5446713"/>
            <a:ext cx="282575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uk-UA" sz="1400">
                <a:solidFill>
                  <a:srgbClr val="FFFFFF"/>
                </a:solidFill>
                <a:cs typeface="Times New Roman" pitchFamily="18" charset="0"/>
              </a:rPr>
              <a:t>  </a:t>
            </a:r>
            <a:endParaRPr lang="uk-UA" sz="2200" b="1" i="1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45" name="Picture 8" descr="MCj043779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8002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7" grpId="0"/>
      <p:bldP spid="29702" grpId="0"/>
      <p:bldP spid="450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/>
          <p:cNvSpPr>
            <a:spLocks noChangeArrowheads="1" noChangeShapeType="1" noTextEdit="1"/>
          </p:cNvSpPr>
          <p:nvPr/>
        </p:nvSpPr>
        <p:spPr bwMode="gray">
          <a:xfrm rot="-1138993">
            <a:off x="3081338" y="3616325"/>
            <a:ext cx="5857875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Georgia"/>
              </a:rPr>
              <a:t> Дякую за увагу!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2238" y="1700213"/>
            <a:ext cx="6481762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Я отримала велике задоволення </a:t>
            </a:r>
          </a:p>
          <a:p>
            <a:pPr indent="342900" algn="ctr"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від результатів своєї праці.</a:t>
            </a:r>
            <a:endParaRPr lang="uk-UA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938" y="692150"/>
            <a:ext cx="5286375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Мета</a:t>
            </a:r>
            <a:r>
              <a:rPr lang="uk-UA" sz="4000" b="1">
                <a:solidFill>
                  <a:srgbClr val="0B2E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uk-UA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досягнута!</a:t>
            </a:r>
            <a:r>
              <a:rPr lang="uk-UA">
                <a:solidFill>
                  <a:srgbClr val="0000CC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8440" name="Picture 8" descr="Фото0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547937" cy="4103687"/>
          </a:xfrm>
          <a:prstGeom prst="roundRect">
            <a:avLst/>
          </a:prstGeom>
          <a:noFill/>
          <a:ln w="76200" cmpd="tri">
            <a:solidFill>
              <a:srgbClr val="06306E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ltGray">
          <a:xfrm rot="5400000">
            <a:off x="-926306" y="1669256"/>
            <a:ext cx="3786188" cy="3590925"/>
          </a:xfrm>
          <a:custGeom>
            <a:avLst/>
            <a:gdLst>
              <a:gd name="G0" fmla="+- 64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4"/>
              <a:gd name="G18" fmla="*/ 64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64 10800 0"/>
              <a:gd name="G26" fmla="?: G9 G17 G25"/>
              <a:gd name="G27" fmla="?: G9 0 21600"/>
              <a:gd name="G28" fmla="cos 10800 11796480"/>
              <a:gd name="G29" fmla="sin 10800 11796480"/>
              <a:gd name="G30" fmla="sin 64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68 w 21600"/>
              <a:gd name="T15" fmla="*/ 10800 h 21600"/>
              <a:gd name="T16" fmla="*/ 10800 w 21600"/>
              <a:gd name="T17" fmla="*/ 10736 h 21600"/>
              <a:gd name="T18" fmla="*/ 16232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36" y="10800"/>
                </a:moveTo>
                <a:cubicBezTo>
                  <a:pt x="10736" y="10764"/>
                  <a:pt x="10764" y="10736"/>
                  <a:pt x="10800" y="10736"/>
                </a:cubicBezTo>
                <a:cubicBezTo>
                  <a:pt x="10835" y="10735"/>
                  <a:pt x="10863" y="10764"/>
                  <a:pt x="10864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549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8600" cy="863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ru-RU" sz="54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utami" pitchFamily="2"/>
              </a:rPr>
              <a:t>Мета  проекту:</a:t>
            </a:r>
            <a:r>
              <a:rPr lang="en-US" smtClean="0"/>
              <a:t> </a:t>
            </a: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gray">
          <a:xfrm rot="5400000">
            <a:off x="-1621631" y="1342231"/>
            <a:ext cx="5153025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ltGray">
          <a:xfrm>
            <a:off x="3348038" y="3429000"/>
            <a:ext cx="5616575" cy="792163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8409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6391" name="Group 6"/>
          <p:cNvGrpSpPr>
            <a:grpSpLocks/>
          </p:cNvGrpSpPr>
          <p:nvPr/>
        </p:nvGrpSpPr>
        <p:grpSpPr bwMode="auto">
          <a:xfrm>
            <a:off x="2843213" y="3500438"/>
            <a:ext cx="501650" cy="501650"/>
            <a:chOff x="1583" y="1494"/>
            <a:chExt cx="526" cy="526"/>
          </a:xfrm>
        </p:grpSpPr>
        <p:sp>
          <p:nvSpPr>
            <p:cNvPr id="16431" name="Oval 7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2" name="Oval 8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3" name="Oval 9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4" name="Oval 10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5" name="Oval 11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7532" name="AutoShape 12"/>
          <p:cNvSpPr>
            <a:spLocks noChangeArrowheads="1"/>
          </p:cNvSpPr>
          <p:nvPr/>
        </p:nvSpPr>
        <p:spPr bwMode="ltGray">
          <a:xfrm>
            <a:off x="3348038" y="2205038"/>
            <a:ext cx="5616575" cy="1152525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8409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6393" name="Group 13"/>
          <p:cNvGrpSpPr>
            <a:grpSpLocks/>
          </p:cNvGrpSpPr>
          <p:nvPr/>
        </p:nvGrpSpPr>
        <p:grpSpPr bwMode="auto">
          <a:xfrm>
            <a:off x="2771775" y="2349500"/>
            <a:ext cx="501650" cy="501650"/>
            <a:chOff x="1583" y="1494"/>
            <a:chExt cx="526" cy="526"/>
          </a:xfrm>
        </p:grpSpPr>
        <p:sp>
          <p:nvSpPr>
            <p:cNvPr id="16426" name="Oval 14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9" name="Oval 17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30" name="Oval 18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7539" name="AutoShape 19"/>
          <p:cNvSpPr>
            <a:spLocks noChangeArrowheads="1"/>
          </p:cNvSpPr>
          <p:nvPr/>
        </p:nvSpPr>
        <p:spPr bwMode="ltGray">
          <a:xfrm>
            <a:off x="2555875" y="981075"/>
            <a:ext cx="6264275" cy="1150938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6395" name="Group 20"/>
          <p:cNvGrpSpPr>
            <a:grpSpLocks/>
          </p:cNvGrpSpPr>
          <p:nvPr/>
        </p:nvGrpSpPr>
        <p:grpSpPr bwMode="auto">
          <a:xfrm>
            <a:off x="1979613" y="1268413"/>
            <a:ext cx="501650" cy="501650"/>
            <a:chOff x="1583" y="1494"/>
            <a:chExt cx="526" cy="526"/>
          </a:xfrm>
        </p:grpSpPr>
        <p:sp>
          <p:nvSpPr>
            <p:cNvPr id="16421" name="Oval 21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2" name="Oval 22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3" name="Oval 23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4" name="Oval 24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5" name="Oval 25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7546" name="AutoShape 26"/>
          <p:cNvSpPr>
            <a:spLocks noChangeArrowheads="1"/>
          </p:cNvSpPr>
          <p:nvPr/>
        </p:nvSpPr>
        <p:spPr bwMode="ltGray">
          <a:xfrm>
            <a:off x="3132138" y="4292600"/>
            <a:ext cx="5832475" cy="1152525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6397" name="Group 27"/>
          <p:cNvGrpSpPr>
            <a:grpSpLocks/>
          </p:cNvGrpSpPr>
          <p:nvPr/>
        </p:nvGrpSpPr>
        <p:grpSpPr bwMode="auto">
          <a:xfrm>
            <a:off x="2555875" y="4652963"/>
            <a:ext cx="501650" cy="501650"/>
            <a:chOff x="1583" y="1494"/>
            <a:chExt cx="526" cy="526"/>
          </a:xfrm>
        </p:grpSpPr>
        <p:sp>
          <p:nvSpPr>
            <p:cNvPr id="16416" name="Oval 28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7" name="Oval 29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8" name="Oval 30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9" name="Oval 31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20" name="Oval 32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7553" name="AutoShape 33"/>
          <p:cNvSpPr>
            <a:spLocks noChangeArrowheads="1"/>
          </p:cNvSpPr>
          <p:nvPr/>
        </p:nvSpPr>
        <p:spPr bwMode="ltGray">
          <a:xfrm>
            <a:off x="2051050" y="5516563"/>
            <a:ext cx="6697663" cy="115411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16399" name="Group 34"/>
          <p:cNvGrpSpPr>
            <a:grpSpLocks/>
          </p:cNvGrpSpPr>
          <p:nvPr/>
        </p:nvGrpSpPr>
        <p:grpSpPr bwMode="auto">
          <a:xfrm>
            <a:off x="1547813" y="5589588"/>
            <a:ext cx="501650" cy="501650"/>
            <a:chOff x="1583" y="1494"/>
            <a:chExt cx="526" cy="526"/>
          </a:xfrm>
        </p:grpSpPr>
        <p:sp>
          <p:nvSpPr>
            <p:cNvPr id="16411" name="Oval 35"/>
            <p:cNvSpPr>
              <a:spLocks noChangeArrowheads="1"/>
            </p:cNvSpPr>
            <p:nvPr/>
          </p:nvSpPr>
          <p:spPr bwMode="gray">
            <a:xfrm>
              <a:off x="1583" y="1494"/>
              <a:ext cx="526" cy="52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2" name="Oval 36"/>
            <p:cNvSpPr>
              <a:spLocks noChangeArrowheads="1"/>
            </p:cNvSpPr>
            <p:nvPr/>
          </p:nvSpPr>
          <p:spPr bwMode="gray">
            <a:xfrm>
              <a:off x="1634" y="1547"/>
              <a:ext cx="425" cy="425"/>
            </a:xfrm>
            <a:prstGeom prst="ellipse">
              <a:avLst/>
            </a:prstGeom>
            <a:gradFill rotWithShape="1">
              <a:gsLst>
                <a:gs pos="0">
                  <a:srgbClr val="10E470"/>
                </a:gs>
                <a:gs pos="100000">
                  <a:srgbClr val="09834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3" name="Oval 37"/>
            <p:cNvSpPr>
              <a:spLocks noChangeArrowheads="1"/>
            </p:cNvSpPr>
            <p:nvPr/>
          </p:nvSpPr>
          <p:spPr bwMode="gray">
            <a:xfrm>
              <a:off x="1642" y="1557"/>
              <a:ext cx="406" cy="40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5001"/>
                  </a:srgbClr>
                </a:gs>
                <a:gs pos="100000">
                  <a:srgbClr val="A2A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4" name="Oval 38"/>
            <p:cNvSpPr>
              <a:spLocks noChangeArrowheads="1"/>
            </p:cNvSpPr>
            <p:nvPr/>
          </p:nvSpPr>
          <p:spPr bwMode="gray">
            <a:xfrm>
              <a:off x="1652" y="1582"/>
              <a:ext cx="265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15" name="Oval 39"/>
            <p:cNvSpPr>
              <a:spLocks noChangeArrowheads="1"/>
            </p:cNvSpPr>
            <p:nvPr/>
          </p:nvSpPr>
          <p:spPr bwMode="gray">
            <a:xfrm>
              <a:off x="1659" y="1571"/>
              <a:ext cx="366" cy="366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C2C2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2051050" y="13414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562" name="Text Box 42"/>
          <p:cNvSpPr txBox="1">
            <a:spLocks noChangeArrowheads="1"/>
          </p:cNvSpPr>
          <p:nvPr/>
        </p:nvSpPr>
        <p:spPr bwMode="auto">
          <a:xfrm>
            <a:off x="2843213" y="242093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2916238" y="357346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2627313" y="4724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1619250" y="56610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black">
          <a:xfrm>
            <a:off x="2771775" y="981075"/>
            <a:ext cx="61928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Вироблення вмінь самостійного ознайомлення з інформаційними джерелами.</a:t>
            </a:r>
            <a:endParaRPr lang="en-US" sz="2200" b="1" i="1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black">
          <a:xfrm>
            <a:off x="3563938" y="2205038"/>
            <a:ext cx="55800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Дослідження  історії  розвитку сувенірів до Євро-2012, а також</a:t>
            </a:r>
          </a:p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техніки в</a:t>
            </a:r>
            <a:r>
              <a:rPr lang="en-US" sz="2200" b="1" i="1">
                <a:solidFill>
                  <a:srgbClr val="000099"/>
                </a:solidFill>
                <a:latin typeface="Georgia" pitchFamily="18" charset="0"/>
              </a:rPr>
              <a:t>`</a:t>
            </a: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язання гачком.</a:t>
            </a:r>
            <a:endParaRPr lang="en-US" sz="2200" b="1" i="1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7568" name="Text Box 48"/>
          <p:cNvSpPr txBox="1">
            <a:spLocks noChangeArrowheads="1"/>
          </p:cNvSpPr>
          <p:nvPr/>
        </p:nvSpPr>
        <p:spPr bwMode="black">
          <a:xfrm>
            <a:off x="3492500" y="3429000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Оволодіння навичками технології виготовлення виробу.</a:t>
            </a:r>
            <a:endParaRPr lang="en-US" sz="2200" b="1" i="1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7569" name="Text Box 49"/>
          <p:cNvSpPr txBox="1">
            <a:spLocks noChangeArrowheads="1"/>
          </p:cNvSpPr>
          <p:nvPr/>
        </p:nvSpPr>
        <p:spPr bwMode="black">
          <a:xfrm>
            <a:off x="2411413" y="5516563"/>
            <a:ext cx="73088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Підготовка до професійного </a:t>
            </a:r>
          </a:p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самовизначення  в умовах </a:t>
            </a:r>
            <a:r>
              <a:rPr lang="en-US" sz="2200" b="1" i="1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ринкових відносин.</a:t>
            </a:r>
            <a:r>
              <a:rPr lang="uk-UA" sz="2200" i="1">
                <a:solidFill>
                  <a:srgbClr val="000099"/>
                </a:solidFill>
                <a:latin typeface="Georgia" pitchFamily="18" charset="0"/>
              </a:rPr>
              <a:t> </a:t>
            </a:r>
            <a:endParaRPr lang="en-US" sz="2200" i="1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07571" name="Picture 51" descr="Изображение 0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251" y="2046278"/>
            <a:ext cx="2571766" cy="2805566"/>
          </a:xfrm>
          <a:prstGeom prst="ellipse">
            <a:avLst/>
          </a:prstGeom>
          <a:noFill/>
          <a:ln w="3810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7570" name="Text Box 50"/>
          <p:cNvSpPr txBox="1">
            <a:spLocks noChangeArrowheads="1"/>
          </p:cNvSpPr>
          <p:nvPr/>
        </p:nvSpPr>
        <p:spPr bwMode="black">
          <a:xfrm>
            <a:off x="3348038" y="4292600"/>
            <a:ext cx="5795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200" b="1" i="1">
                <a:solidFill>
                  <a:srgbClr val="000099"/>
                </a:solidFill>
                <a:latin typeface="Georgia" pitchFamily="18" charset="0"/>
              </a:rPr>
              <a:t>Виховування вмінь економічного використання матеріалів; наполегливість, працелюбство.</a:t>
            </a:r>
            <a:endParaRPr lang="en-US" sz="2200" b="1" i="1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5" grpId="0" animBg="1"/>
      <p:bldP spid="107532" grpId="0" animBg="1"/>
      <p:bldP spid="107539" grpId="0" animBg="1"/>
      <p:bldP spid="107546" grpId="0" animBg="1"/>
      <p:bldP spid="107553" grpId="0" animBg="1"/>
      <p:bldP spid="107561" grpId="0"/>
      <p:bldP spid="107562" grpId="0"/>
      <p:bldP spid="107563" grpId="0"/>
      <p:bldP spid="107564" grpId="0"/>
      <p:bldP spid="107566" grpId="0"/>
      <p:bldP spid="107567" grpId="0"/>
      <p:bldP spid="1075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88913"/>
            <a:ext cx="2089150" cy="563562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79388" y="5157788"/>
            <a:ext cx="3168650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uk-UA" sz="16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Визначитись </a:t>
            </a:r>
          </a:p>
          <a:p>
            <a:pPr algn="ctr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 об'єктом </a:t>
            </a:r>
          </a:p>
          <a:p>
            <a:pPr algn="ctr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проектування </a:t>
            </a:r>
            <a:endParaRPr lang="ru-RU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214313" y="1143000"/>
            <a:ext cx="3421062" cy="14287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08409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uk-UA"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Обрати моделі-аналоги</a:t>
            </a:r>
          </a:p>
          <a:p>
            <a:pPr algn="ctr" eaLnBrk="0" hangingPunct="0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та техніку </a:t>
            </a:r>
          </a:p>
          <a:p>
            <a:pPr algn="ctr" eaLnBrk="0" hangingPunct="0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виконання об’єкта</a:t>
            </a:r>
            <a:endParaRPr lang="en-US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0" hangingPunct="0">
              <a:defRPr/>
            </a:pPr>
            <a:r>
              <a:rPr lang="uk-UA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проектування </a:t>
            </a:r>
          </a:p>
          <a:p>
            <a:pPr algn="ctr" eaLnBrk="0" hangingPunct="0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17412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gray">
          <a:xfrm>
            <a:off x="3214688" y="5286375"/>
            <a:ext cx="1117600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41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0" name="Freeform 10"/>
          <p:cNvSpPr>
            <a:spLocks/>
          </p:cNvSpPr>
          <p:nvPr/>
        </p:nvSpPr>
        <p:spPr bwMode="gray">
          <a:xfrm flipH="1">
            <a:off x="4572000" y="5286375"/>
            <a:ext cx="1143000" cy="1143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0" y="2428875"/>
            <a:ext cx="4608513" cy="2808288"/>
            <a:chOff x="1997" y="1314"/>
            <a:chExt cx="1889" cy="1009"/>
          </a:xfrm>
        </p:grpSpPr>
        <p:grpSp>
          <p:nvGrpSpPr>
            <p:cNvPr id="1743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193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441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2928938" y="2643188"/>
            <a:ext cx="347345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sz="2400" b="1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uk-UA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Для досягнення мети,</a:t>
            </a:r>
          </a:p>
          <a:p>
            <a:pPr algn="ctr">
              <a:defRPr/>
            </a:pPr>
            <a:r>
              <a:rPr lang="uk-UA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 намітила виконання </a:t>
            </a:r>
          </a:p>
          <a:p>
            <a:pPr algn="ctr">
              <a:defRPr/>
            </a:pPr>
            <a:r>
              <a:rPr lang="uk-UA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наступних завдань:</a:t>
            </a:r>
            <a:r>
              <a:rPr lang="uk-UA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sz="20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en-US" sz="20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5724525" y="5229225"/>
            <a:ext cx="2643188" cy="13700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Дослідити</a:t>
            </a:r>
          </a:p>
          <a:p>
            <a:pPr algn="ctr" eaLnBrk="0" hangingPunct="0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еволюцію об’єкта</a:t>
            </a:r>
            <a:endParaRPr lang="en-US" sz="2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 eaLnBrk="0" hangingPunct="0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проектування 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5867400" y="1125538"/>
            <a:ext cx="2843213" cy="16589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1943" name="Freeform 23"/>
          <p:cNvSpPr>
            <a:spLocks/>
          </p:cNvSpPr>
          <p:nvPr/>
        </p:nvSpPr>
        <p:spPr bwMode="gray">
          <a:xfrm rot="10800000">
            <a:off x="4786313" y="1143000"/>
            <a:ext cx="1143000" cy="12144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4" name="Freeform 24"/>
          <p:cNvSpPr>
            <a:spLocks/>
          </p:cNvSpPr>
          <p:nvPr/>
        </p:nvSpPr>
        <p:spPr bwMode="gray">
          <a:xfrm rot="10090485" flipH="1">
            <a:off x="3578225" y="1081088"/>
            <a:ext cx="933450" cy="13763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940425" y="1125538"/>
            <a:ext cx="28575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Ознайомитис</a:t>
            </a: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з інформаційними </a:t>
            </a:r>
          </a:p>
          <a:p>
            <a:pPr algn="ctr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джерелами </a:t>
            </a:r>
          </a:p>
          <a:p>
            <a:pPr algn="ctr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 об'єкт</a:t>
            </a:r>
          </a:p>
          <a:p>
            <a:pPr algn="ctr">
              <a:defRPr/>
            </a:pPr>
            <a:r>
              <a:rPr lang="uk-UA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проектування </a:t>
            </a:r>
            <a:endParaRPr lang="ru-RU" sz="20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714375" y="214313"/>
            <a:ext cx="8213725" cy="596900"/>
          </a:xfrm>
          <a:prstGeom prst="rect">
            <a:avLst/>
          </a:prstGeom>
          <a:solidFill>
            <a:srgbClr val="FFFF66"/>
          </a:solidFill>
          <a:ln w="9525">
            <a:solidFill>
              <a:srgbClr val="084092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2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Організаційно - підготовчий етап</a:t>
            </a:r>
            <a:endParaRPr lang="ru-RU" sz="32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0" y="214313"/>
            <a:ext cx="685800" cy="679450"/>
            <a:chOff x="1296" y="1200"/>
            <a:chExt cx="432" cy="428"/>
          </a:xfrm>
        </p:grpSpPr>
        <p:grpSp>
          <p:nvGrpSpPr>
            <p:cNvPr id="17425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17427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6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7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7428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17429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430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17431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32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33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34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17426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/>
                <a:t>1</a:t>
              </a:r>
              <a:endParaRPr lang="en-US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  <p:bldP spid="81925" grpId="0" animBg="1"/>
      <p:bldP spid="81939" grpId="0"/>
      <p:bldP spid="81941" grpId="0" animBg="1"/>
      <p:bldP spid="81942" grpId="0" animBg="1"/>
      <p:bldP spid="81945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Изображение 0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143000"/>
            <a:ext cx="3671888" cy="2754313"/>
          </a:xfrm>
          <a:prstGeom prst="roundRect">
            <a:avLst/>
          </a:prstGeom>
          <a:noFill/>
          <a:ln w="76200" cmpd="tri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214813" y="1857375"/>
            <a:ext cx="4703762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uk-UA" sz="2800" b="1" i="1" dirty="0">
              <a:solidFill>
                <a:srgbClr val="FF9933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uk-UA" sz="2400" dirty="0">
                <a:latin typeface="Georgia" pitchFamily="18" charset="0"/>
              </a:rPr>
              <a:t>                                                                                                         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357313"/>
          </a:xfrm>
        </p:spPr>
        <p:txBody>
          <a:bodyPr/>
          <a:lstStyle/>
          <a:p>
            <a:pPr eaLnBrk="1" hangingPunct="1">
              <a:defRPr/>
            </a:pPr>
            <a:r>
              <a:rPr lang="uk-UA" i="1" dirty="0" smtClean="0">
                <a:solidFill>
                  <a:srgbClr val="B1FF49"/>
                </a:solidFill>
                <a:latin typeface="Georgia" pitchFamily="18" charset="0"/>
              </a:rPr>
              <a:t> </a:t>
            </a:r>
            <a:r>
              <a:rPr lang="uk-UA" i="1" u="sng" dirty="0" smtClean="0">
                <a:solidFill>
                  <a:srgbClr val="B1FF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Ознайомлення з інформаційними джерелами про об'єкт проектування</a:t>
            </a:r>
            <a:r>
              <a:rPr lang="ru-RU" i="1" u="sng" dirty="0" smtClean="0">
                <a:solidFill>
                  <a:srgbClr val="B1FF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i="1" u="sng" dirty="0" smtClean="0">
                <a:solidFill>
                  <a:srgbClr val="B1FF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4140200" y="1341438"/>
            <a:ext cx="4824413" cy="51831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rgbClr val="E671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Матеріал </a:t>
            </a:r>
          </a:p>
          <a:p>
            <a:pPr algn="ctr"/>
            <a:r>
              <a:rPr lang="uk-UA" sz="3200" b="1" i="1">
                <a:solidFill>
                  <a:srgbClr val="E671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 “Вікіпедії”:</a:t>
            </a:r>
          </a:p>
          <a:p>
            <a:pPr algn="ctr"/>
            <a:r>
              <a:rPr lang="uk-UA" sz="2800" b="1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Сувенір</a:t>
            </a:r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(</a:t>
            </a:r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tooltip="Французька мова"/>
              </a:rPr>
              <a:t>фр.</a:t>
            </a:r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souvenir 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від </a:t>
            </a:r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4" tooltip="Латинська мова"/>
              </a:rPr>
              <a:t>лат.</a:t>
            </a:r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subvenio 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«приходжу») — подарунок 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 згадку або річ, 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пов'язана зі спогадами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(зазвичай про якусь 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приємну подію</a:t>
            </a:r>
          </a:p>
          <a:p>
            <a:pPr algn="ctr"/>
            <a:r>
              <a:rPr lang="uk-UA" sz="2800">
                <a:solidFill>
                  <a:srgbClr val="FCF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або подорож).</a:t>
            </a:r>
            <a:endParaRPr lang="en-US" sz="2800">
              <a:solidFill>
                <a:srgbClr val="FCF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endParaRPr lang="en-US" sz="2800">
              <a:solidFill>
                <a:srgbClr val="BCD5F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5" descr="Изображение 066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/>
          <a:stretch>
            <a:fillRect/>
          </a:stretch>
        </p:blipFill>
        <p:spPr bwMode="auto">
          <a:xfrm>
            <a:off x="238125" y="4022725"/>
            <a:ext cx="37671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57238" y="404813"/>
            <a:ext cx="8604251" cy="5635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uk-UA" i="1" u="sng" smtClean="0">
                <a:solidFill>
                  <a:srgbClr val="B1FF49"/>
                </a:solidFill>
                <a:latin typeface="Georgia" pitchFamily="18" charset="0"/>
              </a:rPr>
              <a:t>Дослідження еволюції </a:t>
            </a:r>
            <a:br>
              <a:rPr lang="uk-UA" i="1" u="sng" smtClean="0">
                <a:solidFill>
                  <a:srgbClr val="B1FF49"/>
                </a:solidFill>
                <a:latin typeface="Georgia" pitchFamily="18" charset="0"/>
              </a:rPr>
            </a:br>
            <a:r>
              <a:rPr lang="uk-UA" i="1" u="sng" smtClean="0">
                <a:solidFill>
                  <a:srgbClr val="B1FF49"/>
                </a:solidFill>
                <a:latin typeface="Georgia" pitchFamily="18" charset="0"/>
              </a:rPr>
              <a:t>об’єкта проектування </a:t>
            </a:r>
            <a:br>
              <a:rPr lang="uk-UA" i="1" u="sng" smtClean="0">
                <a:solidFill>
                  <a:srgbClr val="B1FF49"/>
                </a:solidFill>
                <a:latin typeface="Georgia" pitchFamily="18" charset="0"/>
              </a:rPr>
            </a:br>
            <a:endParaRPr lang="en-US" i="1" u="sng" smtClean="0">
              <a:solidFill>
                <a:srgbClr val="B1FF49"/>
              </a:solidFill>
              <a:latin typeface="Georgia" pitchFamily="18" charset="0"/>
            </a:endParaRP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gray">
          <a:xfrm>
            <a:off x="2195513" y="1700213"/>
            <a:ext cx="3887787" cy="4606925"/>
          </a:xfrm>
          <a:prstGeom prst="rightArrow">
            <a:avLst>
              <a:gd name="adj1" fmla="val 24259"/>
              <a:gd name="adj2" fmla="val 17843"/>
            </a:avLst>
          </a:prstGeom>
          <a:gradFill rotWithShape="1">
            <a:gsLst>
              <a:gs pos="0">
                <a:schemeClr val="accent1">
                  <a:alpha val="14998"/>
                </a:schemeClr>
              </a:gs>
              <a:gs pos="100000">
                <a:srgbClr val="9FCBF6"/>
              </a:gs>
            </a:gsLst>
            <a:lin ang="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gray">
          <a:xfrm>
            <a:off x="179388" y="1052513"/>
            <a:ext cx="4968875" cy="17287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rgbClr val="18365E"/>
              </a:gs>
            </a:gsLst>
            <a:lin ang="5400000" scaled="1"/>
          </a:gradFill>
          <a:ln w="76200" cmpd="tri">
            <a:solidFill>
              <a:srgbClr val="FFFF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Квітка соняшника стала логотипом </a:t>
            </a:r>
            <a:endParaRPr lang="en-US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України до Euro-2012.</a:t>
            </a:r>
            <a:r>
              <a:rPr lang="ru-RU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Ця рослина  </a:t>
            </a:r>
          </a:p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символізує образ України, наповненої </a:t>
            </a:r>
            <a:endParaRPr lang="en-US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теплом, любов'ю й привітністю, </a:t>
            </a:r>
            <a:endParaRPr lang="en-US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 кожний турист буде почувати себе</a:t>
            </a:r>
            <a:endParaRPr lang="en-US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гостем, якого тут завжди чекають</a:t>
            </a:r>
            <a:r>
              <a:rPr lang="uk-UA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.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gray">
          <a:xfrm>
            <a:off x="179388" y="2997200"/>
            <a:ext cx="4968875" cy="20161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lin ang="5400000" scaled="1"/>
          </a:gradFill>
          <a:ln w="76200" cmpd="tri">
            <a:solidFill>
              <a:srgbClr val="FFFF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/>
              <a:t> </a:t>
            </a: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Одним із видів сувенірів є народна </a:t>
            </a:r>
          </a:p>
          <a:p>
            <a:pPr algn="ctr" eaLnBrk="0" hangingPunct="0"/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іграшка. Мистецтво української </a:t>
            </a:r>
          </a:p>
          <a:p>
            <a:pPr algn="ctr" eaLnBrk="0" hangingPunct="0"/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народної іграшки з  тисячолітньою </a:t>
            </a:r>
          </a:p>
          <a:p>
            <a:pPr algn="ctr" eaLnBrk="0" hangingPunct="0"/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традицією відроджується  нині і </a:t>
            </a:r>
          </a:p>
          <a:p>
            <a:pPr algn="ctr" eaLnBrk="0" hangingPunct="0"/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є невичерпним джерелом натхнення </a:t>
            </a:r>
          </a:p>
          <a:p>
            <a:pPr algn="ctr" eaLnBrk="0" hangingPunct="0"/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та творчості народних майстрів. </a:t>
            </a:r>
            <a:endParaRPr lang="en-US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gray">
          <a:xfrm>
            <a:off x="179388" y="5157788"/>
            <a:ext cx="4968875" cy="15843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rgbClr val="474776"/>
              </a:gs>
            </a:gsLst>
            <a:lin ang="5400000" scaled="1"/>
          </a:gradFill>
          <a:ln w="76200" cmpd="tri">
            <a:solidFill>
              <a:srgbClr val="FFFF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В'язані іграшки наділені </a:t>
            </a:r>
          </a:p>
          <a:p>
            <a:pPr algn="ctr" eaLnBrk="0" hangingPunct="0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особливим шармом - вони приємні </a:t>
            </a:r>
          </a:p>
          <a:p>
            <a:pPr algn="ctr" eaLnBrk="0" hangingPunct="0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 дотик та випромінюють </a:t>
            </a:r>
          </a:p>
          <a:p>
            <a:pPr algn="ctr" eaLnBrk="0" hangingPunct="0">
              <a:defRPr/>
            </a:pPr>
            <a:r>
              <a:rPr lang="uk-UA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тепло рук, які їх виготовили. </a:t>
            </a:r>
            <a:endParaRPr lang="uk-UA" b="1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6084888" y="2852738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413250" y="5657850"/>
            <a:ext cx="184150" cy="3698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uk-UA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54" name="Picture 10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44675"/>
            <a:ext cx="1216025" cy="1871663"/>
          </a:xfrm>
          <a:prstGeom prst="roundRect">
            <a:avLst/>
          </a:prstGeom>
          <a:noFill/>
          <a:ln w="57150" cmpd="thinThick">
            <a:solidFill>
              <a:srgbClr val="FCF600"/>
            </a:solidFill>
            <a:miter lim="800000"/>
            <a:headEnd/>
            <a:tailEnd/>
          </a:ln>
        </p:spPr>
      </p:pic>
      <p:pic>
        <p:nvPicPr>
          <p:cNvPr id="6150" name="Picture 14" descr="5101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88913"/>
            <a:ext cx="1555750" cy="1165225"/>
          </a:xfrm>
          <a:prstGeom prst="roundRect">
            <a:avLst/>
          </a:prstGeom>
          <a:noFill/>
          <a:ln w="57150" cmpd="thinThick">
            <a:solidFill>
              <a:srgbClr val="FCF6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180" name="Picture 12" descr="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052513"/>
            <a:ext cx="1936750" cy="1354137"/>
          </a:xfrm>
          <a:prstGeom prst="roundRect">
            <a:avLst/>
          </a:prstGeom>
          <a:noFill/>
          <a:ln w="38100" cmpd="dbl">
            <a:solidFill>
              <a:srgbClr val="FFFF66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284538"/>
            <a:ext cx="2160587" cy="1460500"/>
          </a:xfrm>
          <a:prstGeom prst="roundRect">
            <a:avLst/>
          </a:prstGeom>
          <a:noFill/>
          <a:ln w="38100" cmpd="dbl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652963"/>
            <a:ext cx="1428750" cy="1685925"/>
          </a:xfrm>
          <a:prstGeom prst="roundRect">
            <a:avLst/>
          </a:prstGeom>
          <a:noFill/>
          <a:ln w="38100" cmpd="dbl" algn="ctr">
            <a:solidFill>
              <a:srgbClr val="FFFF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941168"/>
            <a:ext cx="1514475" cy="1728788"/>
          </a:xfrm>
          <a:prstGeom prst="roundRect">
            <a:avLst/>
          </a:prstGeom>
          <a:solidFill>
            <a:srgbClr val="FFFF00">
              <a:alpha val="67999"/>
            </a:srgbClr>
          </a:solidFill>
          <a:ln w="38100" cmpd="dbl" algn="ctr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animBg="1"/>
      <p:bldP spid="114692" grpId="0" animBg="1"/>
      <p:bldP spid="114693" grpId="0" animBg="1"/>
      <p:bldP spid="1146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071563" y="214313"/>
            <a:ext cx="7345362" cy="7667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chemeClr val="bg1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3600" i="1" smtClean="0">
                <a:solidFill>
                  <a:srgbClr val="B1FF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Символіка Євро-2012</a:t>
            </a:r>
            <a:endParaRPr lang="en-US" sz="3600" i="1" smtClean="0">
              <a:solidFill>
                <a:srgbClr val="B1FF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gray">
          <a:xfrm rot="5400000">
            <a:off x="4211638" y="-746125"/>
            <a:ext cx="863600" cy="4606925"/>
          </a:xfrm>
          <a:prstGeom prst="rightArrow">
            <a:avLst>
              <a:gd name="adj1" fmla="val 21167"/>
              <a:gd name="adj2" fmla="val 64463"/>
            </a:avLst>
          </a:prstGeom>
          <a:gradFill rotWithShape="1">
            <a:gsLst>
              <a:gs pos="0">
                <a:schemeClr val="accent1">
                  <a:alpha val="14998"/>
                </a:schemeClr>
              </a:gs>
              <a:gs pos="100000">
                <a:srgbClr val="9FCBF6"/>
              </a:gs>
            </a:gsLst>
            <a:lin ang="0" scaled="1"/>
          </a:gradFill>
          <a:ln w="9525">
            <a:solidFill>
              <a:srgbClr val="08409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8198" name="Picture 6" descr="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508500"/>
            <a:ext cx="2665412" cy="1860550"/>
          </a:xfrm>
          <a:prstGeom prst="round2DiagRect">
            <a:avLst/>
          </a:prstGeom>
          <a:solidFill>
            <a:srgbClr val="FFFF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9" name="Picture 7" descr="evro2012-k-vizitu-prezidenta-uefa-vlasti-khar-kova-utverdili-plan-stadiona-i-aehropo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076700"/>
            <a:ext cx="2447925" cy="2446338"/>
          </a:xfrm>
          <a:prstGeom prst="round2Diag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200" name="Picture 8" descr="talisman-euro-201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65625"/>
            <a:ext cx="2844800" cy="2133600"/>
          </a:xfrm>
          <a:prstGeom prst="roundRect">
            <a:avLst/>
          </a:prstGeom>
          <a:noFill/>
          <a:ln w="57150" cmpd="thinThick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8201" name="Picture 9" descr="90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133600"/>
            <a:ext cx="2592387" cy="1912938"/>
          </a:xfrm>
          <a:prstGeom prst="roundRect">
            <a:avLst/>
          </a:prstGeom>
          <a:noFill/>
          <a:ln w="57150" cmpd="thinThick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8202" name="Picture 10" descr="001_8266d299e1e0d4f9a3bb4e7bb4293d84[191205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205038"/>
            <a:ext cx="2198687" cy="1584325"/>
          </a:xfrm>
          <a:prstGeom prst="snipRound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/>
          <a:srcRect r="47169" b="25693"/>
          <a:stretch>
            <a:fillRect/>
          </a:stretch>
        </p:blipFill>
        <p:spPr bwMode="auto">
          <a:xfrm>
            <a:off x="755650" y="1773238"/>
            <a:ext cx="2085975" cy="2303462"/>
          </a:xfrm>
          <a:prstGeom prst="round2SameRect">
            <a:avLst/>
          </a:prstGeom>
          <a:noFill/>
          <a:ln w="57150" cmpd="thinThick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820150" cy="6794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Моде</a:t>
            </a:r>
            <a:r>
              <a:rPr lang="uk-UA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 – аналоги та їх аналіз</a:t>
            </a:r>
            <a:endParaRPr lang="en-US" sz="4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981075"/>
            <a:ext cx="2844800" cy="4968875"/>
            <a:chOff x="720" y="1299"/>
            <a:chExt cx="1367" cy="2539"/>
          </a:xfrm>
        </p:grpSpPr>
        <p:sp>
          <p:nvSpPr>
            <p:cNvPr id="2154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3176C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21548" name="Group 10"/>
            <p:cNvGrpSpPr>
              <a:grpSpLocks/>
            </p:cNvGrpSpPr>
            <p:nvPr/>
          </p:nvGrpSpPr>
          <p:grpSpPr bwMode="auto">
            <a:xfrm>
              <a:off x="1189" y="1299"/>
              <a:ext cx="404" cy="392"/>
              <a:chOff x="1289" y="587"/>
              <a:chExt cx="667" cy="647"/>
            </a:xfrm>
          </p:grpSpPr>
          <p:sp>
            <p:nvSpPr>
              <p:cNvPr id="21551" name="Oval 11"/>
              <p:cNvSpPr>
                <a:spLocks noChangeArrowheads="1"/>
              </p:cNvSpPr>
              <p:nvPr/>
            </p:nvSpPr>
            <p:spPr bwMode="gray">
              <a:xfrm>
                <a:off x="1289" y="714"/>
                <a:ext cx="667" cy="40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55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5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5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5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549" name="Text Box 16"/>
            <p:cNvSpPr txBox="1">
              <a:spLocks noChangeArrowheads="1"/>
            </p:cNvSpPr>
            <p:nvPr/>
          </p:nvSpPr>
          <p:spPr bwMode="gray">
            <a:xfrm>
              <a:off x="1302" y="1354"/>
              <a:ext cx="170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1550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916238" y="1273175"/>
            <a:ext cx="2938462" cy="4748213"/>
            <a:chOff x="2208" y="1299"/>
            <a:chExt cx="1365" cy="2539"/>
          </a:xfrm>
        </p:grpSpPr>
        <p:sp>
          <p:nvSpPr>
            <p:cNvPr id="2152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3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3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3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33" name="Oval 23"/>
            <p:cNvSpPr>
              <a:spLocks noChangeArrowheads="1"/>
            </p:cNvSpPr>
            <p:nvPr/>
          </p:nvSpPr>
          <p:spPr bwMode="gray">
            <a:xfrm>
              <a:off x="2677" y="1370"/>
              <a:ext cx="405" cy="25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2153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153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153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153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21538" name="Text Box 28"/>
            <p:cNvSpPr txBox="1">
              <a:spLocks noChangeArrowheads="1"/>
            </p:cNvSpPr>
            <p:nvPr/>
          </p:nvSpPr>
          <p:spPr bwMode="gray">
            <a:xfrm>
              <a:off x="2793" y="1354"/>
              <a:ext cx="164" cy="2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1539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54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3176C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4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3176C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940425" y="1412875"/>
            <a:ext cx="2808288" cy="4802188"/>
            <a:chOff x="3692" y="1299"/>
            <a:chExt cx="1367" cy="2539"/>
          </a:xfrm>
        </p:grpSpPr>
        <p:sp>
          <p:nvSpPr>
            <p:cNvPr id="2151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1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1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1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21519" name="Group 37"/>
            <p:cNvGrpSpPr>
              <a:grpSpLocks/>
            </p:cNvGrpSpPr>
            <p:nvPr/>
          </p:nvGrpSpPr>
          <p:grpSpPr bwMode="auto">
            <a:xfrm>
              <a:off x="4165" y="1299"/>
              <a:ext cx="406" cy="392"/>
              <a:chOff x="1289" y="587"/>
              <a:chExt cx="669" cy="647"/>
            </a:xfrm>
          </p:grpSpPr>
          <p:sp>
            <p:nvSpPr>
              <p:cNvPr id="21524" name="Oval 38"/>
              <p:cNvSpPr>
                <a:spLocks noChangeArrowheads="1"/>
              </p:cNvSpPr>
              <p:nvPr/>
            </p:nvSpPr>
            <p:spPr bwMode="gray">
              <a:xfrm>
                <a:off x="1289" y="706"/>
                <a:ext cx="669" cy="42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2152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2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2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152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520" name="Text Box 43"/>
            <p:cNvSpPr txBox="1">
              <a:spLocks noChangeArrowheads="1"/>
            </p:cNvSpPr>
            <p:nvPr/>
          </p:nvSpPr>
          <p:spPr bwMode="gray">
            <a:xfrm>
              <a:off x="4279" y="1354"/>
              <a:ext cx="173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152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152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BA4B9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23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2B5C5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16787" name="Rectangle 51"/>
          <p:cNvSpPr>
            <a:spLocks noChangeArrowheads="1"/>
          </p:cNvSpPr>
          <p:nvPr/>
        </p:nvSpPr>
        <p:spPr bwMode="auto">
          <a:xfrm>
            <a:off x="0" y="4579938"/>
            <a:ext cx="2881313" cy="158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71463" algn="ctr">
              <a:defRPr/>
            </a:pPr>
            <a:endParaRPr lang="uk-UA"/>
          </a:p>
          <a:p>
            <a:pPr marL="271463" algn="ctr">
              <a:defRPr/>
            </a:pPr>
            <a:r>
              <a:rPr lang="uk-UA"/>
              <a:t> </a:t>
            </a: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Сувенір-шапочка </a:t>
            </a:r>
          </a:p>
          <a:p>
            <a:pPr marL="271463" algn="ctr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«Футбольний м’яч». </a:t>
            </a:r>
          </a:p>
        </p:txBody>
      </p:sp>
      <p:sp>
        <p:nvSpPr>
          <p:cNvPr id="116788" name="Rectangle 52"/>
          <p:cNvSpPr>
            <a:spLocks noChangeArrowheads="1"/>
          </p:cNvSpPr>
          <p:nvPr/>
        </p:nvSpPr>
        <p:spPr bwMode="auto">
          <a:xfrm>
            <a:off x="5775325" y="4932363"/>
            <a:ext cx="2986088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algn="ctr">
              <a:defRPr/>
            </a:pPr>
            <a:endParaRPr lang="en-US" sz="1600" b="1" i="1">
              <a:latin typeface="Georgia" pitchFamily="18" charset="0"/>
            </a:endParaRPr>
          </a:p>
          <a:p>
            <a:pPr indent="342900" algn="ctr">
              <a:defRPr/>
            </a:pPr>
            <a:r>
              <a:rPr lang="uk-UA" b="1" i="1"/>
              <a:t> </a:t>
            </a: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</a:t>
            </a:r>
            <a:r>
              <a:rPr lang="en-US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`</a:t>
            </a: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яка іграшка у </a:t>
            </a:r>
          </a:p>
          <a:p>
            <a:pPr indent="342900" algn="ctr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вигляді </a:t>
            </a:r>
          </a:p>
          <a:p>
            <a:pPr indent="342900" algn="ctr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квітки соняха</a:t>
            </a:r>
            <a:r>
              <a:rPr lang="ru-RU"/>
              <a:t> </a:t>
            </a:r>
            <a:endParaRPr lang="uk-UA" sz="1600" b="1" i="1">
              <a:latin typeface="Georgia" pitchFamily="18" charset="0"/>
            </a:endParaRPr>
          </a:p>
          <a:p>
            <a:pPr indent="342900" algn="ctr">
              <a:defRPr/>
            </a:pPr>
            <a:r>
              <a:rPr lang="uk-UA" sz="1600" b="1" i="1">
                <a:latin typeface="Georgia" pitchFamily="18" charset="0"/>
              </a:rPr>
              <a:t> </a:t>
            </a:r>
          </a:p>
        </p:txBody>
      </p:sp>
      <p:pic>
        <p:nvPicPr>
          <p:cNvPr id="10249" name="Picture 54" descr="594864469"/>
          <p:cNvPicPr>
            <a:picLocks noChangeAspect="1" noChangeArrowheads="1"/>
          </p:cNvPicPr>
          <p:nvPr/>
        </p:nvPicPr>
        <p:blipFill>
          <a:blip r:embed="rId2" cstate="print"/>
          <a:srcRect l="12918" t="14610" r="15379" b="11995"/>
          <a:stretch>
            <a:fillRect/>
          </a:stretch>
        </p:blipFill>
        <p:spPr bwMode="auto">
          <a:xfrm>
            <a:off x="3419475" y="1989138"/>
            <a:ext cx="2063750" cy="2808287"/>
          </a:xfrm>
          <a:prstGeom prst="round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0251" name="Picture 56" descr="Фото0213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6372225" y="2133600"/>
            <a:ext cx="1976438" cy="2879725"/>
          </a:xfrm>
          <a:prstGeom prst="roundRect">
            <a:avLst/>
          </a:prstGeom>
          <a:solidFill>
            <a:srgbClr val="333399"/>
          </a:solidFill>
          <a:ln w="38100" cmpd="dbl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0294" name="Рисунок 43" descr="IMG_0618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2233613" cy="2808287"/>
          </a:xfrm>
          <a:prstGeom prst="roundRect">
            <a:avLst/>
          </a:prstGeom>
          <a:solidFill>
            <a:srgbClr val="333399"/>
          </a:solidFill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3059113" y="5084763"/>
            <a:ext cx="27670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Сувенір - іграшка  </a:t>
            </a:r>
          </a:p>
          <a:p>
            <a:pPr eaLnBrk="0" hangingPunct="0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«Їжачок -</a:t>
            </a:r>
          </a:p>
          <a:p>
            <a:pPr eaLnBrk="0" hangingPunct="0">
              <a:defRPr/>
            </a:pPr>
            <a:r>
              <a:rPr lang="uk-UA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футболіст»</a:t>
            </a:r>
            <a:r>
              <a:rPr lang="ru-RU" sz="20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87" grpId="0"/>
      <p:bldP spid="116788" grpId="0"/>
      <p:bldP spid="102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Freeform 3"/>
          <p:cNvSpPr>
            <a:spLocks noEditPoints="1"/>
          </p:cNvSpPr>
          <p:nvPr/>
        </p:nvSpPr>
        <p:spPr bwMode="gray">
          <a:xfrm>
            <a:off x="357188" y="2143125"/>
            <a:ext cx="5799137" cy="471487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solidFill>
              <a:srgbClr val="00642D"/>
            </a:solidFill>
            <a:prstDash val="solid"/>
            <a:round/>
            <a:headEnd/>
            <a:tailEnd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31" name="Text Box 71"/>
          <p:cNvSpPr>
            <a:spLocks noGrp="1" noChangeArrowheads="1"/>
          </p:cNvSpPr>
          <p:nvPr>
            <p:ph type="title"/>
          </p:nvPr>
        </p:nvSpPr>
        <p:spPr>
          <a:xfrm>
            <a:off x="857250" y="141288"/>
            <a:ext cx="7620000" cy="650875"/>
          </a:xfrm>
          <a:solidFill>
            <a:srgbClr val="FFFF66"/>
          </a:solidFill>
          <a:ln algn="ctr">
            <a:solidFill>
              <a:srgbClr val="00642D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36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Конструкторський етап</a:t>
            </a:r>
            <a:endParaRPr lang="en-US" sz="3600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25" y="32146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ctr">
              <a:defRPr/>
            </a:pPr>
            <a:r>
              <a:rPr lang="uk-UA" b="1" i="1" dirty="0">
                <a:cs typeface="Times New Roman" pitchFamily="18" charset="0"/>
              </a:rPr>
              <a:t> </a:t>
            </a:r>
            <a:endParaRPr lang="ru-RU" dirty="0">
              <a:solidFill>
                <a:srgbClr val="0064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51050" y="1052513"/>
            <a:ext cx="771525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ru-RU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Опис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</a:t>
            </a:r>
            <a:r>
              <a:rPr lang="ru-RU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проектної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моде</a:t>
            </a:r>
            <a:r>
              <a:rPr lang="uk-U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лі: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3" name="Rectangle 33"/>
          <p:cNvSpPr>
            <a:spLocks noChangeArrowheads="1"/>
          </p:cNvSpPr>
          <p:nvPr/>
        </p:nvSpPr>
        <p:spPr bwMode="auto">
          <a:xfrm>
            <a:off x="2627313" y="5373688"/>
            <a:ext cx="2638425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uk-UA" sz="1200" i="1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uk-UA" sz="1200" i="1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uk-UA" sz="1200" i="1">
              <a:latin typeface="Georgia" pitchFamily="18" charset="0"/>
              <a:cs typeface="Times New Roman" pitchFamily="18" charset="0"/>
            </a:endParaRPr>
          </a:p>
          <a:p>
            <a:pPr eaLnBrk="0" hangingPunct="0"/>
            <a:endParaRPr lang="uk-UA" sz="1200" i="1"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ru-RU" b="1">
              <a:solidFill>
                <a:srgbClr val="00642D"/>
              </a:solidFill>
              <a:latin typeface="Georgia" pitchFamily="18" charset="0"/>
            </a:endParaRPr>
          </a:p>
        </p:txBody>
      </p: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142875" y="142875"/>
            <a:ext cx="685800" cy="679450"/>
            <a:chOff x="1296" y="1200"/>
            <a:chExt cx="432" cy="428"/>
          </a:xfrm>
        </p:grpSpPr>
        <p:grpSp>
          <p:nvGrpSpPr>
            <p:cNvPr id="22537" name="Group 11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22539" name="Group 11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47" name="Oval 11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8" name="Oval 11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49" name="Oval 12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0" name="Oval 12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2540" name="Group 12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22541" name="Oval 12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2542" name="Group 12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22543" name="Oval 12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44" name="Oval 12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45" name="Oval 12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546" name="Oval 12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sp>
          <p:nvSpPr>
            <p:cNvPr id="22538" name="Text Box 12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/>
                <a:t>2</a:t>
              </a:r>
              <a:endParaRPr lang="en-US" sz="2400" b="1"/>
            </a:p>
          </p:txBody>
        </p:sp>
      </p:grpSp>
      <p:pic>
        <p:nvPicPr>
          <p:cNvPr id="9218" name="Picture 6" descr="MCj04375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17287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4103688" y="1844675"/>
            <a:ext cx="5040312" cy="365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uk-UA"/>
              <a:t>- </a:t>
            </a:r>
            <a:r>
              <a:rPr lang="uk-UA" sz="2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вив’язана пряжею зеленого кольору;</a:t>
            </a:r>
          </a:p>
          <a:p>
            <a:pPr eaLnBrk="0" hangingPunct="0">
              <a:defRPr/>
            </a:pPr>
            <a:endParaRPr lang="uk-UA" sz="24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uk-UA" sz="2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наповнена флізеліном.</a:t>
            </a:r>
          </a:p>
          <a:p>
            <a:pPr eaLnBrk="0" hangingPunct="0">
              <a:defRPr/>
            </a:pPr>
            <a:endParaRPr lang="uk-UA" sz="2400" b="1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uk-UA" sz="2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модель буде вдягнута у футбольну форму та оздоблена вишивкою. </a:t>
            </a:r>
          </a:p>
          <a:p>
            <a:pPr eaLnBrk="0" hangingPunct="0">
              <a:defRPr/>
            </a:pPr>
            <a:endParaRPr lang="uk-UA" sz="2400" b="1" i="1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r>
              <a:rPr lang="uk-UA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endParaRPr lang="uk-UA" sz="2400" i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8" grpId="0" autoUpdateAnimBg="0"/>
      <p:bldP spid="113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AutoShape 3"/>
          <p:cNvSpPr>
            <a:spLocks noChangeArrowheads="1"/>
          </p:cNvSpPr>
          <p:nvPr/>
        </p:nvSpPr>
        <p:spPr bwMode="gray">
          <a:xfrm rot="-3626814">
            <a:off x="5853906" y="2128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gray">
          <a:xfrm rot="3465783">
            <a:off x="5615781" y="48331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3175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gray">
          <a:xfrm rot="-7230978">
            <a:off x="3001169" y="19851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gray">
          <a:xfrm rot="7535209">
            <a:off x="2951956" y="4617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gray">
          <a:xfrm>
            <a:off x="6011863" y="35004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gray">
          <a:xfrm rot="10800000">
            <a:off x="2484438" y="364490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rgbClr val="073982">
                  <a:alpha val="0"/>
                </a:srgbClr>
              </a:gs>
              <a:gs pos="100000">
                <a:schemeClr val="tx2"/>
              </a:gs>
            </a:gsLst>
            <a:lin ang="0" scaled="1"/>
          </a:gradFill>
          <a:ln w="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4174" y="465138"/>
            <a:ext cx="2717800" cy="1357312"/>
            <a:chOff x="1973" y="1706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162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53366" y="5436582"/>
            <a:ext cx="2002758" cy="1056867"/>
            <a:chOff x="1425" y="2719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1630" name="Oval 14"/>
            <p:cNvSpPr>
              <a:spLocks noChangeArrowheads="1"/>
            </p:cNvSpPr>
            <p:nvPr/>
          </p:nvSpPr>
          <p:spPr bwMode="gray">
            <a:xfrm>
              <a:off x="1425" y="271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631" name="Oval 15"/>
            <p:cNvSpPr>
              <a:spLocks noChangeArrowheads="1"/>
            </p:cNvSpPr>
            <p:nvPr/>
          </p:nvSpPr>
          <p:spPr bwMode="gray">
            <a:xfrm>
              <a:off x="1425" y="271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60954" y="463529"/>
            <a:ext cx="2714622" cy="1214425"/>
            <a:chOff x="3478" y="1693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1636" name="Oval 20"/>
            <p:cNvSpPr>
              <a:spLocks noChangeArrowheads="1"/>
            </p:cNvSpPr>
            <p:nvPr/>
          </p:nvSpPr>
          <p:spPr bwMode="gray">
            <a:xfrm>
              <a:off x="3478" y="1693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642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637" name="Oval 21"/>
            <p:cNvSpPr>
              <a:spLocks noChangeArrowheads="1"/>
            </p:cNvSpPr>
            <p:nvPr/>
          </p:nvSpPr>
          <p:spPr bwMode="gray">
            <a:xfrm>
              <a:off x="3480" y="1693"/>
              <a:ext cx="225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929438" y="3000375"/>
            <a:ext cx="1928812" cy="1000125"/>
            <a:chOff x="3923" y="2659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163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640" name="Oval 24"/>
            <p:cNvSpPr>
              <a:spLocks noChangeArrowheads="1"/>
            </p:cNvSpPr>
            <p:nvPr/>
          </p:nvSpPr>
          <p:spPr bwMode="gray">
            <a:xfrm>
              <a:off x="3923" y="2659"/>
              <a:ext cx="225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434" name="Text Box 38"/>
          <p:cNvSpPr txBox="1">
            <a:spLocks noChangeArrowheads="1"/>
          </p:cNvSpPr>
          <p:nvPr/>
        </p:nvSpPr>
        <p:spPr bwMode="auto">
          <a:xfrm>
            <a:off x="5076825" y="549275"/>
            <a:ext cx="25241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400">
                <a:solidFill>
                  <a:schemeClr val="bg1"/>
                </a:solidFill>
              </a:rPr>
              <a:t>   </a:t>
            </a: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Гачки для</a:t>
            </a:r>
          </a:p>
          <a:p>
            <a:pPr algn="ctr"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плетіння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36" name="Text Box 40"/>
          <p:cNvSpPr txBox="1">
            <a:spLocks noChangeArrowheads="1"/>
          </p:cNvSpPr>
          <p:nvPr/>
        </p:nvSpPr>
        <p:spPr bwMode="auto">
          <a:xfrm>
            <a:off x="7204357" y="3259138"/>
            <a:ext cx="182086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Нитки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gray">
          <a:xfrm>
            <a:off x="3376215" y="2373733"/>
            <a:ext cx="2745962" cy="2254079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57150">
            <a:solidFill>
              <a:schemeClr val="accent3"/>
            </a:solidFill>
            <a:prstDash val="solid"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Матеріали</a:t>
            </a:r>
          </a:p>
          <a:p>
            <a:pPr algn="ctr">
              <a:defRPr/>
            </a:pPr>
            <a:r>
              <a:rPr lang="uk-UA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та</a:t>
            </a:r>
          </a:p>
          <a:p>
            <a:pPr algn="ctr">
              <a:defRPr/>
            </a:pPr>
            <a:r>
              <a:rPr lang="uk-UA" sz="24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інструменти</a:t>
            </a:r>
            <a:endParaRPr lang="ru-RU" sz="24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4356" name="Picture 4" descr="ножниц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08388" y="4984751"/>
            <a:ext cx="1214438" cy="1484311"/>
          </a:xfrm>
          <a:prstGeom prst="snip2DiagRect">
            <a:avLst/>
          </a:prstGeom>
          <a:noFill/>
          <a:ln w="38100" cmpd="dbl">
            <a:solidFill>
              <a:srgbClr val="00642D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79388" y="407988"/>
            <a:ext cx="2952750" cy="13731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tabLst>
                <a:tab pos="1981200" algn="l"/>
              </a:tabLst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Атласна </a:t>
            </a:r>
          </a:p>
          <a:p>
            <a:pPr algn="ctr" eaLnBrk="0" hangingPunct="0">
              <a:tabLst>
                <a:tab pos="1981200" algn="l"/>
              </a:tabLst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тканина та стрічки</a:t>
            </a:r>
            <a:endParaRPr lang="uk-UA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5508625" y="5661025"/>
            <a:ext cx="2200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Ножиці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4360" name="Picture 19" descr="ПОПР%20ОТКРЫТЬ/О%20ВЯЗАНИИ%20КРЮЧКОМ/Вязание%20крючком%20—%20Википедия.files/200px-Crohook.jp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7785146" y="1308151"/>
            <a:ext cx="1130208" cy="1576286"/>
          </a:xfrm>
          <a:prstGeom prst="round2DiagRect">
            <a:avLst/>
          </a:prstGeom>
          <a:noFill/>
          <a:ln w="38100" cmpd="dbl">
            <a:solidFill>
              <a:srgbClr val="00642D"/>
            </a:solidFill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025724" y="5358465"/>
            <a:ext cx="2221141" cy="1141024"/>
            <a:chOff x="3923" y="2659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gray">
            <a:xfrm>
              <a:off x="3923" y="2659"/>
              <a:ext cx="225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1187450" y="5661025"/>
            <a:ext cx="18732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Флізелін</a:t>
            </a:r>
            <a:endParaRPr lang="en-US" sz="32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319" name="Picture 31" descr="Фото02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4298950"/>
            <a:ext cx="1512888" cy="1166813"/>
          </a:xfrm>
          <a:prstGeom prst="snip1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320" name="Picture 32" descr="Фото02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33375"/>
            <a:ext cx="1584325" cy="1128713"/>
          </a:xfrm>
          <a:prstGeom prst="snipRound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09258" y="3168138"/>
            <a:ext cx="2226806" cy="1024962"/>
            <a:chOff x="1973" y="1706"/>
            <a:chExt cx="227" cy="227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250825" y="3141663"/>
            <a:ext cx="21605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Голки,</a:t>
            </a:r>
          </a:p>
          <a:p>
            <a:pPr algn="ctr" eaLnBrk="0" hangingPunct="0">
              <a:defRPr/>
            </a:pPr>
            <a:r>
              <a:rPr lang="uk-UA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шпильки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324" name="Picture 36" descr="Фото02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1989138"/>
            <a:ext cx="1357312" cy="1077912"/>
          </a:xfrm>
          <a:prstGeom prst="snip2SameRect">
            <a:avLst/>
          </a:prstGeom>
          <a:solidFill>
            <a:srgbClr val="333399"/>
          </a:solidFill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325" name="Рисунок 24" descr="IMG_72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4229100"/>
            <a:ext cx="1079500" cy="952500"/>
          </a:xfrm>
          <a:prstGeom prst="snip2Diag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animBg="1"/>
      <p:bldP spid="111623" grpId="0" animBg="1"/>
      <p:bldP spid="111624" grpId="0" animBg="1"/>
      <p:bldP spid="17434" grpId="0"/>
      <p:bldP spid="54277" grpId="0"/>
      <p:bldP spid="53" grpId="0"/>
      <p:bldP spid="10" grpId="0"/>
      <p:bldP spid="12323" grpId="0"/>
    </p:bldLst>
  </p:timing>
</p:sld>
</file>

<file path=ppt/theme/theme1.xml><?xml version="1.0" encoding="utf-8"?>
<a:theme xmlns:a="http://schemas.openxmlformats.org/drawingml/2006/main" name="cdb2004181d">
  <a:themeElements>
    <a:clrScheme name="cdb2004181d 3">
      <a:dk1>
        <a:srgbClr val="000000"/>
      </a:dk1>
      <a:lt1>
        <a:srgbClr val="FFFFFF"/>
      </a:lt1>
      <a:dk2>
        <a:srgbClr val="084092"/>
      </a:dk2>
      <a:lt2>
        <a:srgbClr val="C0C0C0"/>
      </a:lt2>
      <a:accent1>
        <a:srgbClr val="58A4F0"/>
      </a:accent1>
      <a:accent2>
        <a:srgbClr val="3475CC"/>
      </a:accent2>
      <a:accent3>
        <a:srgbClr val="FFFFFF"/>
      </a:accent3>
      <a:accent4>
        <a:srgbClr val="000000"/>
      </a:accent4>
      <a:accent5>
        <a:srgbClr val="B4CFF6"/>
      </a:accent5>
      <a:accent6>
        <a:srgbClr val="2E69B9"/>
      </a:accent6>
      <a:hlink>
        <a:srgbClr val="009999"/>
      </a:hlink>
      <a:folHlink>
        <a:srgbClr val="9999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6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81d 1">
        <a:dk1>
          <a:srgbClr val="000000"/>
        </a:dk1>
        <a:lt1>
          <a:srgbClr val="FFFFFF"/>
        </a:lt1>
        <a:dk2>
          <a:srgbClr val="135F67"/>
        </a:dk2>
        <a:lt2>
          <a:srgbClr val="DDDDDD"/>
        </a:lt2>
        <a:accent1>
          <a:srgbClr val="40BCA1"/>
        </a:accent1>
        <a:accent2>
          <a:srgbClr val="509C93"/>
        </a:accent2>
        <a:accent3>
          <a:srgbClr val="FFFFFF"/>
        </a:accent3>
        <a:accent4>
          <a:srgbClr val="000000"/>
        </a:accent4>
        <a:accent5>
          <a:srgbClr val="AFDACD"/>
        </a:accent5>
        <a:accent6>
          <a:srgbClr val="488D85"/>
        </a:accent6>
        <a:hlink>
          <a:srgbClr val="91B664"/>
        </a:hlink>
        <a:folHlink>
          <a:srgbClr val="F6B4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81d 2">
        <a:dk1>
          <a:srgbClr val="000000"/>
        </a:dk1>
        <a:lt1>
          <a:srgbClr val="FFFFFF"/>
        </a:lt1>
        <a:dk2>
          <a:srgbClr val="2F209A"/>
        </a:dk2>
        <a:lt2>
          <a:srgbClr val="DDDDDD"/>
        </a:lt2>
        <a:accent1>
          <a:srgbClr val="8B8DE1"/>
        </a:accent1>
        <a:accent2>
          <a:srgbClr val="94B6E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86A5D2"/>
        </a:accent6>
        <a:hlink>
          <a:srgbClr val="58AFD2"/>
        </a:hlink>
        <a:folHlink>
          <a:srgbClr val="AEE3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81d 3">
        <a:dk1>
          <a:srgbClr val="000000"/>
        </a:dk1>
        <a:lt1>
          <a:srgbClr val="FFFFFF"/>
        </a:lt1>
        <a:dk2>
          <a:srgbClr val="084092"/>
        </a:dk2>
        <a:lt2>
          <a:srgbClr val="C0C0C0"/>
        </a:lt2>
        <a:accent1>
          <a:srgbClr val="58A4F0"/>
        </a:accent1>
        <a:accent2>
          <a:srgbClr val="3475CC"/>
        </a:accent2>
        <a:accent3>
          <a:srgbClr val="FFFFFF"/>
        </a:accent3>
        <a:accent4>
          <a:srgbClr val="000000"/>
        </a:accent4>
        <a:accent5>
          <a:srgbClr val="B4CFF6"/>
        </a:accent5>
        <a:accent6>
          <a:srgbClr val="2E69B9"/>
        </a:accent6>
        <a:hlink>
          <a:srgbClr val="0099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cdb2004181d</Template>
  <TotalTime>2645</TotalTime>
  <Words>475</Words>
  <Application>Microsoft Office PowerPoint</Application>
  <PresentationFormat>Экран (4:3)</PresentationFormat>
  <Paragraphs>192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Wingdings</vt:lpstr>
      <vt:lpstr>Calibri</vt:lpstr>
      <vt:lpstr>Georgia</vt:lpstr>
      <vt:lpstr>Gautami</vt:lpstr>
      <vt:lpstr>Verdana</vt:lpstr>
      <vt:lpstr>Times New Roman</vt:lpstr>
      <vt:lpstr>Monotype Corsiva</vt:lpstr>
      <vt:lpstr>cdb2004181d</vt:lpstr>
      <vt:lpstr>cdb2004181d</vt:lpstr>
      <vt:lpstr>Слайд 1</vt:lpstr>
      <vt:lpstr> Мета  проекту: </vt:lpstr>
      <vt:lpstr>Слайд 3</vt:lpstr>
      <vt:lpstr> Ознайомлення з інформаційними джерелами про об'єкт проектування </vt:lpstr>
      <vt:lpstr>Дослідження еволюції  об’єкта проектування  </vt:lpstr>
      <vt:lpstr>Символіка Євро-2012</vt:lpstr>
      <vt:lpstr>Моделі – аналоги та їх аналіз</vt:lpstr>
      <vt:lpstr>Конструкторський етап</vt:lpstr>
      <vt:lpstr>Слайд 9</vt:lpstr>
      <vt:lpstr>Економічне обґрунтування виробу:</vt:lpstr>
      <vt:lpstr>Слайд 11</vt:lpstr>
      <vt:lpstr>   Рекламний проспект:</vt:lpstr>
      <vt:lpstr>Міні - маркетингове дослідження</vt:lpstr>
      <vt:lpstr>А як на Вашу думку?</vt:lpstr>
      <vt:lpstr>      Висновки</vt:lpstr>
      <vt:lpstr>Слайд 16</vt:lpstr>
    </vt:vector>
  </TitlesOfParts>
  <Company>Compman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SamLab.ws</cp:lastModifiedBy>
  <cp:revision>151</cp:revision>
  <dcterms:created xsi:type="dcterms:W3CDTF">2010-02-27T11:16:26Z</dcterms:created>
  <dcterms:modified xsi:type="dcterms:W3CDTF">2011-03-17T09:26:57Z</dcterms:modified>
</cp:coreProperties>
</file>