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87" r:id="rId3"/>
    <p:sldId id="256" r:id="rId4"/>
    <p:sldId id="288" r:id="rId5"/>
    <p:sldId id="292" r:id="rId6"/>
    <p:sldId id="258" r:id="rId7"/>
    <p:sldId id="295" r:id="rId8"/>
    <p:sldId id="296" r:id="rId9"/>
    <p:sldId id="306" r:id="rId10"/>
    <p:sldId id="305" r:id="rId11"/>
    <p:sldId id="307" r:id="rId12"/>
    <p:sldId id="300" r:id="rId13"/>
    <p:sldId id="302" r:id="rId14"/>
    <p:sldId id="286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6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114" name="Picture 7" descr="artplus_nature_naturalcity42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12" descr="artplus_nature_naturalcity42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0" descr="artplus_nature_naturalcity42_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13" descr="artplus_nature_naturalcity42_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119" name="Picture 9" descr="artplus_nature_naturalcity42_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8" descr="artplus_nature_naturalcity42_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11" descr="artplus_nature_naturalcity42_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128" descr="a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129" descr="b_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2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C098164-9C39-4165-8ABC-81BAFFE29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" y="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BDF30-6099-4DFF-AB3D-F634FF08E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67849-2A40-4A61-B3F6-F2FE6CFAF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10BFD-CC53-4B8F-9986-241418A0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39CC2-00F5-4E37-9F53-BE09947A6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0E5A-F561-4B0E-B26A-5F5D52FB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467B9-0AAC-4E77-B081-3CD84B960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6D417-04DC-44AF-BBF1-94415E48E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60B28-2BDE-40FD-B52E-BC5E8E5D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A5A42-6A0A-424B-BFB7-DE2372C41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239C-ACA3-4276-84B9-53AF9EA84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38639-CE50-4401-AC99-0436F7A78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1"/>
          <p:cNvPicPr>
            <a:picLocks noChangeAspect="1" noChangeArrowheads="1"/>
          </p:cNvPicPr>
          <p:nvPr/>
        </p:nvPicPr>
        <p:blipFill>
          <a:blip r:embed="rId14"/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3A6F3BB-BF86-491F-B6BD-E5CF48C9E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9" descr="artplus_nature_naturalcity42_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 descr="artplus_nature_naturalcity42_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1" descr="artplus_nature_naturalcity42_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2" descr="artplus_nature_naturalcity42_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3" descr="artplus_nature_naturalcity42_i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4" descr="artplus_nature_naturalcity42_c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44" name="Picture 20" descr="a1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 descr="b_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2;&#1086;&#1079;&#1077;&#1083;%20&#1102;&#1088;&#1110;&#1081;\07-brasilia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gif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2;&#1086;&#1079;&#1077;&#1083;%20&#1102;&#1088;&#1110;&#1081;\01-just_like_that.mp3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1447800"/>
            <a:ext cx="85344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>Одне тільки і є щастям – творити. Живе лише той, хто творить… Всі радощі життя – радості творчості…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>                                     Ромен Ролан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07-brasili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000" numSld="12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/>
          <p:cNvSpPr>
            <a:spLocks noChangeArrowheads="1"/>
          </p:cNvSpPr>
          <p:nvPr/>
        </p:nvSpPr>
        <p:spPr bwMode="gray">
          <a:xfrm flipV="1">
            <a:off x="0" y="-1752600"/>
            <a:ext cx="9144000" cy="6248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183 w 21600"/>
              <a:gd name="T13" fmla="*/ 0 h 21600"/>
              <a:gd name="T14" fmla="*/ 20417 w 21600"/>
              <a:gd name="T15" fmla="*/ 75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265" y="6157"/>
                </a:moveTo>
                <a:cubicBezTo>
                  <a:pt x="6637" y="4521"/>
                  <a:pt x="8664" y="3575"/>
                  <a:pt x="10800" y="3576"/>
                </a:cubicBezTo>
                <a:cubicBezTo>
                  <a:pt x="12935" y="3576"/>
                  <a:pt x="14962" y="4521"/>
                  <a:pt x="16334" y="6157"/>
                </a:cubicBezTo>
                <a:lnTo>
                  <a:pt x="19074" y="3859"/>
                </a:lnTo>
                <a:cubicBezTo>
                  <a:pt x="17022" y="1412"/>
                  <a:pt x="13992" y="-1"/>
                  <a:pt x="10799" y="0"/>
                </a:cubicBezTo>
                <a:cubicBezTo>
                  <a:pt x="7607" y="0"/>
                  <a:pt x="4577" y="1412"/>
                  <a:pt x="2525" y="3859"/>
                </a:cubicBezTo>
                <a:lnTo>
                  <a:pt x="5265" y="6157"/>
                </a:lnTo>
                <a:close/>
              </a:path>
            </a:pathLst>
          </a:custGeom>
          <a:gradFill rotWithShape="1">
            <a:gsLst>
              <a:gs pos="0">
                <a:srgbClr val="006699"/>
              </a:gs>
              <a:gs pos="100000">
                <a:srgbClr val="BDCBDB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Bottom">
              <a:rot lat="20099994" lon="0" rev="0"/>
            </a:camera>
            <a:lightRig rig="legacyHarsh3" dir="l"/>
          </a:scene3d>
          <a:sp3d extrusionH="2259000" prstMaterial="legacyPlastic">
            <a:bevelT w="13500" h="13500" prst="angle"/>
            <a:bevelB w="13500" h="13500" prst="angle"/>
            <a:extrusionClr>
              <a:srgbClr val="003366"/>
            </a:extrusionClr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flatTx/>
          </a:bodyPr>
          <a:lstStyle/>
          <a:p>
            <a:endParaRPr lang="ru-RU"/>
          </a:p>
        </p:txBody>
      </p:sp>
      <p:sp>
        <p:nvSpPr>
          <p:cNvPr id="30723" name="Freeform 4"/>
          <p:cNvSpPr>
            <a:spLocks/>
          </p:cNvSpPr>
          <p:nvPr/>
        </p:nvSpPr>
        <p:spPr bwMode="gray">
          <a:xfrm>
            <a:off x="685800" y="3124200"/>
            <a:ext cx="7767638" cy="3043238"/>
          </a:xfrm>
          <a:custGeom>
            <a:avLst/>
            <a:gdLst>
              <a:gd name="T0" fmla="*/ 2147483647 w 4893"/>
              <a:gd name="T1" fmla="*/ 0 h 1917"/>
              <a:gd name="T2" fmla="*/ 2147483647 w 4893"/>
              <a:gd name="T3" fmla="*/ 1108868932 h 1917"/>
              <a:gd name="T4" fmla="*/ 2147483647 w 4893"/>
              <a:gd name="T5" fmla="*/ 2147483647 h 1917"/>
              <a:gd name="T6" fmla="*/ 52924078 w 4893"/>
              <a:gd name="T7" fmla="*/ 1260078332 h 1917"/>
              <a:gd name="T8" fmla="*/ 0 w 4893"/>
              <a:gd name="T9" fmla="*/ 5040313 h 1917"/>
              <a:gd name="T10" fmla="*/ 2147483647 w 4893"/>
              <a:gd name="T11" fmla="*/ 1680945289 h 1917"/>
              <a:gd name="T12" fmla="*/ 2147483647 w 4893"/>
              <a:gd name="T13" fmla="*/ 0 h 19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93"/>
              <a:gd name="T22" fmla="*/ 0 h 1917"/>
              <a:gd name="T23" fmla="*/ 4893 w 4893"/>
              <a:gd name="T24" fmla="*/ 1917 h 19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93" h="1917">
                <a:moveTo>
                  <a:pt x="4878" y="0"/>
                </a:moveTo>
                <a:cubicBezTo>
                  <a:pt x="4878" y="0"/>
                  <a:pt x="4891" y="226"/>
                  <a:pt x="4893" y="440"/>
                </a:cubicBezTo>
                <a:cubicBezTo>
                  <a:pt x="3867" y="440"/>
                  <a:pt x="3815" y="1811"/>
                  <a:pt x="2467" y="1917"/>
                </a:cubicBezTo>
                <a:cubicBezTo>
                  <a:pt x="1073" y="1877"/>
                  <a:pt x="1309" y="493"/>
                  <a:pt x="21" y="500"/>
                </a:cubicBezTo>
                <a:lnTo>
                  <a:pt x="0" y="2"/>
                </a:lnTo>
                <a:cubicBezTo>
                  <a:pt x="620" y="518"/>
                  <a:pt x="1873" y="671"/>
                  <a:pt x="2461" y="667"/>
                </a:cubicBezTo>
                <a:cubicBezTo>
                  <a:pt x="2461" y="667"/>
                  <a:pt x="4076" y="668"/>
                  <a:pt x="4878" y="0"/>
                </a:cubicBezTo>
                <a:close/>
              </a:path>
            </a:pathLst>
          </a:custGeom>
          <a:gradFill rotWithShape="1">
            <a:gsLst>
              <a:gs pos="0">
                <a:srgbClr val="0D2D47"/>
              </a:gs>
              <a:gs pos="50000">
                <a:srgbClr val="0F5C83"/>
              </a:gs>
              <a:gs pos="100000">
                <a:srgbClr val="0D2D47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gray">
          <a:xfrm flipH="1">
            <a:off x="2209800" y="5091113"/>
            <a:ext cx="874713" cy="712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gray">
          <a:xfrm>
            <a:off x="5964238" y="5106988"/>
            <a:ext cx="874712" cy="712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Line 7"/>
          <p:cNvSpPr>
            <a:spLocks noChangeShapeType="1"/>
          </p:cNvSpPr>
          <p:nvPr/>
        </p:nvSpPr>
        <p:spPr bwMode="gray">
          <a:xfrm flipH="1">
            <a:off x="660400" y="4746625"/>
            <a:ext cx="1143000" cy="331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7" name="Line 8"/>
          <p:cNvSpPr>
            <a:spLocks noChangeShapeType="1"/>
          </p:cNvSpPr>
          <p:nvPr/>
        </p:nvSpPr>
        <p:spPr bwMode="gray">
          <a:xfrm>
            <a:off x="7356475" y="4741863"/>
            <a:ext cx="1103313" cy="331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gray">
          <a:xfrm>
            <a:off x="2743200" y="4114800"/>
            <a:ext cx="3668712" cy="20005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uk-UA" sz="4400" b="1" i="1" dirty="0" smtClean="0">
                <a:latin typeface="Constantia" pitchFamily="18" charset="0"/>
              </a:rPr>
              <a:t>Добір матеріалів </a:t>
            </a:r>
            <a:r>
              <a:rPr lang="ru-RU" sz="3600" b="1" i="1" dirty="0" smtClean="0">
                <a:latin typeface="Constantia" pitchFamily="18" charset="0"/>
              </a:rPr>
              <a:t/>
            </a:r>
            <a:br>
              <a:rPr lang="ru-RU" sz="3600" b="1" i="1" dirty="0" smtClean="0">
                <a:latin typeface="Constantia" pitchFamily="18" charset="0"/>
              </a:rPr>
            </a:b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gray">
          <a:xfrm flipH="1">
            <a:off x="2220913" y="3101975"/>
            <a:ext cx="874712" cy="712788"/>
          </a:xfrm>
          <a:prstGeom prst="line">
            <a:avLst/>
          </a:prstGeom>
          <a:noFill/>
          <a:ln w="9525">
            <a:solidFill>
              <a:srgbClr val="F8F8F8">
                <a:alpha val="39999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0" name="Line 11"/>
          <p:cNvSpPr>
            <a:spLocks noChangeShapeType="1"/>
          </p:cNvSpPr>
          <p:nvPr/>
        </p:nvSpPr>
        <p:spPr bwMode="gray">
          <a:xfrm>
            <a:off x="5975350" y="3117850"/>
            <a:ext cx="874713" cy="712788"/>
          </a:xfrm>
          <a:prstGeom prst="line">
            <a:avLst/>
          </a:prstGeom>
          <a:noFill/>
          <a:ln w="9525">
            <a:solidFill>
              <a:srgbClr val="F8F8F8">
                <a:alpha val="39999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1" name="Line 12"/>
          <p:cNvSpPr>
            <a:spLocks noChangeShapeType="1"/>
          </p:cNvSpPr>
          <p:nvPr/>
        </p:nvSpPr>
        <p:spPr bwMode="gray">
          <a:xfrm>
            <a:off x="4568825" y="3300413"/>
            <a:ext cx="0" cy="825500"/>
          </a:xfrm>
          <a:prstGeom prst="line">
            <a:avLst/>
          </a:prstGeom>
          <a:noFill/>
          <a:ln w="9525">
            <a:solidFill>
              <a:srgbClr val="F8F8F8">
                <a:alpha val="3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2" name="Freeform 13"/>
          <p:cNvSpPr>
            <a:spLocks/>
          </p:cNvSpPr>
          <p:nvPr/>
        </p:nvSpPr>
        <p:spPr bwMode="gray">
          <a:xfrm>
            <a:off x="679450" y="3106738"/>
            <a:ext cx="7743825" cy="1036637"/>
          </a:xfrm>
          <a:custGeom>
            <a:avLst/>
            <a:gdLst>
              <a:gd name="T0" fmla="*/ 0 w 4878"/>
              <a:gd name="T1" fmla="*/ 0 h 653"/>
              <a:gd name="T2" fmla="*/ 2147483647 w 4878"/>
              <a:gd name="T3" fmla="*/ 1635579824 h 653"/>
              <a:gd name="T4" fmla="*/ 2147483647 w 4878"/>
              <a:gd name="T5" fmla="*/ 42841842 h 653"/>
              <a:gd name="T6" fmla="*/ 0 60000 65536"/>
              <a:gd name="T7" fmla="*/ 0 60000 65536"/>
              <a:gd name="T8" fmla="*/ 0 60000 65536"/>
              <a:gd name="T9" fmla="*/ 0 w 4878"/>
              <a:gd name="T10" fmla="*/ 0 h 653"/>
              <a:gd name="T11" fmla="*/ 4878 w 4878"/>
              <a:gd name="T12" fmla="*/ 653 h 6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78" h="653">
                <a:moveTo>
                  <a:pt x="0" y="0"/>
                </a:moveTo>
                <a:cubicBezTo>
                  <a:pt x="522" y="422"/>
                  <a:pt x="1577" y="653"/>
                  <a:pt x="2443" y="649"/>
                </a:cubicBezTo>
                <a:cubicBezTo>
                  <a:pt x="3387" y="645"/>
                  <a:pt x="4229" y="447"/>
                  <a:pt x="4878" y="17"/>
                </a:cubicBezTo>
              </a:path>
            </a:pathLst>
          </a:custGeom>
          <a:noFill/>
          <a:ln w="28575">
            <a:solidFill>
              <a:srgbClr val="FFFFFF">
                <a:alpha val="79999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gray">
          <a:xfrm flipH="1">
            <a:off x="2209800" y="5032375"/>
            <a:ext cx="874713" cy="712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gray">
          <a:xfrm>
            <a:off x="5964238" y="5048250"/>
            <a:ext cx="874712" cy="712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gray">
          <a:xfrm flipH="1">
            <a:off x="660400" y="4687888"/>
            <a:ext cx="1143000" cy="331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gray">
          <a:xfrm>
            <a:off x="7385050" y="4533900"/>
            <a:ext cx="1103313" cy="331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7" name="Line 18"/>
          <p:cNvSpPr>
            <a:spLocks noChangeShapeType="1"/>
          </p:cNvSpPr>
          <p:nvPr/>
        </p:nvSpPr>
        <p:spPr bwMode="gray">
          <a:xfrm>
            <a:off x="4568825" y="3241675"/>
            <a:ext cx="0" cy="825500"/>
          </a:xfrm>
          <a:prstGeom prst="line">
            <a:avLst/>
          </a:prstGeom>
          <a:noFill/>
          <a:ln w="9525">
            <a:solidFill>
              <a:srgbClr val="F8F8F8">
                <a:alpha val="30196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0738" name="Group 19"/>
          <p:cNvGrpSpPr>
            <a:grpSpLocks/>
          </p:cNvGrpSpPr>
          <p:nvPr/>
        </p:nvGrpSpPr>
        <p:grpSpPr bwMode="auto">
          <a:xfrm>
            <a:off x="527050" y="1181100"/>
            <a:ext cx="1981200" cy="2090738"/>
            <a:chOff x="192" y="1917"/>
            <a:chExt cx="1042" cy="1102"/>
          </a:xfrm>
        </p:grpSpPr>
        <p:grpSp>
          <p:nvGrpSpPr>
            <p:cNvPr id="30739" name="Group 2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30740" name="Picture 21" descr="light_shadow"/>
              <p:cNvPicPr>
                <a:picLocks noChangeAspect="1" noChangeArrowheads="1"/>
              </p:cNvPicPr>
              <p:nvPr/>
            </p:nvPicPr>
            <p:blipFill>
              <a:blip r:embed="rId3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1" name="Picture 22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3" name="Oval 2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CA96A">
                      <a:alpha val="55000"/>
                    </a:srgbClr>
                  </a:gs>
                  <a:gs pos="10000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pic>
          <p:nvPicPr>
            <p:cNvPr id="30745" name="Picture 24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746" name="Group 25"/>
          <p:cNvGrpSpPr>
            <a:grpSpLocks/>
          </p:cNvGrpSpPr>
          <p:nvPr/>
        </p:nvGrpSpPr>
        <p:grpSpPr bwMode="auto">
          <a:xfrm>
            <a:off x="6927850" y="1257300"/>
            <a:ext cx="1981200" cy="2133600"/>
            <a:chOff x="192" y="1917"/>
            <a:chExt cx="1042" cy="1102"/>
          </a:xfrm>
        </p:grpSpPr>
        <p:grpSp>
          <p:nvGrpSpPr>
            <p:cNvPr id="30747" name="Group 26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30748" name="Picture 27" descr="light_shadow"/>
              <p:cNvPicPr>
                <a:picLocks noChangeAspect="1" noChangeArrowheads="1"/>
              </p:cNvPicPr>
              <p:nvPr/>
            </p:nvPicPr>
            <p:blipFill>
              <a:blip r:embed="rId3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9" name="Picture 28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Oval 29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CA96A">
                      <a:alpha val="55000"/>
                    </a:srgbClr>
                  </a:gs>
                  <a:gs pos="10000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pic>
          <p:nvPicPr>
            <p:cNvPr id="30753" name="Picture 30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756" name="Group 33"/>
          <p:cNvGrpSpPr>
            <a:grpSpLocks/>
          </p:cNvGrpSpPr>
          <p:nvPr/>
        </p:nvGrpSpPr>
        <p:grpSpPr bwMode="auto">
          <a:xfrm>
            <a:off x="2508250" y="1790700"/>
            <a:ext cx="2133600" cy="2243138"/>
            <a:chOff x="192" y="1917"/>
            <a:chExt cx="1042" cy="1102"/>
          </a:xfrm>
        </p:grpSpPr>
        <p:grpSp>
          <p:nvGrpSpPr>
            <p:cNvPr id="30757" name="Group 34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30758" name="Picture 35" descr="light_shadow"/>
              <p:cNvPicPr>
                <a:picLocks noChangeAspect="1" noChangeArrowheads="1"/>
              </p:cNvPicPr>
              <p:nvPr/>
            </p:nvPicPr>
            <p:blipFill>
              <a:blip r:embed="rId6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9" name="Picture 36" descr="circuler_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Oval 37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FF775">
                      <a:alpha val="55000"/>
                    </a:srgbClr>
                  </a:gs>
                  <a:gs pos="10000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pic>
          <p:nvPicPr>
            <p:cNvPr id="30763" name="Picture 38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764" name="Group 39"/>
          <p:cNvGrpSpPr>
            <a:grpSpLocks/>
          </p:cNvGrpSpPr>
          <p:nvPr/>
        </p:nvGrpSpPr>
        <p:grpSpPr bwMode="auto">
          <a:xfrm>
            <a:off x="4794250" y="1790700"/>
            <a:ext cx="2066925" cy="2243139"/>
            <a:chOff x="192" y="1917"/>
            <a:chExt cx="1042" cy="1102"/>
          </a:xfrm>
        </p:grpSpPr>
        <p:grpSp>
          <p:nvGrpSpPr>
            <p:cNvPr id="30765" name="Group 4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30766" name="Picture 41" descr="light_shadow"/>
              <p:cNvPicPr>
                <a:picLocks noChangeAspect="1" noChangeArrowheads="1"/>
              </p:cNvPicPr>
              <p:nvPr/>
            </p:nvPicPr>
            <p:blipFill>
              <a:blip r:embed="rId6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7" name="Picture 42" descr="circuler_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Oval 4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FF775">
                      <a:alpha val="55000"/>
                    </a:srgbClr>
                  </a:gs>
                  <a:gs pos="10000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pic>
          <p:nvPicPr>
            <p:cNvPr id="30771" name="Picture 44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" name="Рисунок 47"/>
          <p:cNvPicPr/>
          <p:nvPr/>
        </p:nvPicPr>
        <p:blipFill>
          <a:blip r:embed="rId8"/>
          <a:stretch>
            <a:fillRect/>
          </a:stretch>
        </p:blipFill>
        <p:spPr>
          <a:xfrm>
            <a:off x="603250" y="1257300"/>
            <a:ext cx="1828800" cy="1831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/>
          <p:cNvPicPr/>
          <p:nvPr/>
        </p:nvPicPr>
        <p:blipFill>
          <a:blip r:embed="rId9"/>
          <a:stretch>
            <a:fillRect/>
          </a:stretch>
        </p:blipFill>
        <p:spPr>
          <a:xfrm>
            <a:off x="2584450" y="1790700"/>
            <a:ext cx="20574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/>
          <p:cNvPicPr/>
          <p:nvPr/>
        </p:nvPicPr>
        <p:blipFill>
          <a:blip r:embed="rId10"/>
          <a:stretch>
            <a:fillRect/>
          </a:stretch>
        </p:blipFill>
        <p:spPr>
          <a:xfrm>
            <a:off x="4794250" y="1790700"/>
            <a:ext cx="2057400" cy="208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/>
          <p:nvPr/>
        </p:nvPicPr>
        <p:blipFill>
          <a:blip r:embed="rId11"/>
          <a:srcRect t="4869" r="3810" b="22099"/>
          <a:stretch>
            <a:fillRect/>
          </a:stretch>
        </p:blipFill>
        <p:spPr>
          <a:xfrm>
            <a:off x="6927850" y="1257300"/>
            <a:ext cx="1905000" cy="1972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4" name="AutoShape 176"/>
          <p:cNvSpPr>
            <a:spLocks/>
          </p:cNvSpPr>
          <p:nvPr/>
        </p:nvSpPr>
        <p:spPr bwMode="auto">
          <a:xfrm>
            <a:off x="6089650" y="571500"/>
            <a:ext cx="1662113" cy="392113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168485"/>
              <a:gd name="adj6" fmla="val 115514"/>
            </a:avLst>
          </a:prstGeom>
          <a:noFill/>
          <a:ln w="9525">
            <a:solidFill>
              <a:srgbClr val="0070C0"/>
            </a:solidFill>
            <a:miter lim="800000"/>
            <a:headEnd/>
            <a:tailEnd type="diamond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uk-UA" sz="2000" b="1" i="1" dirty="0" smtClean="0">
                <a:latin typeface="Constantia" pitchFamily="18" charset="0"/>
              </a:rPr>
              <a:t>Лак ПФ-170</a:t>
            </a:r>
            <a:endParaRPr lang="ru-RU" sz="2000" b="1" i="1" dirty="0" smtClean="0">
              <a:latin typeface="Constantia" pitchFamily="18" charset="0"/>
            </a:endParaRPr>
          </a:p>
        </p:txBody>
      </p:sp>
      <p:sp>
        <p:nvSpPr>
          <p:cNvPr id="30775" name="AutoShape 173"/>
          <p:cNvSpPr>
            <a:spLocks/>
          </p:cNvSpPr>
          <p:nvPr/>
        </p:nvSpPr>
        <p:spPr bwMode="auto">
          <a:xfrm>
            <a:off x="5022850" y="1181100"/>
            <a:ext cx="1524000" cy="392112"/>
          </a:xfrm>
          <a:prstGeom prst="accentCallout2">
            <a:avLst>
              <a:gd name="adj1" fmla="val 29148"/>
              <a:gd name="adj2" fmla="val -5046"/>
              <a:gd name="adj3" fmla="val 29148"/>
              <a:gd name="adj4" fmla="val -5046"/>
              <a:gd name="adj5" fmla="val 311900"/>
              <a:gd name="adj6" fmla="val -10011"/>
            </a:avLst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 type="diamond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uk-UA" sz="2000" b="1" i="1" dirty="0" smtClean="0">
                <a:latin typeface="Constantia" pitchFamily="18" charset="0"/>
              </a:rPr>
              <a:t>Клей ПВА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76" name="AutoShape 174"/>
          <p:cNvSpPr>
            <a:spLocks/>
          </p:cNvSpPr>
          <p:nvPr/>
        </p:nvSpPr>
        <p:spPr bwMode="auto">
          <a:xfrm>
            <a:off x="0" y="609600"/>
            <a:ext cx="1593850" cy="434975"/>
          </a:xfrm>
          <a:prstGeom prst="accentCallout2">
            <a:avLst>
              <a:gd name="adj1" fmla="val 43796"/>
              <a:gd name="adj2" fmla="val 104782"/>
              <a:gd name="adj3" fmla="val 43796"/>
              <a:gd name="adj4" fmla="val 114843"/>
              <a:gd name="adj5" fmla="val 152156"/>
              <a:gd name="adj6" fmla="val 118522"/>
            </a:avLst>
          </a:prstGeom>
          <a:noFill/>
          <a:ln w="9525">
            <a:solidFill>
              <a:schemeClr val="tx2"/>
            </a:solidFill>
            <a:miter lim="800000"/>
            <a:headEnd/>
            <a:tailEnd type="diamond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/>
            <a:r>
              <a:rPr lang="uk-UA" sz="2000" b="1" i="1" dirty="0" smtClean="0">
                <a:latin typeface="Constantia" pitchFamily="18" charset="0"/>
              </a:rPr>
              <a:t>Деревина вільхи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77" name="AutoShape 175"/>
          <p:cNvSpPr>
            <a:spLocks/>
          </p:cNvSpPr>
          <p:nvPr/>
        </p:nvSpPr>
        <p:spPr bwMode="auto">
          <a:xfrm>
            <a:off x="2432050" y="495300"/>
            <a:ext cx="1822450" cy="434975"/>
          </a:xfrm>
          <a:prstGeom prst="accentCallout2">
            <a:avLst>
              <a:gd name="adj1" fmla="val 26278"/>
              <a:gd name="adj2" fmla="val 104782"/>
              <a:gd name="adj3" fmla="val 66965"/>
              <a:gd name="adj4" fmla="val 119167"/>
              <a:gd name="adj5" fmla="val 371107"/>
              <a:gd name="adj6" fmla="val 10393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/>
            <a:r>
              <a:rPr lang="uk-UA" sz="2000" b="1" i="1" dirty="0" smtClean="0">
                <a:latin typeface="Constantia" pitchFamily="18" charset="0"/>
              </a:rPr>
              <a:t>Шліфувальні шкурки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8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0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30724" grpId="0" animBg="1"/>
      <p:bldP spid="30725" grpId="0" animBg="1"/>
      <p:bldP spid="30726" grpId="0" animBg="1"/>
      <p:bldP spid="30727" grpId="0" animBg="1"/>
      <p:bldP spid="30728" grpId="0"/>
      <p:bldP spid="30729" grpId="0" animBg="1"/>
      <p:bldP spid="30730" grpId="0" animBg="1"/>
      <p:bldP spid="30731" grpId="0" animBg="1"/>
      <p:bldP spid="30732" grpId="0" animBg="1"/>
      <p:bldP spid="30733" grpId="0" animBg="1"/>
      <p:bldP spid="30734" grpId="0" animBg="1"/>
      <p:bldP spid="30735" grpId="0" animBg="1"/>
      <p:bldP spid="30736" grpId="0" animBg="1"/>
      <p:bldP spid="30737" grpId="0" animBg="1"/>
      <p:bldP spid="30774" grpId="0" animBg="1"/>
      <p:bldP spid="30775" grpId="0" animBg="1"/>
      <p:bldP spid="30776" grpId="0" animBg="1"/>
      <p:bldP spid="307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onstantia" pitchFamily="18" charset="0"/>
              </a:rPr>
              <a:t>Інструменти та обладнання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t="22297"/>
          <a:stretch>
            <a:fillRect/>
          </a:stretch>
        </p:blipFill>
        <p:spPr bwMode="auto">
          <a:xfrm>
            <a:off x="990600" y="1600200"/>
            <a:ext cx="2608169" cy="1869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81000" y="41910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Blip>
                <a:blip r:embed="rId4"/>
              </a:buBlip>
            </a:pPr>
            <a:r>
              <a:rPr lang="uk-UA" sz="3200" dirty="0" smtClean="0">
                <a:latin typeface="Constantia" pitchFamily="18" charset="0"/>
              </a:rPr>
              <a:t>Розмічальні та вимірювальні – лінійка, олівець, кутник, штангенциркуль.</a:t>
            </a:r>
            <a:endParaRPr lang="ru-RU" sz="3200" dirty="0" smtClean="0"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4958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Blip>
                <a:blip r:embed="rId4"/>
              </a:buBlip>
            </a:pPr>
            <a:r>
              <a:rPr lang="uk-UA" sz="3200" dirty="0" smtClean="0">
                <a:latin typeface="Constantia" pitchFamily="18" charset="0"/>
              </a:rPr>
              <a:t>Робочі</a:t>
            </a:r>
            <a:r>
              <a:rPr lang="ru-RU" sz="3200" dirty="0" smtClean="0">
                <a:latin typeface="Constantia" pitchFamily="18" charset="0"/>
              </a:rPr>
              <a:t> – </a:t>
            </a:r>
            <a:r>
              <a:rPr lang="uk-UA" sz="3200" dirty="0" smtClean="0">
                <a:latin typeface="Constantia" pitchFamily="18" charset="0"/>
              </a:rPr>
              <a:t>ножівка</a:t>
            </a:r>
            <a:r>
              <a:rPr lang="ru-RU" sz="3200" dirty="0" smtClean="0">
                <a:latin typeface="Constantia" pitchFamily="18" charset="0"/>
              </a:rPr>
              <a:t>, рубанок, лобзик, </a:t>
            </a:r>
            <a:r>
              <a:rPr lang="ru-RU" sz="3200" dirty="0" err="1" smtClean="0">
                <a:latin typeface="Constantia" pitchFamily="18" charset="0"/>
              </a:rPr>
              <a:t>набір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напилків</a:t>
            </a:r>
            <a:r>
              <a:rPr lang="ru-RU" sz="3200" dirty="0" smtClean="0">
                <a:latin typeface="Constantia" pitchFamily="18" charset="0"/>
              </a:rPr>
              <a:t>, </a:t>
            </a:r>
            <a:r>
              <a:rPr lang="ru-RU" sz="3200" dirty="0" err="1" smtClean="0">
                <a:latin typeface="Constantia" pitchFamily="18" charset="0"/>
              </a:rPr>
              <a:t>рейєр</a:t>
            </a:r>
            <a:r>
              <a:rPr lang="ru-RU" sz="3200" dirty="0" smtClean="0">
                <a:latin typeface="Constantia" pitchFamily="18" charset="0"/>
              </a:rPr>
              <a:t>, </a:t>
            </a:r>
            <a:r>
              <a:rPr lang="ru-RU" sz="3200" dirty="0" err="1" smtClean="0">
                <a:latin typeface="Constantia" pitchFamily="18" charset="0"/>
              </a:rPr>
              <a:t>мейсель</a:t>
            </a:r>
            <a:r>
              <a:rPr lang="ru-RU" sz="3200" dirty="0" smtClean="0">
                <a:latin typeface="Constantia" pitchFamily="18" charset="0"/>
              </a:rPr>
              <a:t>(стамеска-косяк), </a:t>
            </a:r>
            <a:r>
              <a:rPr lang="ru-RU" sz="3200" dirty="0" err="1" smtClean="0">
                <a:latin typeface="Constantia" pitchFamily="18" charset="0"/>
              </a:rPr>
              <a:t>свердло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діаметром</a:t>
            </a:r>
            <a:r>
              <a:rPr lang="ru-RU" sz="3200" dirty="0" smtClean="0">
                <a:latin typeface="Constantia" pitchFamily="18" charset="0"/>
              </a:rPr>
              <a:t> 3мм.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9028" r="14150" b="19154"/>
          <a:stretch>
            <a:fillRect/>
          </a:stretch>
        </p:blipFill>
        <p:spPr bwMode="auto">
          <a:xfrm>
            <a:off x="533400" y="1447800"/>
            <a:ext cx="38100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6"/>
          <a:srcRect l="10252" t="46693" r="31782" b="11965"/>
          <a:stretch>
            <a:fillRect/>
          </a:stretch>
        </p:blipFill>
        <p:spPr bwMode="auto">
          <a:xfrm>
            <a:off x="5029200" y="1295400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524000"/>
            <a:ext cx="3442877" cy="2151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4495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  <a:buBlip>
                <a:blip r:embed="rId4"/>
              </a:buBlip>
            </a:pPr>
            <a:r>
              <a:rPr lang="ru-RU" sz="3200" dirty="0" err="1" smtClean="0">
                <a:latin typeface="Constantia" pitchFamily="18" charset="0"/>
              </a:rPr>
              <a:t>Пристрої</a:t>
            </a:r>
            <a:r>
              <a:rPr lang="ru-RU" sz="3200" dirty="0" smtClean="0">
                <a:latin typeface="Constantia" pitchFamily="18" charset="0"/>
              </a:rPr>
              <a:t> – </a:t>
            </a:r>
            <a:r>
              <a:rPr lang="ru-RU" sz="3200" dirty="0" err="1" smtClean="0">
                <a:latin typeface="Constantia" pitchFamily="18" charset="0"/>
              </a:rPr>
              <a:t>випилювальний</a:t>
            </a:r>
            <a:r>
              <a:rPr lang="ru-RU" sz="3200" dirty="0" smtClean="0">
                <a:latin typeface="Constantia" pitchFamily="18" charset="0"/>
              </a:rPr>
              <a:t> столик, </a:t>
            </a:r>
            <a:r>
              <a:rPr lang="ru-RU" sz="3200" dirty="0" err="1" smtClean="0">
                <a:latin typeface="Constantia" pitchFamily="18" charset="0"/>
              </a:rPr>
              <a:t>лещата</a:t>
            </a:r>
            <a:r>
              <a:rPr lang="ru-RU" sz="3200" dirty="0" smtClean="0">
                <a:latin typeface="Constantia" pitchFamily="18" charset="0"/>
              </a:rPr>
              <a:t>, упор для  </a:t>
            </a:r>
            <a:r>
              <a:rPr lang="ru-RU" sz="3200" dirty="0" err="1" smtClean="0">
                <a:latin typeface="Constantia" pitchFamily="18" charset="0"/>
              </a:rPr>
              <a:t>пиляння</a:t>
            </a:r>
            <a:r>
              <a:rPr lang="ru-RU" sz="3200" dirty="0" smtClean="0">
                <a:latin typeface="Constantia" pitchFamily="18" charset="0"/>
              </a:rPr>
              <a:t>, </a:t>
            </a:r>
            <a:r>
              <a:rPr lang="ru-RU" sz="3200" dirty="0" err="1" smtClean="0">
                <a:latin typeface="Constantia" pitchFamily="18" charset="0"/>
              </a:rPr>
              <a:t>брусочок</a:t>
            </a:r>
            <a:r>
              <a:rPr lang="ru-RU" sz="3200" dirty="0" smtClean="0">
                <a:latin typeface="Constantia" pitchFamily="18" charset="0"/>
              </a:rPr>
              <a:t>  </a:t>
            </a:r>
            <a:r>
              <a:rPr lang="ru-RU" sz="3200" dirty="0" err="1" smtClean="0">
                <a:latin typeface="Constantia" pitchFamily="18" charset="0"/>
              </a:rPr>
              <a:t>для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запилювання</a:t>
            </a:r>
            <a:r>
              <a:rPr lang="ru-RU" sz="3200" dirty="0" smtClean="0">
                <a:latin typeface="Constantia" pitchFamily="18" charset="0"/>
              </a:rPr>
              <a:t>.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8"/>
          <a:srcRect l="54999" t="7232" r="26221" b="78855"/>
          <a:stretch>
            <a:fillRect/>
          </a:stretch>
        </p:blipFill>
        <p:spPr>
          <a:xfrm>
            <a:off x="3505200" y="1524000"/>
            <a:ext cx="2365376" cy="222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4572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Blip>
                <a:blip r:embed="rId4"/>
              </a:buBlip>
            </a:pPr>
            <a:r>
              <a:rPr lang="ru-RU" sz="3200" dirty="0" err="1" smtClean="0">
                <a:latin typeface="Constantia" pitchFamily="18" charset="0"/>
              </a:rPr>
              <a:t>Обладнання</a:t>
            </a:r>
            <a:r>
              <a:rPr lang="ru-RU" sz="3200" dirty="0" smtClean="0">
                <a:latin typeface="Constantia" pitchFamily="18" charset="0"/>
              </a:rPr>
              <a:t> – </a:t>
            </a:r>
            <a:r>
              <a:rPr lang="ru-RU" sz="3200" dirty="0" err="1" smtClean="0">
                <a:latin typeface="Constantia" pitchFamily="18" charset="0"/>
              </a:rPr>
              <a:t>свердлильний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верстат</a:t>
            </a:r>
            <a:r>
              <a:rPr lang="ru-RU" sz="3200" dirty="0" smtClean="0">
                <a:latin typeface="Constantia" pitchFamily="18" charset="0"/>
              </a:rPr>
              <a:t>, </a:t>
            </a:r>
            <a:r>
              <a:rPr lang="ru-RU" sz="3200" dirty="0" err="1" smtClean="0">
                <a:latin typeface="Constantia" pitchFamily="18" charset="0"/>
              </a:rPr>
              <a:t>токарний</a:t>
            </a:r>
            <a:r>
              <a:rPr lang="ru-RU" sz="3200" dirty="0" smtClean="0">
                <a:latin typeface="Constantia" pitchFamily="18" charset="0"/>
              </a:rPr>
              <a:t> </a:t>
            </a:r>
            <a:r>
              <a:rPr lang="ru-RU" sz="3200" dirty="0" err="1" smtClean="0">
                <a:latin typeface="Constantia" pitchFamily="18" charset="0"/>
              </a:rPr>
              <a:t>верстат</a:t>
            </a:r>
            <a:r>
              <a:rPr lang="ru-RU" sz="3200" dirty="0" smtClean="0">
                <a:latin typeface="Constantia" pitchFamily="18" charset="0"/>
              </a:rPr>
              <a:t> СТД-120-М, стол</a:t>
            </a:r>
          </a:p>
          <a:p>
            <a:pPr algn="ctr"/>
            <a:endParaRPr lang="ru-RU" sz="3200" dirty="0" smtClean="0">
              <a:latin typeface="Constantia" pitchFamily="18" charset="0"/>
            </a:endParaRPr>
          </a:p>
        </p:txBody>
      </p:sp>
      <p:pic>
        <p:nvPicPr>
          <p:cNvPr id="15" name="Рисунок 14" descr="Фото057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" y="1371600"/>
            <a:ext cx="2402777" cy="3203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Фото0574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tretch>
            <a:fillRect/>
          </a:stretch>
        </p:blipFill>
        <p:spPr>
          <a:xfrm>
            <a:off x="3810000" y="1371600"/>
            <a:ext cx="4075120" cy="3056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26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7" grpId="1"/>
      <p:bldP spid="11" grpId="0"/>
      <p:bldP spid="11" grpId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onstantia" pitchFamily="18" charset="0"/>
              </a:rPr>
              <a:t>Робота над проектом</a:t>
            </a:r>
            <a:endParaRPr lang="ru-RU" dirty="0" smtClean="0">
              <a:latin typeface="Constantia" pitchFamily="18" charset="0"/>
            </a:endParaRPr>
          </a:p>
        </p:txBody>
      </p:sp>
      <p:pic>
        <p:nvPicPr>
          <p:cNvPr id="4099" name="Picture 3" descr="J:\_РАБОТА\Учителя\Причепа\Атестация\майстерня\P1030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6807201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J:\_РАБОТА\Учителя\Причепа\Атестация\майстерня\P1030679.JPG"/>
          <p:cNvPicPr>
            <a:picLocks noChangeAspect="1" noChangeArrowheads="1"/>
          </p:cNvPicPr>
          <p:nvPr/>
        </p:nvPicPr>
        <p:blipFill>
          <a:blip r:embed="rId4" cstate="print"/>
          <a:srcRect r="16552"/>
          <a:stretch>
            <a:fillRect/>
          </a:stretch>
        </p:blipFill>
        <p:spPr bwMode="auto">
          <a:xfrm>
            <a:off x="1295400" y="990600"/>
            <a:ext cx="6467642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J:\_РАБОТА\Учителя\Причепа\Атестация\майстерня\P1030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914400"/>
            <a:ext cx="7213598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J:\_РАБОТА\Учителя\Причепа\Атестация\майстерня\P1030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066800"/>
            <a:ext cx="70104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J:\_РАБОТА\Учителя\Причепа\Атестация\майстерня\P1030715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1066800"/>
            <a:ext cx="4038600" cy="53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8"/>
          <a:srcRect l="14399" t="8517" r="21087" b="57416"/>
          <a:stretch>
            <a:fillRect/>
          </a:stretch>
        </p:blipFill>
        <p:spPr>
          <a:xfrm>
            <a:off x="914400" y="1066800"/>
            <a:ext cx="72390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9"/>
          <a:srcRect l="14939" t="7044" r="26548" b="62139"/>
          <a:stretch>
            <a:fillRect/>
          </a:stretch>
        </p:blipFill>
        <p:spPr>
          <a:xfrm>
            <a:off x="1295400" y="1066800"/>
            <a:ext cx="6248400" cy="5181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Рисунок 10"/>
          <p:cNvPicPr/>
          <p:nvPr/>
        </p:nvPicPr>
        <p:blipFill>
          <a:blip r:embed="rId10"/>
          <a:srcRect l="14605" t="9985" r="23577" b="57122"/>
          <a:stretch>
            <a:fillRect/>
          </a:stretch>
        </p:blipFill>
        <p:spPr>
          <a:xfrm>
            <a:off x="1600200" y="1219200"/>
            <a:ext cx="6248400" cy="51054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advTm="57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333375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292100" indent="-292100" algn="ctr">
              <a:defRPr/>
            </a:pPr>
            <a:r>
              <a:rPr lang="uk-UA" sz="4000" b="1" i="1" dirty="0">
                <a:latin typeface="Constantia" pitchFamily="18" charset="0"/>
              </a:rPr>
              <a:t>У Вас постійно губляться візитки?</a:t>
            </a:r>
          </a:p>
          <a:p>
            <a:pPr marL="292100" indent="-292100" algn="ctr">
              <a:defRPr/>
            </a:pPr>
            <a:r>
              <a:rPr lang="uk-UA" sz="4000" b="1" i="1" dirty="0">
                <a:latin typeface="Constantia" pitchFamily="18" charset="0"/>
              </a:rPr>
              <a:t>    Вони постійно десь лежать не </a:t>
            </a:r>
            <a:r>
              <a:rPr lang="uk-UA" sz="4000" b="1" i="1" dirty="0" smtClean="0">
                <a:latin typeface="Constantia" pitchFamily="18" charset="0"/>
              </a:rPr>
              <a:t>в тому </a:t>
            </a:r>
            <a:r>
              <a:rPr lang="uk-UA" sz="4000" b="1" i="1" dirty="0">
                <a:latin typeface="Constantia" pitchFamily="18" charset="0"/>
              </a:rPr>
              <a:t>місці?? Тоді моя пропозиція для Вас!!!!!</a:t>
            </a:r>
          </a:p>
          <a:p>
            <a:pPr marL="292100" indent="-292100" algn="ctr">
              <a:defRPr/>
            </a:pPr>
            <a:r>
              <a:rPr lang="uk-UA" sz="4000" b="1" i="1" dirty="0">
                <a:latin typeface="Constantia" pitchFamily="18" charset="0"/>
              </a:rPr>
              <a:t>    Мій недорогий, функціональний, </a:t>
            </a:r>
          </a:p>
          <a:p>
            <a:pPr marL="292100" indent="-292100" algn="ctr">
              <a:defRPr/>
            </a:pPr>
            <a:r>
              <a:rPr lang="uk-UA" sz="4000" b="1" i="1" dirty="0">
                <a:latin typeface="Constantia" pitchFamily="18" charset="0"/>
              </a:rPr>
              <a:t>красивий виріб </a:t>
            </a:r>
            <a:r>
              <a:rPr lang="uk-UA" sz="4000" b="1" i="1" dirty="0" smtClean="0">
                <a:latin typeface="Constantia" pitchFamily="18" charset="0"/>
              </a:rPr>
              <a:t>назавжди прибере Ваш безлад.</a:t>
            </a:r>
            <a:endParaRPr lang="uk-UA" sz="4000" b="1" i="1" dirty="0">
              <a:latin typeface="Constantia" pitchFamily="18" charset="0"/>
            </a:endParaRPr>
          </a:p>
          <a:p>
            <a:pPr marL="292100" indent="-292100" algn="ctr">
              <a:defRPr/>
            </a:pPr>
            <a:r>
              <a:rPr lang="uk-UA" sz="4000" b="1" i="1" dirty="0">
                <a:latin typeface="Constantia" pitchFamily="18" charset="0"/>
              </a:rPr>
              <a:t>Купуйте українське!</a:t>
            </a:r>
            <a:endParaRPr lang="ru-RU" sz="4000" b="1" i="1" dirty="0">
              <a:latin typeface="Constantia" pitchFamily="18" charset="0"/>
            </a:endParaRPr>
          </a:p>
          <a:p>
            <a:pPr marL="292100" indent="-292100"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47800" y="2828925"/>
            <a:ext cx="624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7200" b="1" i="1">
                <a:latin typeface="Constantia" pitchFamily="18" charset="0"/>
              </a:rPr>
              <a:t>Реклама</a:t>
            </a:r>
            <a:endParaRPr lang="ru-RU" sz="7200" b="1" i="1">
              <a:latin typeface="Constantia" pitchFamily="18" charset="0"/>
            </a:endParaRPr>
          </a:p>
        </p:txBody>
      </p:sp>
      <p:pic>
        <p:nvPicPr>
          <p:cNvPr id="5" name="Picture 3" descr="J:\_РАБОТА\Учителя\Причепа\Підставка для візитних карток\Констр 3 без-фона 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685800"/>
            <a:ext cx="6062663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01-just_like_tha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 numSld="14"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1681" grpId="0"/>
      <p:bldP spid="71681" grpId="1"/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gray">
          <a:xfrm>
            <a:off x="1600200" y="685800"/>
            <a:ext cx="55626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err="1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Constantia"/>
              </a:rPr>
              <a:t>Дякую</a:t>
            </a:r>
            <a:r>
              <a:rPr lang="ru-RU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Constantia"/>
              </a:rPr>
              <a:t> </a:t>
            </a:r>
            <a:r>
              <a:rPr lang="ru-RU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Constantia"/>
              </a:rPr>
              <a:t>за </a:t>
            </a:r>
            <a:r>
              <a:rPr lang="ru-RU" sz="3600" b="1" kern="10" dirty="0" err="1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Constantia"/>
              </a:rPr>
              <a:t>увагу</a:t>
            </a:r>
            <a:r>
              <a:rPr lang="ru-RU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Constantia"/>
              </a:rPr>
              <a:t> 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43800" y="228600"/>
            <a:ext cx="16002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4" name="Прямоугольник 3"/>
          <p:cNvSpPr/>
          <p:nvPr/>
        </p:nvSpPr>
        <p:spPr>
          <a:xfrm rot="10800000">
            <a:off x="4876800" y="1981200"/>
            <a:ext cx="4267200" cy="525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914400" y="381000"/>
            <a:ext cx="7010400" cy="868363"/>
          </a:xfrm>
        </p:spPr>
        <p:txBody>
          <a:bodyPr/>
          <a:lstStyle/>
          <a:p>
            <a:pPr eaLnBrk="1" hangingPunct="1"/>
            <a:r>
              <a:rPr lang="uk-UA" sz="4400" dirty="0" smtClean="0">
                <a:latin typeface="Constantia" pitchFamily="18" charset="0"/>
              </a:rPr>
              <a:t>Козел Юрій</a:t>
            </a:r>
            <a:br>
              <a:rPr lang="uk-UA" sz="4400" dirty="0" smtClean="0">
                <a:latin typeface="Constantia" pitchFamily="18" charset="0"/>
              </a:rPr>
            </a:br>
            <a:r>
              <a:rPr lang="uk-UA" sz="4400" dirty="0" smtClean="0">
                <a:latin typeface="Constantia" pitchFamily="18" charset="0"/>
              </a:rPr>
              <a:t> учень 8-А класу</a:t>
            </a:r>
            <a:endParaRPr lang="en-US" sz="4400" dirty="0" smtClean="0">
              <a:latin typeface="Constantia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 l="14002" t="6461" r="39345" b="49339"/>
          <a:stretch>
            <a:fillRect/>
          </a:stretch>
        </p:blipFill>
        <p:spPr>
          <a:xfrm>
            <a:off x="2667000" y="1371600"/>
            <a:ext cx="37338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8382000" cy="1143000"/>
          </a:xfrm>
        </p:spPr>
        <p:txBody>
          <a:bodyPr/>
          <a:lstStyle/>
          <a:p>
            <a:pPr algn="ctr" eaLnBrk="1" hangingPunct="1"/>
            <a:r>
              <a:rPr lang="uk-UA" sz="3600" dirty="0" smtClean="0">
                <a:solidFill>
                  <a:schemeClr val="tx1"/>
                </a:solidFill>
                <a:latin typeface="Constantia" pitchFamily="18" charset="0"/>
              </a:rPr>
              <a:t>Творчий проект</a:t>
            </a:r>
            <a:br>
              <a:rPr lang="uk-UA" sz="3600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z="4400" dirty="0" smtClean="0">
                <a:solidFill>
                  <a:schemeClr val="tx1"/>
                </a:solidFill>
                <a:latin typeface="Constantia" pitchFamily="18" charset="0"/>
              </a:rPr>
              <a:t>Підставка </a:t>
            </a:r>
            <a:br>
              <a:rPr lang="uk-UA" sz="4400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uk-UA" sz="4400" dirty="0" smtClean="0">
                <a:solidFill>
                  <a:schemeClr val="tx1"/>
                </a:solidFill>
                <a:latin typeface="Constantia" pitchFamily="18" charset="0"/>
              </a:rPr>
              <a:t>під візитні картки</a:t>
            </a:r>
            <a:endParaRPr lang="en-US" sz="4400" dirty="0" smtClean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24800" y="228600"/>
            <a:ext cx="1066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7" name="Прямоугольник 6"/>
          <p:cNvSpPr/>
          <p:nvPr/>
        </p:nvSpPr>
        <p:spPr>
          <a:xfrm rot="10800000">
            <a:off x="4876800" y="1981200"/>
            <a:ext cx="4267200" cy="525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J:\_РАБОТА\Учителя\Причепа\Підставка для візитних карток\Констр 3 без-фона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0"/>
            <a:ext cx="4243724" cy="4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6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868363"/>
          </a:xfrm>
        </p:spPr>
        <p:txBody>
          <a:bodyPr/>
          <a:lstStyle/>
          <a:p>
            <a:pPr eaLnBrk="1" hangingPunct="1"/>
            <a:r>
              <a:rPr lang="uk-UA" dirty="0" smtClean="0">
                <a:latin typeface="Constantia" pitchFamily="18" charset="0"/>
              </a:rPr>
              <a:t>Історія виникнення та еволюції візитки</a:t>
            </a:r>
            <a:endParaRPr lang="ru-RU" dirty="0" smtClean="0">
              <a:latin typeface="Constantia" pitchFamily="18" charset="0"/>
            </a:endParaRPr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914400" y="228600"/>
            <a:ext cx="723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 i="1" dirty="0">
                <a:latin typeface="Constantia" pitchFamily="18" charset="0"/>
              </a:rPr>
              <a:t>Візитки 19 ст.</a:t>
            </a:r>
            <a:endParaRPr lang="ru-RU" sz="4000" b="1" i="1" dirty="0">
              <a:latin typeface="Constantia" pitchFamily="18" charset="0"/>
            </a:endParaRPr>
          </a:p>
        </p:txBody>
      </p:sp>
      <p:pic>
        <p:nvPicPr>
          <p:cNvPr id="5124" name="Содержимое 3" descr="2009042218523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514600"/>
            <a:ext cx="42545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Рисунок 4" descr="2009042218523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14600"/>
            <a:ext cx="4048125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0"/>
            <a:ext cx="8915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 dirty="0" err="1">
                <a:latin typeface="Constantia" pitchFamily="18" charset="0"/>
              </a:rPr>
              <a:t>Візитні</a:t>
            </a:r>
            <a:r>
              <a:rPr lang="ru-RU" sz="4400" b="1" i="1" dirty="0">
                <a:latin typeface="Constantia" pitchFamily="18" charset="0"/>
              </a:rPr>
              <a:t> </a:t>
            </a:r>
            <a:r>
              <a:rPr lang="ru-RU" sz="4400" b="1" i="1" dirty="0" err="1">
                <a:latin typeface="Constantia" pitchFamily="18" charset="0"/>
              </a:rPr>
              <a:t>картки</a:t>
            </a:r>
            <a:r>
              <a:rPr lang="ru-RU" sz="4400" b="1" i="1" dirty="0">
                <a:latin typeface="Constantia" pitchFamily="18" charset="0"/>
              </a:rPr>
              <a:t> </a:t>
            </a:r>
            <a:br>
              <a:rPr lang="ru-RU" sz="4400" b="1" i="1" dirty="0">
                <a:latin typeface="Constantia" pitchFamily="18" charset="0"/>
              </a:rPr>
            </a:br>
            <a:r>
              <a:rPr lang="ru-RU" sz="4400" b="1" i="1" dirty="0" err="1">
                <a:latin typeface="Constantia" pitchFamily="18" charset="0"/>
              </a:rPr>
              <a:t>початку-середини</a:t>
            </a:r>
            <a:r>
              <a:rPr lang="ru-RU" sz="4400" b="1" i="1" dirty="0">
                <a:latin typeface="Constantia" pitchFamily="18" charset="0"/>
              </a:rPr>
              <a:t> 20 </a:t>
            </a:r>
            <a:r>
              <a:rPr lang="ru-RU" sz="4400" b="1" i="1" dirty="0" smtClean="0">
                <a:latin typeface="Constantia" pitchFamily="18" charset="0"/>
              </a:rPr>
              <a:t>ст.</a:t>
            </a:r>
            <a:endParaRPr lang="ru-RU" sz="4400" b="1" i="1" dirty="0"/>
          </a:p>
        </p:txBody>
      </p:sp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524000"/>
            <a:ext cx="5943600" cy="445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Іде завантаження зображення..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286000"/>
            <a:ext cx="4079875" cy="303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0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2" grpId="1"/>
      <p:bldP spid="5123" grpId="0"/>
      <p:bldP spid="5123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400" dirty="0" smtClean="0">
                <a:latin typeface="Constantia" pitchFamily="18" charset="0"/>
              </a:rPr>
              <a:t>Обгрунтування проекту</a:t>
            </a:r>
            <a:endParaRPr lang="ru-RU" sz="4400" dirty="0" smtClean="0"/>
          </a:p>
        </p:txBody>
      </p:sp>
      <p:pic>
        <p:nvPicPr>
          <p:cNvPr id="8195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524000"/>
            <a:ext cx="5718175" cy="373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447800"/>
            <a:ext cx="5940425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1447800"/>
            <a:ext cx="4992688" cy="470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1524000"/>
            <a:ext cx="5920689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Рисунок 9" descr="204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295400"/>
            <a:ext cx="4824413" cy="482441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advTm="15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2292350" y="4724400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2749550" y="50292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2673350" y="28194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2673350" y="42672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/>
            <a:r>
              <a:rPr lang="uk-UA" sz="4400" dirty="0" smtClean="0">
                <a:latin typeface="Constantia" pitchFamily="18" charset="0"/>
              </a:rPr>
              <a:t>Вимоги до виробу</a:t>
            </a:r>
            <a:endParaRPr lang="en-US" sz="4400" dirty="0" smtClean="0">
              <a:latin typeface="Constantia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" y="2205038"/>
            <a:ext cx="2673350" cy="2671762"/>
            <a:chOff x="140" y="1419"/>
            <a:chExt cx="1684" cy="1683"/>
          </a:xfrm>
        </p:grpSpPr>
        <p:sp>
          <p:nvSpPr>
            <p:cNvPr id="7179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06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207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208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209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210" name="Oval 18"/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188" name="AutoShape 20"/>
          <p:cNvSpPr>
            <a:spLocks noChangeArrowheads="1"/>
          </p:cNvSpPr>
          <p:nvPr/>
        </p:nvSpPr>
        <p:spPr bwMode="gray">
          <a:xfrm>
            <a:off x="3352800" y="18288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6" name="Rectangle 21"/>
          <p:cNvSpPr>
            <a:spLocks noChangeArrowheads="1"/>
          </p:cNvSpPr>
          <p:nvPr/>
        </p:nvSpPr>
        <p:spPr bwMode="auto">
          <a:xfrm>
            <a:off x="3657600" y="1905000"/>
            <a:ext cx="4616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i="1" dirty="0">
                <a:latin typeface="Constantia" pitchFamily="18" charset="0"/>
              </a:rPr>
              <a:t>Невелика кількість деталей</a:t>
            </a:r>
            <a:endParaRPr lang="en-US" sz="2400" dirty="0">
              <a:solidFill>
                <a:srgbClr val="080808"/>
              </a:solidFill>
              <a:latin typeface="Constantia" pitchFamily="18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gray">
          <a:xfrm>
            <a:off x="3352800" y="25781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78" name="Rectangle 23"/>
          <p:cNvSpPr>
            <a:spLocks noChangeArrowheads="1"/>
          </p:cNvSpPr>
          <p:nvPr/>
        </p:nvSpPr>
        <p:spPr bwMode="auto">
          <a:xfrm>
            <a:off x="3581400" y="2654300"/>
            <a:ext cx="464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i="1" dirty="0">
                <a:latin typeface="Constantia" pitchFamily="18" charset="0"/>
              </a:rPr>
              <a:t>Міцність конструкції</a:t>
            </a:r>
            <a:endParaRPr lang="en-US" sz="2400" dirty="0">
              <a:solidFill>
                <a:srgbClr val="080808"/>
              </a:solidFill>
              <a:latin typeface="Constantia" pitchFamily="18" charset="0"/>
            </a:endParaRP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gray">
          <a:xfrm>
            <a:off x="3349625" y="332105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0" name="Rectangle 25"/>
          <p:cNvSpPr>
            <a:spLocks noChangeArrowheads="1"/>
          </p:cNvSpPr>
          <p:nvPr/>
        </p:nvSpPr>
        <p:spPr bwMode="auto">
          <a:xfrm>
            <a:off x="3657600" y="3397250"/>
            <a:ext cx="464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i="1" dirty="0">
                <a:latin typeface="Constantia" pitchFamily="18" charset="0"/>
              </a:rPr>
              <a:t>Простота у виготовленні</a:t>
            </a:r>
            <a:endParaRPr lang="en-US" sz="2400" dirty="0">
              <a:solidFill>
                <a:srgbClr val="080808"/>
              </a:solidFill>
              <a:latin typeface="Constantia" pitchFamily="18" charset="0"/>
            </a:endParaRPr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gray">
          <a:xfrm>
            <a:off x="3276600" y="2711450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gray">
          <a:xfrm>
            <a:off x="3352800" y="4052888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5" name="Rectangle 30"/>
          <p:cNvSpPr>
            <a:spLocks noChangeArrowheads="1"/>
          </p:cNvSpPr>
          <p:nvPr/>
        </p:nvSpPr>
        <p:spPr bwMode="auto">
          <a:xfrm>
            <a:off x="3581400" y="4129088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sz="2400" i="1" dirty="0">
                <a:latin typeface="Constantia" pitchFamily="18" charset="0"/>
              </a:rPr>
              <a:t>Найпростіші з</a:t>
            </a:r>
            <a:r>
              <a:rPr lang="en-US" sz="2400" i="1" dirty="0">
                <a:latin typeface="Constantia" pitchFamily="18" charset="0"/>
              </a:rPr>
              <a:t>’</a:t>
            </a:r>
            <a:r>
              <a:rPr lang="uk-UA" sz="2400" i="1" dirty="0">
                <a:latin typeface="Constantia" pitchFamily="18" charset="0"/>
              </a:rPr>
              <a:t>єднання</a:t>
            </a:r>
            <a:endParaRPr lang="en-US" sz="2400" dirty="0">
              <a:solidFill>
                <a:srgbClr val="080808"/>
              </a:solidFill>
              <a:latin typeface="Constantia" pitchFamily="18" charset="0"/>
            </a:endParaRP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gray">
          <a:xfrm>
            <a:off x="3263900" y="4191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gray">
          <a:xfrm>
            <a:off x="3352800" y="4841875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88" name="Rectangle 33"/>
          <p:cNvSpPr>
            <a:spLocks noChangeArrowheads="1"/>
          </p:cNvSpPr>
          <p:nvPr/>
        </p:nvSpPr>
        <p:spPr bwMode="auto">
          <a:xfrm>
            <a:off x="3581400" y="4918075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i="1" dirty="0">
                <a:latin typeface="Constantia" pitchFamily="18" charset="0"/>
              </a:rPr>
              <a:t>Зручність у використанні</a:t>
            </a:r>
            <a:endParaRPr lang="en-US" sz="2400" dirty="0">
              <a:solidFill>
                <a:srgbClr val="080808"/>
              </a:solidFill>
              <a:latin typeface="Constantia" pitchFamily="18" charset="0"/>
            </a:endParaRPr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gray">
          <a:xfrm>
            <a:off x="3276600" y="4975225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gray">
          <a:xfrm>
            <a:off x="3352800" y="55626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i="1" dirty="0">
                <a:latin typeface="Constantia" pitchFamily="18" charset="0"/>
              </a:rPr>
              <a:t>Естетичний вигляд</a:t>
            </a:r>
            <a:endParaRPr lang="ru-RU" sz="2400" dirty="0">
              <a:latin typeface="Constantia" pitchFamily="18" charset="0"/>
            </a:endParaRP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gray">
          <a:xfrm>
            <a:off x="3276600" y="571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92" name="Line 3"/>
          <p:cNvSpPr>
            <a:spLocks noChangeShapeType="1"/>
          </p:cNvSpPr>
          <p:nvPr/>
        </p:nvSpPr>
        <p:spPr bwMode="auto">
          <a:xfrm>
            <a:off x="1905000" y="4876800"/>
            <a:ext cx="762000" cy="9144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3" name="Line 5"/>
          <p:cNvSpPr>
            <a:spLocks noChangeShapeType="1"/>
          </p:cNvSpPr>
          <p:nvPr/>
        </p:nvSpPr>
        <p:spPr bwMode="auto">
          <a:xfrm>
            <a:off x="2667000" y="57912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4" name="Line 5"/>
          <p:cNvSpPr>
            <a:spLocks noChangeShapeType="1"/>
          </p:cNvSpPr>
          <p:nvPr/>
        </p:nvSpPr>
        <p:spPr bwMode="auto">
          <a:xfrm>
            <a:off x="2667000" y="1295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5" name="Line 2"/>
          <p:cNvSpPr>
            <a:spLocks noChangeShapeType="1"/>
          </p:cNvSpPr>
          <p:nvPr/>
        </p:nvSpPr>
        <p:spPr bwMode="auto">
          <a:xfrm flipV="1">
            <a:off x="1981200" y="1295400"/>
            <a:ext cx="685800" cy="9144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" name="AutoShape 32"/>
          <p:cNvSpPr>
            <a:spLocks noChangeArrowheads="1"/>
          </p:cNvSpPr>
          <p:nvPr/>
        </p:nvSpPr>
        <p:spPr bwMode="gray">
          <a:xfrm>
            <a:off x="3276600" y="10668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i="1" dirty="0">
                <a:latin typeface="Constantia" pitchFamily="18" charset="0"/>
              </a:rPr>
              <a:t>Пропорційність форми</a:t>
            </a:r>
            <a:endParaRPr lang="ru-RU" sz="2400" dirty="0"/>
          </a:p>
        </p:txBody>
      </p:sp>
      <p:sp>
        <p:nvSpPr>
          <p:cNvPr id="44" name="Oval 28"/>
          <p:cNvSpPr>
            <a:spLocks noChangeArrowheads="1"/>
          </p:cNvSpPr>
          <p:nvPr/>
        </p:nvSpPr>
        <p:spPr bwMode="gray">
          <a:xfrm>
            <a:off x="3200400" y="12192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6" name="Picture 3" descr="J:\_РАБОТА\Учителя\Причепа\Підставка для візитних карток\Констр 3 без-фона cop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743200"/>
            <a:ext cx="1871663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6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69" grpId="0" animBg="1"/>
      <p:bldP spid="11270" grpId="0" animBg="1"/>
      <p:bldP spid="11271" grpId="0" animBg="1"/>
      <p:bldP spid="11272" grpId="0" animBg="1"/>
      <p:bldP spid="7188" grpId="0" animBg="1"/>
      <p:bldP spid="11276" grpId="0"/>
      <p:bldP spid="7190" grpId="0" animBg="1"/>
      <p:bldP spid="11278" grpId="0"/>
      <p:bldP spid="7192" grpId="0" animBg="1"/>
      <p:bldP spid="11280" grpId="0"/>
      <p:bldP spid="7194" grpId="0" animBg="1"/>
      <p:bldP spid="7195" grpId="0" animBg="1"/>
      <p:bldP spid="7196" grpId="0" animBg="1"/>
      <p:bldP spid="7197" grpId="0" animBg="1"/>
      <p:bldP spid="11285" grpId="0"/>
      <p:bldP spid="7199" grpId="0" animBg="1"/>
      <p:bldP spid="7200" grpId="0" animBg="1"/>
      <p:bldP spid="11288" grpId="0"/>
      <p:bldP spid="7202" grpId="0" animBg="1"/>
      <p:bldP spid="37" grpId="0" animBg="1"/>
      <p:bldP spid="38" grpId="0" animBg="1"/>
      <p:bldP spid="11292" grpId="0" animBg="1"/>
      <p:bldP spid="11293" grpId="0" animBg="1"/>
      <p:bldP spid="11294" grpId="0" animBg="1"/>
      <p:bldP spid="11295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4" descr="4023.jpg"/>
          <p:cNvPicPr>
            <a:picLocks noChangeAspect="1"/>
          </p:cNvPicPr>
          <p:nvPr/>
        </p:nvPicPr>
        <p:blipFill>
          <a:blip r:embed="rId3"/>
          <a:srcRect r="1317" b="4086"/>
          <a:stretch>
            <a:fillRect/>
          </a:stretch>
        </p:blipFill>
        <p:spPr bwMode="auto">
          <a:xfrm>
            <a:off x="0" y="1143000"/>
            <a:ext cx="403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400" dirty="0" smtClean="0">
                <a:latin typeface="Constantia" pitchFamily="18" charset="0"/>
              </a:rPr>
              <a:t>Вироби-аналоги</a:t>
            </a:r>
            <a:endParaRPr lang="ru-RU" sz="4400" dirty="0" smtClean="0">
              <a:latin typeface="Constantia" pitchFamily="18" charset="0"/>
            </a:endParaRPr>
          </a:p>
        </p:txBody>
      </p:sp>
      <p:pic>
        <p:nvPicPr>
          <p:cNvPr id="8" name="Picture 2" descr="J:\_РАБОТА\Учителя\Причепа\Підставка для візитних карток\Констр 1 без-фона 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295400"/>
            <a:ext cx="40005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J:\_РАБОТА\Учителя\Причепа\Підставка для візитних карток\Констр 2 без-фона 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27528">
            <a:off x="2686050" y="3541713"/>
            <a:ext cx="3500438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8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>
                <a:latin typeface="Constantia" pitchFamily="18" charset="0"/>
              </a:rPr>
              <a:t>Ескіз моделі - пропозиції</a:t>
            </a:r>
            <a:endParaRPr lang="ru-RU" sz="4400" dirty="0" smtClean="0">
              <a:latin typeface="Constantia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13043" t="5064" r="12174" b="54427"/>
          <a:stretch>
            <a:fillRect/>
          </a:stretch>
        </p:blipFill>
        <p:spPr bwMode="auto">
          <a:xfrm>
            <a:off x="1219200" y="990600"/>
            <a:ext cx="6934200" cy="52578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advTm="7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smtClean="0">
                <a:latin typeface="Constantia" pitchFamily="18" charset="0"/>
              </a:rPr>
              <a:t>Креслення виробу</a:t>
            </a:r>
            <a:endParaRPr lang="ru-RU" sz="4400" dirty="0"/>
          </a:p>
        </p:txBody>
      </p:sp>
      <p:pic>
        <p:nvPicPr>
          <p:cNvPr id="3" name="Рисунок 2" descr="C:\Documents and Settings\nick\Мои документы\Мои результаты сканировани\2011-03 (мар)\сканирование0001.jpg"/>
          <p:cNvPicPr/>
          <p:nvPr/>
        </p:nvPicPr>
        <p:blipFill>
          <a:blip r:embed="rId3"/>
          <a:srcRect r="54585"/>
          <a:stretch>
            <a:fillRect/>
          </a:stretch>
        </p:blipFill>
        <p:spPr bwMode="auto">
          <a:xfrm>
            <a:off x="0" y="1828800"/>
            <a:ext cx="4701857" cy="40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nick\Мои документы\Мои результаты сканировани\2011-03 (мар)\сканирование0001.jpg"/>
          <p:cNvPicPr/>
          <p:nvPr/>
        </p:nvPicPr>
        <p:blipFill>
          <a:blip r:embed="rId3"/>
          <a:srcRect l="47457" r="6209"/>
          <a:stretch>
            <a:fillRect/>
          </a:stretch>
        </p:blipFill>
        <p:spPr bwMode="auto">
          <a:xfrm>
            <a:off x="4495800" y="1600200"/>
            <a:ext cx="4419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|5.4|3.3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|6.9|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|4.9|7.6|6.7|6.4|5.5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2.7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4|7.5|15.9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|3|2.4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|0.2|1.8|0.2|2|0.2|0.1|2|0.1|1.5|0.2|1.5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5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Default Design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</TotalTime>
  <Words>186</Words>
  <Application>Microsoft Office PowerPoint</Application>
  <PresentationFormat>Экран (4:3)</PresentationFormat>
  <Paragraphs>37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Default Design</vt:lpstr>
      <vt:lpstr>Слайд 1</vt:lpstr>
      <vt:lpstr>Козел Юрій  учень 8-А класу</vt:lpstr>
      <vt:lpstr>Творчий проект Підставка  під візитні картки</vt:lpstr>
      <vt:lpstr>Історія виникнення та еволюції візитки</vt:lpstr>
      <vt:lpstr>Обгрунтування проекту</vt:lpstr>
      <vt:lpstr>Вимоги до виробу</vt:lpstr>
      <vt:lpstr>Вироби-аналоги</vt:lpstr>
      <vt:lpstr>Ескіз моделі - пропозиції</vt:lpstr>
      <vt:lpstr>Креслення виробу</vt:lpstr>
      <vt:lpstr>Слайд 10</vt:lpstr>
      <vt:lpstr>Інструменти та обладнання</vt:lpstr>
      <vt:lpstr>Робота над проектом</vt:lpstr>
      <vt:lpstr>Слайд 13</vt:lpstr>
      <vt:lpstr>Слайд 14</vt:lpstr>
    </vt:vector>
  </TitlesOfParts>
  <Company>Guild Design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www.themegallery.com</dc:creator>
  <cp:lastModifiedBy>1</cp:lastModifiedBy>
  <cp:revision>24</cp:revision>
  <dcterms:created xsi:type="dcterms:W3CDTF">2007-02-20T07:59:33Z</dcterms:created>
  <dcterms:modified xsi:type="dcterms:W3CDTF">2011-03-22T18:35:02Z</dcterms:modified>
</cp:coreProperties>
</file>